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0.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1.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2.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3.xml" ContentType="application/vnd.openxmlformats-officedocument.theme+xml"/>
  <Override PartName="/ppt/slideLayouts/slideLayout123.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comments/comment2.xml" ContentType="application/vnd.openxmlformats-officedocument.presentationml.comments+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1" r:id="rId1"/>
    <p:sldMasterId id="2147483772" r:id="rId2"/>
    <p:sldMasterId id="2147483773" r:id="rId3"/>
    <p:sldMasterId id="2147483774" r:id="rId4"/>
    <p:sldMasterId id="2147483775" r:id="rId5"/>
    <p:sldMasterId id="2147483776" r:id="rId6"/>
    <p:sldMasterId id="2147483777" r:id="rId7"/>
    <p:sldMasterId id="2147483778" r:id="rId8"/>
    <p:sldMasterId id="2147483779" r:id="rId9"/>
    <p:sldMasterId id="2147483780" r:id="rId10"/>
    <p:sldMasterId id="2147483781" r:id="rId11"/>
    <p:sldMasterId id="2147483782" r:id="rId12"/>
    <p:sldMasterId id="2147483783" r:id="rId13"/>
    <p:sldMasterId id="2147483784" r:id="rId14"/>
  </p:sldMasterIdLst>
  <p:notesMasterIdLst>
    <p:notesMasterId r:id="rId153"/>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368" r:id="rId127"/>
    <p:sldId id="369" r:id="rId128"/>
    <p:sldId id="370" r:id="rId129"/>
    <p:sldId id="371" r:id="rId130"/>
    <p:sldId id="372" r:id="rId131"/>
    <p:sldId id="373" r:id="rId132"/>
    <p:sldId id="374" r:id="rId133"/>
    <p:sldId id="375" r:id="rId134"/>
    <p:sldId id="376" r:id="rId135"/>
    <p:sldId id="377" r:id="rId136"/>
    <p:sldId id="378" r:id="rId137"/>
    <p:sldId id="379" r:id="rId138"/>
    <p:sldId id="380"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Lst>
  <p:sldSz cx="12192000" cy="6858000"/>
  <p:notesSz cx="6858000" cy="9144000"/>
  <p:embeddedFontLst>
    <p:embeddedFont>
      <p:font typeface="Cabin"/>
      <p:regular r:id="rId154"/>
      <p:bold r:id="rId155"/>
      <p:italic r:id="rId156"/>
      <p:boldItalic r:id="rId157"/>
    </p:embeddedFont>
    <p:embeddedFont>
      <p:font typeface="Gill Sans" panose="020B0502020104020203" pitchFamily="34" charset="-79"/>
      <p:regular r:id="rId158"/>
      <p:bold r:id="rId159"/>
    </p:embeddedFont>
    <p:embeddedFont>
      <p:font typeface="Helvetica Neue" panose="02000503000000020004" pitchFamily="2" charset="0"/>
      <p:regular r:id="rId160"/>
      <p:bold r:id="rId161"/>
      <p:italic r:id="rId162"/>
      <p:boldItalic r:id="rId163"/>
    </p:embeddedFont>
    <p:embeddedFont>
      <p:font typeface="Helvetica Neue Light" panose="02000403000000020004" pitchFamily="2" charset="0"/>
      <p:regular r:id="rId164"/>
      <p:bold r:id="rId165"/>
      <p:italic r:id="rId166"/>
      <p:boldItalic r:id="rId167"/>
    </p:embeddedFont>
    <p:embeddedFont>
      <p:font typeface="Lato" panose="020F0302020204030203" pitchFamily="34" charset="77"/>
      <p:regular r:id="rId168"/>
      <p:bold r:id="rId169"/>
      <p:italic r:id="rId170"/>
      <p:boldItalic r:id="rId171"/>
    </p:embeddedFont>
    <p:embeddedFont>
      <p:font typeface="Raleway" panose="020B0003030101060003" pitchFamily="34" charset="0"/>
      <p:regular r:id="rId172"/>
      <p:bold r:id="rId173"/>
      <p:italic r:id="rId174"/>
      <p:boldItalic r:id="rId175"/>
    </p:embeddedFont>
    <p:embeddedFont>
      <p:font typeface="Raleway Light" panose="020B0003030101060003" pitchFamily="34" charset="0"/>
      <p:regular r:id="rId176"/>
      <p:bold r:id="rId177"/>
      <p:italic r:id="rId178"/>
      <p:boldItalic r:id="rId179"/>
    </p:embeddedFont>
    <p:embeddedFont>
      <p:font typeface="Raleway Medium" panose="020B0003030101060003" pitchFamily="34" charset="0"/>
      <p:regular r:id="rId180"/>
      <p:bold r:id="rId181"/>
      <p:italic r:id="rId182"/>
      <p:boldItalic r:id="rId183"/>
    </p:embeddedFont>
    <p:embeddedFont>
      <p:font typeface="Raleway SemiBold" panose="020B0003030101060003" pitchFamily="34" charset="0"/>
      <p:regular r:id="rId184"/>
      <p:bold r:id="rId185"/>
      <p:italic r:id="rId186"/>
      <p:boldItalic r:id="rId187"/>
    </p:embeddedFont>
    <p:embeddedFont>
      <p:font typeface="Roboto" panose="02000000000000000000" pitchFamily="2" charset="0"/>
      <p:regular r:id="rId188"/>
      <p:bold r:id="rId189"/>
      <p:italic r:id="rId190"/>
      <p:boldItalic r:id="rId1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izem Korkmaz"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41E147-7C60-40FD-8665-B0D564D00E78}">
  <a:tblStyle styleId="{A141E147-7C60-40FD-8665-B0D564D00E7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EDEFDB7-53FC-4B04-BE80-10A9E02BBE0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FB085B1-EF0F-4A51-9A43-1C430AD64771}"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8"/>
    <p:restoredTop sz="94143"/>
  </p:normalViewPr>
  <p:slideViewPr>
    <p:cSldViewPr snapToGrid="0">
      <p:cViewPr varScale="1">
        <p:scale>
          <a:sx n="72" d="100"/>
          <a:sy n="72" d="100"/>
        </p:scale>
        <p:origin x="384"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openxmlformats.org/officeDocument/2006/relationships/slide" Target="slides/slide124.xml"/><Relationship Id="rId159" Type="http://schemas.openxmlformats.org/officeDocument/2006/relationships/font" Target="fonts/font6.fntdata"/><Relationship Id="rId170" Type="http://schemas.openxmlformats.org/officeDocument/2006/relationships/font" Target="fonts/font17.fntdata"/><Relationship Id="rId191" Type="http://schemas.openxmlformats.org/officeDocument/2006/relationships/font" Target="fonts/font38.fntdata"/><Relationship Id="rId107" Type="http://schemas.openxmlformats.org/officeDocument/2006/relationships/slide" Target="slides/slide93.xml"/><Relationship Id="rId11" Type="http://schemas.openxmlformats.org/officeDocument/2006/relationships/slideMaster" Target="slideMasters/slideMaster11.xml"/><Relationship Id="rId32" Type="http://schemas.openxmlformats.org/officeDocument/2006/relationships/slide" Target="slides/slide18.xml"/><Relationship Id="rId53" Type="http://schemas.openxmlformats.org/officeDocument/2006/relationships/slide" Target="slides/slide39.xml"/><Relationship Id="rId74" Type="http://schemas.openxmlformats.org/officeDocument/2006/relationships/slide" Target="slides/slide60.xml"/><Relationship Id="rId128" Type="http://schemas.openxmlformats.org/officeDocument/2006/relationships/slide" Target="slides/slide114.xml"/><Relationship Id="rId149" Type="http://schemas.openxmlformats.org/officeDocument/2006/relationships/slide" Target="slides/slide135.xml"/><Relationship Id="rId5" Type="http://schemas.openxmlformats.org/officeDocument/2006/relationships/slideMaster" Target="slideMasters/slideMaster5.xml"/><Relationship Id="rId95" Type="http://schemas.openxmlformats.org/officeDocument/2006/relationships/slide" Target="slides/slide81.xml"/><Relationship Id="rId160" Type="http://schemas.openxmlformats.org/officeDocument/2006/relationships/font" Target="fonts/font7.fntdata"/><Relationship Id="rId181" Type="http://schemas.openxmlformats.org/officeDocument/2006/relationships/font" Target="fonts/font28.fntdata"/><Relationship Id="rId22" Type="http://schemas.openxmlformats.org/officeDocument/2006/relationships/slide" Target="slides/slide8.xml"/><Relationship Id="rId43" Type="http://schemas.openxmlformats.org/officeDocument/2006/relationships/slide" Target="slides/slide29.xml"/><Relationship Id="rId64" Type="http://schemas.openxmlformats.org/officeDocument/2006/relationships/slide" Target="slides/slide50.xml"/><Relationship Id="rId118" Type="http://schemas.openxmlformats.org/officeDocument/2006/relationships/slide" Target="slides/slide104.xml"/><Relationship Id="rId139" Type="http://schemas.openxmlformats.org/officeDocument/2006/relationships/slide" Target="slides/slide125.xml"/><Relationship Id="rId85" Type="http://schemas.openxmlformats.org/officeDocument/2006/relationships/slide" Target="slides/slide71.xml"/><Relationship Id="rId150" Type="http://schemas.openxmlformats.org/officeDocument/2006/relationships/slide" Target="slides/slide136.xml"/><Relationship Id="rId171" Type="http://schemas.openxmlformats.org/officeDocument/2006/relationships/font" Target="fonts/font18.fntdata"/><Relationship Id="rId192" Type="http://schemas.openxmlformats.org/officeDocument/2006/relationships/commentAuthors" Target="commentAuthors.xml"/><Relationship Id="rId12" Type="http://schemas.openxmlformats.org/officeDocument/2006/relationships/slideMaster" Target="slideMasters/slideMaster12.xml"/><Relationship Id="rId33" Type="http://schemas.openxmlformats.org/officeDocument/2006/relationships/slide" Target="slides/slide19.xml"/><Relationship Id="rId108" Type="http://schemas.openxmlformats.org/officeDocument/2006/relationships/slide" Target="slides/slide94.xml"/><Relationship Id="rId129" Type="http://schemas.openxmlformats.org/officeDocument/2006/relationships/slide" Target="slides/slide115.xml"/><Relationship Id="rId54" Type="http://schemas.openxmlformats.org/officeDocument/2006/relationships/slide" Target="slides/slide40.xml"/><Relationship Id="rId75" Type="http://schemas.openxmlformats.org/officeDocument/2006/relationships/slide" Target="slides/slide61.xml"/><Relationship Id="rId96" Type="http://schemas.openxmlformats.org/officeDocument/2006/relationships/slide" Target="slides/slide82.xml"/><Relationship Id="rId140" Type="http://schemas.openxmlformats.org/officeDocument/2006/relationships/slide" Target="slides/slide126.xml"/><Relationship Id="rId161" Type="http://schemas.openxmlformats.org/officeDocument/2006/relationships/font" Target="fonts/font8.fntdata"/><Relationship Id="rId182" Type="http://schemas.openxmlformats.org/officeDocument/2006/relationships/font" Target="fonts/font29.fntdata"/><Relationship Id="rId6" Type="http://schemas.openxmlformats.org/officeDocument/2006/relationships/slideMaster" Target="slideMasters/slideMaster6.xml"/><Relationship Id="rId23" Type="http://schemas.openxmlformats.org/officeDocument/2006/relationships/slide" Target="slides/slide9.xml"/><Relationship Id="rId119" Type="http://schemas.openxmlformats.org/officeDocument/2006/relationships/slide" Target="slides/slide105.xml"/><Relationship Id="rId44" Type="http://schemas.openxmlformats.org/officeDocument/2006/relationships/slide" Target="slides/slide30.xml"/><Relationship Id="rId65" Type="http://schemas.openxmlformats.org/officeDocument/2006/relationships/slide" Target="slides/slide51.xml"/><Relationship Id="rId86" Type="http://schemas.openxmlformats.org/officeDocument/2006/relationships/slide" Target="slides/slide72.xml"/><Relationship Id="rId130" Type="http://schemas.openxmlformats.org/officeDocument/2006/relationships/slide" Target="slides/slide116.xml"/><Relationship Id="rId151" Type="http://schemas.openxmlformats.org/officeDocument/2006/relationships/slide" Target="slides/slide137.xml"/><Relationship Id="rId172" Type="http://schemas.openxmlformats.org/officeDocument/2006/relationships/font" Target="fonts/font19.fntdata"/><Relationship Id="rId193" Type="http://schemas.openxmlformats.org/officeDocument/2006/relationships/presProps" Target="presProps.xml"/><Relationship Id="rId13" Type="http://schemas.openxmlformats.org/officeDocument/2006/relationships/slideMaster" Target="slideMasters/slideMaster13.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141" Type="http://schemas.openxmlformats.org/officeDocument/2006/relationships/slide" Target="slides/slide127.xml"/><Relationship Id="rId146" Type="http://schemas.openxmlformats.org/officeDocument/2006/relationships/slide" Target="slides/slide132.xml"/><Relationship Id="rId167" Type="http://schemas.openxmlformats.org/officeDocument/2006/relationships/font" Target="fonts/font14.fntdata"/><Relationship Id="rId188" Type="http://schemas.openxmlformats.org/officeDocument/2006/relationships/font" Target="fonts/font35.fntdata"/><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162" Type="http://schemas.openxmlformats.org/officeDocument/2006/relationships/font" Target="fonts/font9.fntdata"/><Relationship Id="rId183" Type="http://schemas.openxmlformats.org/officeDocument/2006/relationships/font" Target="fonts/font30.fntdata"/><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slide" Target="slides/slide117.xml"/><Relationship Id="rId136" Type="http://schemas.openxmlformats.org/officeDocument/2006/relationships/slide" Target="slides/slide122.xml"/><Relationship Id="rId157" Type="http://schemas.openxmlformats.org/officeDocument/2006/relationships/font" Target="fonts/font4.fntdata"/><Relationship Id="rId178" Type="http://schemas.openxmlformats.org/officeDocument/2006/relationships/font" Target="fonts/font25.fntdata"/><Relationship Id="rId61" Type="http://schemas.openxmlformats.org/officeDocument/2006/relationships/slide" Target="slides/slide47.xml"/><Relationship Id="rId82" Type="http://schemas.openxmlformats.org/officeDocument/2006/relationships/slide" Target="slides/slide68.xml"/><Relationship Id="rId152" Type="http://schemas.openxmlformats.org/officeDocument/2006/relationships/slide" Target="slides/slide138.xml"/><Relationship Id="rId173" Type="http://schemas.openxmlformats.org/officeDocument/2006/relationships/font" Target="fonts/font20.fntdata"/><Relationship Id="rId194" Type="http://schemas.openxmlformats.org/officeDocument/2006/relationships/viewProps" Target="viewProps.xml"/><Relationship Id="rId19" Type="http://schemas.openxmlformats.org/officeDocument/2006/relationships/slide" Target="slides/slide5.xml"/><Relationship Id="rId14" Type="http://schemas.openxmlformats.org/officeDocument/2006/relationships/slideMaster" Target="slideMasters/slideMaster14.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slide" Target="slides/slide112.xml"/><Relationship Id="rId147" Type="http://schemas.openxmlformats.org/officeDocument/2006/relationships/slide" Target="slides/slide133.xml"/><Relationship Id="rId168" Type="http://schemas.openxmlformats.org/officeDocument/2006/relationships/font" Target="fonts/font15.fntdata"/><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142" Type="http://schemas.openxmlformats.org/officeDocument/2006/relationships/slide" Target="slides/slide128.xml"/><Relationship Id="rId163" Type="http://schemas.openxmlformats.org/officeDocument/2006/relationships/font" Target="fonts/font10.fntdata"/><Relationship Id="rId184" Type="http://schemas.openxmlformats.org/officeDocument/2006/relationships/font" Target="fonts/font31.fntdata"/><Relationship Id="rId189" Type="http://schemas.openxmlformats.org/officeDocument/2006/relationships/font" Target="fonts/font36.fntdata"/><Relationship Id="rId3" Type="http://schemas.openxmlformats.org/officeDocument/2006/relationships/slideMaster" Target="slideMasters/slideMaster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137" Type="http://schemas.openxmlformats.org/officeDocument/2006/relationships/slide" Target="slides/slide123.xml"/><Relationship Id="rId158" Type="http://schemas.openxmlformats.org/officeDocument/2006/relationships/font" Target="fonts/font5.fntdata"/><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slide" Target="slides/slide118.xml"/><Relationship Id="rId153" Type="http://schemas.openxmlformats.org/officeDocument/2006/relationships/notesMaster" Target="notesMasters/notesMaster1.xml"/><Relationship Id="rId174" Type="http://schemas.openxmlformats.org/officeDocument/2006/relationships/font" Target="fonts/font21.fntdata"/><Relationship Id="rId179" Type="http://schemas.openxmlformats.org/officeDocument/2006/relationships/font" Target="fonts/font26.fntdata"/><Relationship Id="rId195" Type="http://schemas.openxmlformats.org/officeDocument/2006/relationships/theme" Target="theme/theme1.xml"/><Relationship Id="rId190" Type="http://schemas.openxmlformats.org/officeDocument/2006/relationships/font" Target="fonts/font37.fntdata"/><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slide" Target="slides/slide113.xml"/><Relationship Id="rId10" Type="http://schemas.openxmlformats.org/officeDocument/2006/relationships/slideMaster" Target="slideMasters/slideMaster10.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143" Type="http://schemas.openxmlformats.org/officeDocument/2006/relationships/slide" Target="slides/slide129.xml"/><Relationship Id="rId148" Type="http://schemas.openxmlformats.org/officeDocument/2006/relationships/slide" Target="slides/slide134.xml"/><Relationship Id="rId164" Type="http://schemas.openxmlformats.org/officeDocument/2006/relationships/font" Target="fonts/font11.fntdata"/><Relationship Id="rId169" Type="http://schemas.openxmlformats.org/officeDocument/2006/relationships/font" Target="fonts/font16.fntdata"/><Relationship Id="rId185" Type="http://schemas.openxmlformats.org/officeDocument/2006/relationships/font" Target="fonts/font32.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font" Target="fonts/font27.fntdata"/><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slide" Target="slides/slide119.xml"/><Relationship Id="rId154" Type="http://schemas.openxmlformats.org/officeDocument/2006/relationships/font" Target="fonts/font1.fntdata"/><Relationship Id="rId175" Type="http://schemas.openxmlformats.org/officeDocument/2006/relationships/font" Target="fonts/font22.fntdata"/><Relationship Id="rId196" Type="http://schemas.openxmlformats.org/officeDocument/2006/relationships/tableStyles" Target="tableStyles.xml"/><Relationship Id="rId16" Type="http://schemas.openxmlformats.org/officeDocument/2006/relationships/slide" Target="slides/slide2.xml"/><Relationship Id="rId37" Type="http://schemas.openxmlformats.org/officeDocument/2006/relationships/slide" Target="slides/slide23.xml"/><Relationship Id="rId58" Type="http://schemas.openxmlformats.org/officeDocument/2006/relationships/slide" Target="slides/slide44.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44" Type="http://schemas.openxmlformats.org/officeDocument/2006/relationships/slide" Target="slides/slide130.xml"/><Relationship Id="rId90" Type="http://schemas.openxmlformats.org/officeDocument/2006/relationships/slide" Target="slides/slide76.xml"/><Relationship Id="rId165" Type="http://schemas.openxmlformats.org/officeDocument/2006/relationships/font" Target="fonts/font12.fntdata"/><Relationship Id="rId186" Type="http://schemas.openxmlformats.org/officeDocument/2006/relationships/font" Target="fonts/font33.fntdata"/><Relationship Id="rId27" Type="http://schemas.openxmlformats.org/officeDocument/2006/relationships/slide" Target="slides/slide13.xml"/><Relationship Id="rId48" Type="http://schemas.openxmlformats.org/officeDocument/2006/relationships/slide" Target="slides/slide34.xml"/><Relationship Id="rId69" Type="http://schemas.openxmlformats.org/officeDocument/2006/relationships/slide" Target="slides/slide55.xml"/><Relationship Id="rId113" Type="http://schemas.openxmlformats.org/officeDocument/2006/relationships/slide" Target="slides/slide99.xml"/><Relationship Id="rId134" Type="http://schemas.openxmlformats.org/officeDocument/2006/relationships/slide" Target="slides/slide120.xml"/><Relationship Id="rId80" Type="http://schemas.openxmlformats.org/officeDocument/2006/relationships/slide" Target="slides/slide66.xml"/><Relationship Id="rId155" Type="http://schemas.openxmlformats.org/officeDocument/2006/relationships/font" Target="fonts/font2.fntdata"/><Relationship Id="rId176" Type="http://schemas.openxmlformats.org/officeDocument/2006/relationships/font" Target="fonts/font23.fntdata"/><Relationship Id="rId17" Type="http://schemas.openxmlformats.org/officeDocument/2006/relationships/slide" Target="slides/slide3.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24" Type="http://schemas.openxmlformats.org/officeDocument/2006/relationships/slide" Target="slides/slide110.xml"/><Relationship Id="rId70" Type="http://schemas.openxmlformats.org/officeDocument/2006/relationships/slide" Target="slides/slide56.xml"/><Relationship Id="rId91" Type="http://schemas.openxmlformats.org/officeDocument/2006/relationships/slide" Target="slides/slide77.xml"/><Relationship Id="rId145" Type="http://schemas.openxmlformats.org/officeDocument/2006/relationships/slide" Target="slides/slide131.xml"/><Relationship Id="rId166" Type="http://schemas.openxmlformats.org/officeDocument/2006/relationships/font" Target="fonts/font13.fntdata"/><Relationship Id="rId187" Type="http://schemas.openxmlformats.org/officeDocument/2006/relationships/font" Target="fonts/font34.fntdata"/><Relationship Id="rId1" Type="http://schemas.openxmlformats.org/officeDocument/2006/relationships/slideMaster" Target="slideMasters/slideMaster1.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60" Type="http://schemas.openxmlformats.org/officeDocument/2006/relationships/slide" Target="slides/slide46.xml"/><Relationship Id="rId81" Type="http://schemas.openxmlformats.org/officeDocument/2006/relationships/slide" Target="slides/slide67.xml"/><Relationship Id="rId135" Type="http://schemas.openxmlformats.org/officeDocument/2006/relationships/slide" Target="slides/slide121.xml"/><Relationship Id="rId156" Type="http://schemas.openxmlformats.org/officeDocument/2006/relationships/font" Target="fonts/font3.fntdata"/><Relationship Id="rId177" Type="http://schemas.openxmlformats.org/officeDocument/2006/relationships/font" Target="fonts/font24.fntdata"/><Relationship Id="rId18" Type="http://schemas.openxmlformats.org/officeDocument/2006/relationships/slide" Target="slides/slide4.xml"/><Relationship Id="rId39"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6-27T20:08:36.886" idx="1">
    <p:pos x="6000" y="0"/>
    <p:text>increase font size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06-27T20:11:35.342" idx="2">
    <p:pos x="456" y="787"/>
    <p:text>selection criteria, decsription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8-06-27T20:14:08.337" idx="3">
    <p:pos x="3306" y="625"/>
    <p:text>make screenshot bigger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ibrary.educause.edu/topics/teaching-and-learning/massive-open-online-course-mooc"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thecompleteuniversityguide.co.uk/distance-learning/what-is-distance-learning/"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www.ahedc.com/wp-content/uploads/images/2018/06/Governor-Northam-Announces-31-New-Jobs-in-the-City-of-Covington.pdf"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Shape 55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52" name="Shape 55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Raghav</a:t>
            </a:r>
            <a:endParaRPr/>
          </a:p>
          <a:p>
            <a:pPr marL="0" lvl="0" indent="0">
              <a:spcBef>
                <a:spcPts val="0"/>
              </a:spcBef>
              <a:spcAft>
                <a:spcPts val="0"/>
              </a:spcAft>
              <a:buNone/>
            </a:pPr>
            <a:endParaRPr/>
          </a:p>
          <a:p>
            <a:pPr marL="0" lvl="0" indent="0">
              <a:spcBef>
                <a:spcPts val="0"/>
              </a:spcBef>
              <a:spcAft>
                <a:spcPts val="0"/>
              </a:spcAft>
              <a:buNone/>
            </a:pPr>
            <a:r>
              <a:rPr lang="en-US"/>
              <a:t>We combined the institutional characteristics survey with the fall enrollment survey to create this map.</a:t>
            </a:r>
            <a:endParaRPr/>
          </a:p>
          <a:p>
            <a:pPr marL="0" lvl="0" indent="0">
              <a:spcBef>
                <a:spcPts val="0"/>
              </a:spcBef>
              <a:spcAft>
                <a:spcPts val="0"/>
              </a:spcAft>
              <a:buNone/>
            </a:pPr>
            <a:endParaRPr/>
          </a:p>
          <a:p>
            <a:pPr marL="0" lvl="0" indent="0">
              <a:spcBef>
                <a:spcPts val="0"/>
              </a:spcBef>
              <a:spcAft>
                <a:spcPts val="0"/>
              </a:spcAft>
              <a:buNone/>
            </a:pPr>
            <a:r>
              <a:rPr lang="en-US"/>
              <a:t>Each dot represents an institution.</a:t>
            </a:r>
            <a:endParaRPr/>
          </a:p>
          <a:p>
            <a:pPr marL="0" lvl="0" indent="0">
              <a:spcBef>
                <a:spcPts val="0"/>
              </a:spcBef>
              <a:spcAft>
                <a:spcPts val="0"/>
              </a:spcAft>
              <a:buNone/>
            </a:pPr>
            <a:r>
              <a:rPr lang="en-US"/>
              <a:t>The dot colors represent the type of institution (ie., less than 2 years, at least 2 but less than 4 years, and four or more years).</a:t>
            </a:r>
            <a:endParaRPr/>
          </a:p>
          <a:p>
            <a:pPr marL="0" lvl="0" indent="0">
              <a:spcBef>
                <a:spcPts val="0"/>
              </a:spcBef>
              <a:spcAft>
                <a:spcPts val="0"/>
              </a:spcAft>
              <a:buNone/>
            </a:pPr>
            <a:r>
              <a:rPr lang="en-US"/>
              <a:t>The size of the dots represent the number of students enrolled at the institution in 2016</a:t>
            </a:r>
            <a:endParaRPr/>
          </a:p>
          <a:p>
            <a:pPr marL="0" lvl="0" indent="0">
              <a:spcBef>
                <a:spcPts val="0"/>
              </a:spcBef>
              <a:spcAft>
                <a:spcPts val="0"/>
              </a:spcAft>
              <a:buNone/>
            </a:pPr>
            <a:endParaRPr/>
          </a:p>
          <a:p>
            <a:pPr marL="0" lvl="0" indent="0">
              <a:spcBef>
                <a:spcPts val="0"/>
              </a:spcBef>
              <a:spcAft>
                <a:spcPts val="0"/>
              </a:spcAft>
              <a:buNone/>
            </a:pPr>
            <a:r>
              <a:rPr lang="en-US"/>
              <a:t>The smallest institution is </a:t>
            </a:r>
            <a:r>
              <a:rPr lang="en-US" sz="900">
                <a:latin typeface="Verdana"/>
                <a:ea typeface="Verdana"/>
                <a:cs typeface="Verdana"/>
                <a:sym typeface="Verdana"/>
              </a:rPr>
              <a:t>Danville Regional Medical Center School of Health Professions</a:t>
            </a:r>
            <a:endParaRPr sz="900">
              <a:latin typeface="Verdana"/>
              <a:ea typeface="Verdana"/>
              <a:cs typeface="Verdana"/>
              <a:sym typeface="Verdana"/>
            </a:endParaRPr>
          </a:p>
          <a:p>
            <a:pPr marL="0" lvl="0" indent="0">
              <a:spcBef>
                <a:spcPts val="0"/>
              </a:spcBef>
              <a:spcAft>
                <a:spcPts val="0"/>
              </a:spcAft>
              <a:buNone/>
            </a:pPr>
            <a:r>
              <a:rPr lang="en-US"/>
              <a:t>The largest institution is Liberty University</a:t>
            </a:r>
            <a:endParaRPr/>
          </a:p>
          <a:p>
            <a:pPr marL="0" lvl="0" indent="0">
              <a:spcBef>
                <a:spcPts val="0"/>
              </a:spcBef>
              <a:spcAft>
                <a:spcPts val="0"/>
              </a:spcAft>
              <a:buNone/>
            </a:pPr>
            <a:endParaRPr/>
          </a:p>
          <a:p>
            <a:pPr marL="0" lvl="0" indent="0">
              <a:spcBef>
                <a:spcPts val="0"/>
              </a:spcBef>
              <a:spcAft>
                <a:spcPts val="0"/>
              </a:spcAft>
              <a:buNone/>
            </a:pPr>
            <a:r>
              <a:rPr lang="en-US"/>
              <a:t>Average enrollment sizes:</a:t>
            </a:r>
            <a:endParaRPr/>
          </a:p>
          <a:p>
            <a:pPr marL="914400" lvl="1" indent="-304800" rtl="0">
              <a:spcBef>
                <a:spcPts val="0"/>
              </a:spcBef>
              <a:spcAft>
                <a:spcPts val="0"/>
              </a:spcAft>
              <a:buClr>
                <a:schemeClr val="dk1"/>
              </a:buClr>
              <a:buSzPts val="1200"/>
              <a:buFont typeface="Calibri"/>
              <a:buChar char="○"/>
            </a:pPr>
            <a:r>
              <a:rPr lang="en-US"/>
              <a:t>97 at less than 2 year institutions</a:t>
            </a:r>
            <a:endParaRPr/>
          </a:p>
          <a:p>
            <a:pPr marL="914400" lvl="1" indent="-304800" rtl="0">
              <a:spcBef>
                <a:spcPts val="0"/>
              </a:spcBef>
              <a:spcAft>
                <a:spcPts val="0"/>
              </a:spcAft>
              <a:buClr>
                <a:schemeClr val="dk1"/>
              </a:buClr>
              <a:buSzPts val="1200"/>
              <a:buFont typeface="Calibri"/>
              <a:buChar char="○"/>
            </a:pPr>
            <a:r>
              <a:rPr lang="en-US"/>
              <a:t>3,718 at least 2 years but less than 4 years institutions</a:t>
            </a:r>
            <a:endParaRPr/>
          </a:p>
          <a:p>
            <a:pPr marL="914400" lvl="1" indent="-304800" rtl="0">
              <a:spcBef>
                <a:spcPts val="0"/>
              </a:spcBef>
              <a:spcAft>
                <a:spcPts val="0"/>
              </a:spcAft>
              <a:buClr>
                <a:schemeClr val="dk1"/>
              </a:buClr>
              <a:buSzPts val="1200"/>
              <a:buFont typeface="Calibri"/>
              <a:buChar char="○"/>
            </a:pPr>
            <a:r>
              <a:rPr lang="en-US"/>
              <a:t>4,924 at four or more years institutions</a:t>
            </a:r>
            <a:endParaRPr/>
          </a:p>
          <a:p>
            <a:pPr marL="0" lvl="0" indent="0">
              <a:spcBef>
                <a:spcPts val="0"/>
              </a:spcBef>
              <a:spcAft>
                <a:spcPts val="0"/>
              </a:spcAft>
              <a:buNone/>
            </a:pPr>
            <a:endParaRPr/>
          </a:p>
        </p:txBody>
      </p:sp>
      <p:sp>
        <p:nvSpPr>
          <p:cNvPr id="621" name="Shape 621"/>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Shape 14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7" name="Shape 1477"/>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478" name="Shape 147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Shape 14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4" name="Shape 148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85" name="Shape 148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Shape 1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9" name="Shape 149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500" name="Shape 150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Shape 150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Hannah</a:t>
            </a:r>
            <a:endParaRPr/>
          </a:p>
          <a:p>
            <a:pPr marL="0" lvl="0" indent="0">
              <a:spcBef>
                <a:spcPts val="0"/>
              </a:spcBef>
              <a:spcAft>
                <a:spcPts val="0"/>
              </a:spcAft>
              <a:buNone/>
            </a:pPr>
            <a:r>
              <a:rPr lang="en-US"/>
              <a:t>This is the Alcohol-Related Crime Reduction Strategies project led by Gizem Korkmaz and Aaron Schroeder. This project is sponsored by Jim Mastoras from the Arlington County Police Department.</a:t>
            </a:r>
            <a:endParaRPr/>
          </a:p>
          <a:p>
            <a:pPr marL="0" lvl="0" indent="0" rtl="0">
              <a:spcBef>
                <a:spcPts val="0"/>
              </a:spcBef>
              <a:spcAft>
                <a:spcPts val="0"/>
              </a:spcAft>
              <a:buNone/>
            </a:pPr>
            <a:endParaRPr/>
          </a:p>
        </p:txBody>
      </p:sp>
      <p:sp>
        <p:nvSpPr>
          <p:cNvPr id="1506" name="Shape 15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Shape 15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2" name="Shape 1512"/>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sz="1050">
                <a:solidFill>
                  <a:srgbClr val="333333"/>
                </a:solidFill>
                <a:highlight>
                  <a:srgbClr val="FFFFFF"/>
                </a:highlight>
                <a:latin typeface="Helvetica Neue"/>
                <a:ea typeface="Helvetica Neue"/>
                <a:cs typeface="Helvetica Neue"/>
                <a:sym typeface="Helvetica Neue"/>
              </a:rPr>
              <a:t>Hannah</a:t>
            </a:r>
            <a:endParaRPr sz="1050">
              <a:solidFill>
                <a:srgbClr val="333333"/>
              </a:solidFill>
              <a:highlight>
                <a:srgbClr val="FFFFFF"/>
              </a:highlight>
              <a:latin typeface="Helvetica Neue"/>
              <a:ea typeface="Helvetica Neue"/>
              <a:cs typeface="Helvetica Neue"/>
              <a:sym typeface="Helvetica Neue"/>
            </a:endParaRPr>
          </a:p>
        </p:txBody>
      </p:sp>
      <p:sp>
        <p:nvSpPr>
          <p:cNvPr id="1513" name="Shape 1513"/>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Shape 151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9" name="Shape 151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Hannah</a:t>
            </a:r>
            <a:endParaRPr/>
          </a:p>
        </p:txBody>
      </p:sp>
      <p:sp>
        <p:nvSpPr>
          <p:cNvPr id="1520" name="Shape 152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Shape 15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6" name="Shape 152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5275" rtl="0">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Bayoán</a:t>
            </a:r>
            <a:endParaRPr sz="1050">
              <a:solidFill>
                <a:srgbClr val="333333"/>
              </a:solidFill>
              <a:highlight>
                <a:srgbClr val="FFFFFF"/>
              </a:highlight>
              <a:latin typeface="Helvetica Neue"/>
              <a:ea typeface="Helvetica Neue"/>
              <a:cs typeface="Helvetica Neue"/>
              <a:sym typeface="Helvetica Neue"/>
            </a:endParaRPr>
          </a:p>
          <a:p>
            <a:pPr marL="457200" lvl="0" indent="-295275" rtl="0">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We selected the Clarendon Metro Station as the centroid and based on the distribution of alcohol related crimes and police district boundaries decided to consider a quarter mile buffer as the area of interest.</a:t>
            </a:r>
            <a:endParaRPr sz="1050">
              <a:solidFill>
                <a:srgbClr val="333333"/>
              </a:solidFill>
              <a:highlight>
                <a:srgbClr val="FFFFFF"/>
              </a:highlight>
              <a:latin typeface="Helvetica Neue"/>
              <a:ea typeface="Helvetica Neue"/>
              <a:cs typeface="Helvetica Neue"/>
              <a:sym typeface="Helvetica Neue"/>
            </a:endParaRPr>
          </a:p>
        </p:txBody>
      </p:sp>
      <p:sp>
        <p:nvSpPr>
          <p:cNvPr id="1527" name="Shape 152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Shape 15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2" name="Shape 1532"/>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Bayoán</a:t>
            </a:r>
            <a:endParaRPr/>
          </a:p>
        </p:txBody>
      </p:sp>
      <p:sp>
        <p:nvSpPr>
          <p:cNvPr id="1533" name="Shape 1533"/>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Shape 15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9" name="Shape 153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Alexa</a:t>
            </a:r>
            <a:endParaRPr/>
          </a:p>
          <a:p>
            <a:pPr marL="0" lvl="0" indent="0">
              <a:spcBef>
                <a:spcPts val="0"/>
              </a:spcBef>
              <a:spcAft>
                <a:spcPts val="0"/>
              </a:spcAft>
              <a:buNone/>
            </a:pPr>
            <a:r>
              <a:rPr lang="en-US"/>
              <a:t>in order to address the effectiveness of the ARI program, we also need to consider the social and economic impacts</a:t>
            </a:r>
            <a:endParaRPr/>
          </a:p>
          <a:p>
            <a:pPr marL="0" lvl="0" indent="0">
              <a:spcBef>
                <a:spcPts val="0"/>
              </a:spcBef>
              <a:spcAft>
                <a:spcPts val="0"/>
              </a:spcAft>
              <a:buNone/>
            </a:pPr>
            <a:r>
              <a:rPr lang="en-US"/>
              <a:t>SIA---how the program will impact citizens quality of life in Arlington, example increasing safety during nightlife</a:t>
            </a:r>
            <a:endParaRPr/>
          </a:p>
          <a:p>
            <a:pPr marL="0" lvl="0" indent="0">
              <a:spcBef>
                <a:spcPts val="0"/>
              </a:spcBef>
              <a:spcAft>
                <a:spcPts val="0"/>
              </a:spcAft>
              <a:buNone/>
            </a:pPr>
            <a:r>
              <a:rPr lang="en-US"/>
              <a:t>	-this analysis began last year in the Urban Affairs and Planning Class at Virginia Tech under Dr. Zhang </a:t>
            </a:r>
            <a:endParaRPr/>
          </a:p>
          <a:p>
            <a:pPr marL="0" lvl="0" indent="0">
              <a:spcBef>
                <a:spcPts val="0"/>
              </a:spcBef>
              <a:spcAft>
                <a:spcPts val="0"/>
              </a:spcAft>
              <a:buNone/>
            </a:pPr>
            <a:r>
              <a:rPr lang="en-US"/>
              <a:t>		-her students collected data on other alcohol control programs to begin to make a framework </a:t>
            </a:r>
            <a:endParaRPr/>
          </a:p>
          <a:p>
            <a:pPr marL="0" lvl="0" indent="0">
              <a:spcBef>
                <a:spcPts val="0"/>
              </a:spcBef>
              <a:spcAft>
                <a:spcPts val="0"/>
              </a:spcAft>
              <a:buNone/>
            </a:pPr>
            <a:r>
              <a:rPr lang="en-US"/>
              <a:t>EIA---</a:t>
            </a:r>
            <a:r>
              <a:rPr lang="en-US" sz="1100">
                <a:latin typeface="Arial"/>
                <a:ea typeface="Arial"/>
                <a:cs typeface="Arial"/>
                <a:sym typeface="Arial"/>
              </a:rPr>
              <a:t>How has property tax and sale price been changing?</a:t>
            </a:r>
            <a:endParaRPr sz="1100">
              <a:latin typeface="Arial"/>
              <a:ea typeface="Arial"/>
              <a:cs typeface="Arial"/>
              <a:sym typeface="Arial"/>
            </a:endParaRPr>
          </a:p>
          <a:p>
            <a:pPr marL="1371600" lvl="2" indent="-298450" rtl="0">
              <a:lnSpc>
                <a:spcPct val="115000"/>
              </a:lnSpc>
              <a:spcBef>
                <a:spcPts val="0"/>
              </a:spcBef>
              <a:spcAft>
                <a:spcPts val="0"/>
              </a:spcAft>
              <a:buClr>
                <a:schemeClr val="dk1"/>
              </a:buClr>
              <a:buSzPts val="1100"/>
              <a:buChar char="■"/>
            </a:pPr>
            <a:r>
              <a:rPr lang="en-US" sz="1100">
                <a:latin typeface="Arial"/>
                <a:ea typeface="Arial"/>
                <a:cs typeface="Arial"/>
                <a:sym typeface="Arial"/>
              </a:rPr>
              <a:t>If safety is increasing, you can expect it to be more expensive</a:t>
            </a:r>
            <a:endParaRPr sz="1100">
              <a:latin typeface="Arial"/>
              <a:ea typeface="Arial"/>
              <a:cs typeface="Arial"/>
              <a:sym typeface="Arial"/>
            </a:endParaRPr>
          </a:p>
          <a:p>
            <a:pPr marL="1371600" lvl="2" indent="-298450" rtl="0">
              <a:lnSpc>
                <a:spcPct val="115000"/>
              </a:lnSpc>
              <a:spcBef>
                <a:spcPts val="0"/>
              </a:spcBef>
              <a:spcAft>
                <a:spcPts val="0"/>
              </a:spcAft>
              <a:buClr>
                <a:schemeClr val="dk1"/>
              </a:buClr>
              <a:buSzPts val="1100"/>
              <a:buChar char="■"/>
            </a:pPr>
            <a:r>
              <a:rPr lang="en-US" sz="1100">
                <a:latin typeface="Arial"/>
                <a:ea typeface="Arial"/>
                <a:cs typeface="Arial"/>
                <a:sym typeface="Arial"/>
              </a:rPr>
              <a:t>Not expected to change significantly though because it is already quite expensive</a:t>
            </a:r>
            <a:endParaRPr sz="1100">
              <a:latin typeface="Arial"/>
              <a:ea typeface="Arial"/>
              <a:cs typeface="Arial"/>
              <a:sym typeface="Arial"/>
            </a:endParaRPr>
          </a:p>
          <a:p>
            <a:pPr marL="914400" lvl="1" indent="-298450" rtl="0">
              <a:lnSpc>
                <a:spcPct val="115000"/>
              </a:lnSpc>
              <a:spcBef>
                <a:spcPts val="0"/>
              </a:spcBef>
              <a:spcAft>
                <a:spcPts val="0"/>
              </a:spcAft>
              <a:buClr>
                <a:schemeClr val="dk1"/>
              </a:buClr>
              <a:buSzPts val="1100"/>
              <a:buChar char="○"/>
            </a:pPr>
            <a:r>
              <a:rPr lang="en-US" sz="1100">
                <a:latin typeface="Arial"/>
                <a:ea typeface="Arial"/>
                <a:cs typeface="Arial"/>
                <a:sym typeface="Arial"/>
              </a:rPr>
              <a:t>Business Effects?</a:t>
            </a:r>
            <a:endParaRPr sz="1100">
              <a:latin typeface="Arial"/>
              <a:ea typeface="Arial"/>
              <a:cs typeface="Arial"/>
              <a:sym typeface="Arial"/>
            </a:endParaRPr>
          </a:p>
          <a:p>
            <a:pPr marL="1371600" lvl="2" indent="-298450" rtl="0">
              <a:lnSpc>
                <a:spcPct val="115000"/>
              </a:lnSpc>
              <a:spcBef>
                <a:spcPts val="0"/>
              </a:spcBef>
              <a:spcAft>
                <a:spcPts val="0"/>
              </a:spcAft>
              <a:buClr>
                <a:schemeClr val="dk1"/>
              </a:buClr>
              <a:buSzPts val="1100"/>
              <a:buChar char="■"/>
            </a:pPr>
            <a:r>
              <a:rPr lang="en-US" sz="1100">
                <a:latin typeface="Arial"/>
                <a:ea typeface="Arial"/>
                <a:cs typeface="Arial"/>
                <a:sym typeface="Arial"/>
              </a:rPr>
              <a:t>Effects on employment and business growth</a:t>
            </a:r>
            <a:endParaRPr sz="1100">
              <a:latin typeface="Arial"/>
              <a:ea typeface="Arial"/>
              <a:cs typeface="Arial"/>
              <a:sym typeface="Arial"/>
            </a:endParaRPr>
          </a:p>
          <a:p>
            <a:pPr marL="1371600" lvl="2" indent="-298450" rtl="0">
              <a:lnSpc>
                <a:spcPct val="115000"/>
              </a:lnSpc>
              <a:spcBef>
                <a:spcPts val="0"/>
              </a:spcBef>
              <a:spcAft>
                <a:spcPts val="0"/>
              </a:spcAft>
              <a:buClr>
                <a:schemeClr val="dk1"/>
              </a:buClr>
              <a:buSzPts val="1100"/>
              <a:buChar char="■"/>
            </a:pPr>
            <a:r>
              <a:rPr lang="en-US" sz="1100">
                <a:latin typeface="Arial"/>
                <a:ea typeface="Arial"/>
                <a:cs typeface="Arial"/>
                <a:sym typeface="Arial"/>
              </a:rPr>
              <a:t>Expectations: total employment should increase slightly, and safer environment should help increase people to move and work there</a:t>
            </a:r>
            <a:endParaRPr sz="1100">
              <a:latin typeface="Arial"/>
              <a:ea typeface="Arial"/>
              <a:cs typeface="Arial"/>
              <a:sym typeface="Arial"/>
            </a:endParaRPr>
          </a:p>
          <a:p>
            <a:pPr marL="1371600" lvl="2" indent="-298450" rtl="0">
              <a:lnSpc>
                <a:spcPct val="115000"/>
              </a:lnSpc>
              <a:spcBef>
                <a:spcPts val="0"/>
              </a:spcBef>
              <a:spcAft>
                <a:spcPts val="0"/>
              </a:spcAft>
              <a:buClr>
                <a:schemeClr val="dk1"/>
              </a:buClr>
              <a:buSzPts val="1100"/>
              <a:buChar char="■"/>
            </a:pPr>
            <a:r>
              <a:rPr lang="en-US" sz="1100">
                <a:latin typeface="Arial"/>
                <a:ea typeface="Arial"/>
                <a:cs typeface="Arial"/>
                <a:sym typeface="Arial"/>
              </a:rPr>
              <a:t>Business Growth</a:t>
            </a:r>
            <a:endParaRPr sz="1100">
              <a:latin typeface="Arial"/>
              <a:ea typeface="Arial"/>
              <a:cs typeface="Arial"/>
              <a:sym typeface="Arial"/>
            </a:endParaRPr>
          </a:p>
          <a:p>
            <a:pPr marL="1828800" lvl="3" indent="-298450" rtl="0">
              <a:lnSpc>
                <a:spcPct val="115000"/>
              </a:lnSpc>
              <a:spcBef>
                <a:spcPts val="0"/>
              </a:spcBef>
              <a:spcAft>
                <a:spcPts val="0"/>
              </a:spcAft>
              <a:buClr>
                <a:schemeClr val="dk1"/>
              </a:buClr>
              <a:buSzPts val="1100"/>
              <a:buChar char="●"/>
            </a:pPr>
            <a:r>
              <a:rPr lang="en-US" sz="1100">
                <a:latin typeface="Arial"/>
                <a:ea typeface="Arial"/>
                <a:cs typeface="Arial"/>
                <a:sym typeface="Arial"/>
              </a:rPr>
              <a:t>Desirability will increase in Arlington </a:t>
            </a:r>
            <a:endParaRPr sz="1100">
              <a:latin typeface="Arial"/>
              <a:ea typeface="Arial"/>
              <a:cs typeface="Arial"/>
              <a:sym typeface="Arial"/>
            </a:endParaRPr>
          </a:p>
          <a:p>
            <a:pPr marL="1828800" lvl="3" indent="-298450" rtl="0">
              <a:lnSpc>
                <a:spcPct val="115000"/>
              </a:lnSpc>
              <a:spcBef>
                <a:spcPts val="0"/>
              </a:spcBef>
              <a:spcAft>
                <a:spcPts val="0"/>
              </a:spcAft>
              <a:buClr>
                <a:schemeClr val="dk1"/>
              </a:buClr>
              <a:buSzPts val="1100"/>
              <a:buChar char="●"/>
            </a:pPr>
            <a:r>
              <a:rPr lang="en-US" sz="1100">
                <a:latin typeface="Arial"/>
                <a:ea typeface="Arial"/>
                <a:cs typeface="Arial"/>
                <a:sym typeface="Arial"/>
              </a:rPr>
              <a:t>Increase safety = higher population = higher income</a:t>
            </a:r>
            <a:endParaRPr sz="1100">
              <a:latin typeface="Arial"/>
              <a:ea typeface="Arial"/>
              <a:cs typeface="Arial"/>
              <a:sym typeface="Arial"/>
            </a:endParaRPr>
          </a:p>
          <a:p>
            <a:pPr marL="0" lvl="0" indent="0">
              <a:spcBef>
                <a:spcPts val="0"/>
              </a:spcBef>
              <a:spcAft>
                <a:spcPts val="0"/>
              </a:spcAft>
              <a:buNone/>
            </a:pPr>
            <a:endParaRPr/>
          </a:p>
        </p:txBody>
      </p:sp>
      <p:sp>
        <p:nvSpPr>
          <p:cNvPr id="1540" name="Shape 154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Shape 15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6" name="Shape 154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solidFill>
                  <a:srgbClr val="333333"/>
                </a:solidFill>
                <a:highlight>
                  <a:srgbClr val="FFFFFF"/>
                </a:highlight>
                <a:latin typeface="Helvetica Neue"/>
                <a:ea typeface="Helvetica Neue"/>
                <a:cs typeface="Helvetica Neue"/>
                <a:sym typeface="Helvetica Neue"/>
              </a:rPr>
              <a:t>Kelsey</a:t>
            </a:r>
            <a:endParaRPr>
              <a:solidFill>
                <a:srgbClr val="333333"/>
              </a:solidFill>
              <a:highlight>
                <a:srgbClr val="FFFFFF"/>
              </a:highlight>
              <a:latin typeface="Helvetica Neue"/>
              <a:ea typeface="Helvetica Neue"/>
              <a:cs typeface="Helvetica Neue"/>
              <a:sym typeface="Helvetica Neue"/>
            </a:endParaRPr>
          </a:p>
          <a:p>
            <a:pPr marL="457200" lvl="0" indent="-304800" rtl="0">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Crime incidences disclosure “Arlington County Data API was used for this purpose, but it is not endorsed or certified by Arlington County.”</a:t>
            </a:r>
            <a:endParaRPr>
              <a:solidFill>
                <a:srgbClr val="333333"/>
              </a:solidFill>
              <a:highlight>
                <a:srgbClr val="FFFFFF"/>
              </a:highlight>
              <a:latin typeface="Helvetica Neue"/>
              <a:ea typeface="Helvetica Neue"/>
              <a:cs typeface="Helvetica Neue"/>
              <a:sym typeface="Helvetica Neue"/>
            </a:endParaRPr>
          </a:p>
          <a:p>
            <a:pPr marL="0" lvl="0" indent="0" rtl="0">
              <a:spcBef>
                <a:spcPts val="0"/>
              </a:spcBef>
              <a:spcAft>
                <a:spcPts val="0"/>
              </a:spcAft>
              <a:buNone/>
            </a:pPr>
            <a:r>
              <a:rPr lang="en-US" sz="1400" b="1">
                <a:solidFill>
                  <a:srgbClr val="333333"/>
                </a:solidFill>
                <a:highlight>
                  <a:srgbClr val="FFFFFF"/>
                </a:highlight>
                <a:latin typeface="Helvetica Neue"/>
                <a:ea typeface="Helvetica Neue"/>
                <a:cs typeface="Helvetica Neue"/>
                <a:sym typeface="Helvetica Neue"/>
              </a:rPr>
              <a:t>Speaking notes:</a:t>
            </a:r>
            <a:endParaRPr sz="1400" b="1">
              <a:solidFill>
                <a:srgbClr val="333333"/>
              </a:solidFill>
              <a:highlight>
                <a:srgbClr val="FFFFFF"/>
              </a:highlight>
              <a:latin typeface="Helvetica Neue"/>
              <a:ea typeface="Helvetica Neue"/>
              <a:cs typeface="Helvetica Neue"/>
              <a:sym typeface="Helvetica Neue"/>
            </a:endParaRPr>
          </a:p>
          <a:p>
            <a:pPr marL="457200" lvl="0" indent="-304800" rtl="0">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Here is an overview of the data that we have been working with -- green is the data that we have worked with and red is the data that we are going to work with in the future</a:t>
            </a:r>
            <a:endParaRPr>
              <a:solidFill>
                <a:srgbClr val="333333"/>
              </a:solidFill>
              <a:highlight>
                <a:srgbClr val="FFFFFF"/>
              </a:highlight>
              <a:latin typeface="Helvetica Neue"/>
              <a:ea typeface="Helvetica Neue"/>
              <a:cs typeface="Helvetica Neue"/>
              <a:sym typeface="Helvetica Neue"/>
            </a:endParaRPr>
          </a:p>
          <a:p>
            <a:pPr marL="0" lvl="0" indent="0" rtl="0">
              <a:spcBef>
                <a:spcPts val="0"/>
              </a:spcBef>
              <a:spcAft>
                <a:spcPts val="0"/>
              </a:spcAft>
              <a:buNone/>
            </a:pPr>
            <a:r>
              <a:rPr lang="en-US">
                <a:solidFill>
                  <a:srgbClr val="333333"/>
                </a:solidFill>
                <a:highlight>
                  <a:srgbClr val="FFFFFF"/>
                </a:highlight>
                <a:latin typeface="Helvetica Neue"/>
                <a:ea typeface="Helvetica Neue"/>
                <a:cs typeface="Helvetica Neue"/>
                <a:sym typeface="Helvetica Neue"/>
              </a:rPr>
              <a:t>DATA WE’VE WORKED WITH</a:t>
            </a:r>
            <a:endParaRPr>
              <a:solidFill>
                <a:srgbClr val="333333"/>
              </a:solidFill>
              <a:highlight>
                <a:srgbClr val="FFFFFF"/>
              </a:highlight>
              <a:latin typeface="Helvetica Neue"/>
              <a:ea typeface="Helvetica Neue"/>
              <a:cs typeface="Helvetica Neue"/>
              <a:sym typeface="Helvetica Neue"/>
            </a:endParaRPr>
          </a:p>
          <a:p>
            <a:pPr marL="457200" lvl="0" indent="-304800" rtl="0">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For crime incidents we were looking at the crime data that we geocoded for the clarendon area and had descriptions of, like DUI, Drunk in Public, Traffic and Parking violations, etc. We are looking how these were affected by weekends and special events like a football game or St. Patricks day or something like that</a:t>
            </a:r>
            <a:endParaRPr>
              <a:solidFill>
                <a:srgbClr val="333333"/>
              </a:solidFill>
              <a:highlight>
                <a:srgbClr val="FFFFFF"/>
              </a:highlight>
              <a:latin typeface="Helvetica Neue"/>
              <a:ea typeface="Helvetica Neue"/>
              <a:cs typeface="Helvetica Neue"/>
              <a:sym typeface="Helvetica Neue"/>
            </a:endParaRPr>
          </a:p>
          <a:p>
            <a:pPr marL="457200" lvl="0" indent="-317500" rtl="0">
              <a:spcBef>
                <a:spcPts val="0"/>
              </a:spcBef>
              <a:spcAft>
                <a:spcPts val="0"/>
              </a:spcAft>
              <a:buClr>
                <a:srgbClr val="333333"/>
              </a:buClr>
              <a:buSzPts val="1400"/>
              <a:buFont typeface="Helvetica Neue"/>
              <a:buChar char="●"/>
            </a:pPr>
            <a:r>
              <a:rPr lang="en-US">
                <a:solidFill>
                  <a:srgbClr val="333333"/>
                </a:solidFill>
                <a:highlight>
                  <a:schemeClr val="lt1"/>
                </a:highlight>
                <a:latin typeface="Helvetica Neue"/>
                <a:ea typeface="Helvetica Neue"/>
                <a:cs typeface="Helvetica Neue"/>
                <a:sym typeface="Helvetica Neue"/>
              </a:rPr>
              <a:t>From social media, we did some scraping to see the public perception of the Arlington police department. We looked at sites like the ACPD website, comments on articles related to alcohol in arlington (for example, an article about parking zones being added at peak times), and also twitter and facebook posts that mention the ACPD or the Clarendon bar scene</a:t>
            </a:r>
            <a:endParaRPr>
              <a:solidFill>
                <a:srgbClr val="333333"/>
              </a:solidFill>
              <a:highlight>
                <a:schemeClr val="lt1"/>
              </a:highlight>
              <a:latin typeface="Helvetica Neue"/>
              <a:ea typeface="Helvetica Neue"/>
              <a:cs typeface="Helvetica Neue"/>
              <a:sym typeface="Helvetica Neue"/>
            </a:endParaRPr>
          </a:p>
          <a:p>
            <a:pPr marL="0" lvl="0" indent="0" rtl="0">
              <a:spcBef>
                <a:spcPts val="0"/>
              </a:spcBef>
              <a:spcAft>
                <a:spcPts val="0"/>
              </a:spcAft>
              <a:buNone/>
            </a:pPr>
            <a:r>
              <a:rPr lang="en-US">
                <a:solidFill>
                  <a:srgbClr val="333333"/>
                </a:solidFill>
                <a:highlight>
                  <a:schemeClr val="lt1"/>
                </a:highlight>
                <a:latin typeface="Helvetica Neue"/>
                <a:ea typeface="Helvetica Neue"/>
                <a:cs typeface="Helvetica Neue"/>
                <a:sym typeface="Helvetica Neue"/>
              </a:rPr>
              <a:t>DATA WE ARE GOING TO WORK WITH</a:t>
            </a:r>
            <a:endParaRPr>
              <a:solidFill>
                <a:srgbClr val="333333"/>
              </a:solidFill>
              <a:highlight>
                <a:schemeClr val="lt1"/>
              </a:highlight>
              <a:latin typeface="Helvetica Neue"/>
              <a:ea typeface="Helvetica Neue"/>
              <a:cs typeface="Helvetica Neue"/>
              <a:sym typeface="Helvetica Neue"/>
            </a:endParaRPr>
          </a:p>
          <a:p>
            <a:pPr marL="457200" lvl="0" indent="-304800" rtl="0">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For the ABC data that we are going to collect we made sure the data was in the clarendon area as well and we are looking from a time period of January 1st 2015 to the present in order to determine the ABC violations that restaurants in this area have committed. This was to see if the restaurants that implemented the Arlington Restaurant Initiative had less violations during the years that they were involved in the program.</a:t>
            </a:r>
            <a:endParaRPr>
              <a:solidFill>
                <a:srgbClr val="333333"/>
              </a:solidFill>
              <a:highlight>
                <a:srgbClr val="FFFFFF"/>
              </a:highlight>
              <a:latin typeface="Helvetica Neue"/>
              <a:ea typeface="Helvetica Neue"/>
              <a:cs typeface="Helvetica Neue"/>
              <a:sym typeface="Helvetica Neue"/>
            </a:endParaRPr>
          </a:p>
          <a:p>
            <a:pPr marL="457200" lvl="0" indent="-304800" rtl="0">
              <a:spcBef>
                <a:spcPts val="0"/>
              </a:spcBef>
              <a:spcAft>
                <a:spcPts val="0"/>
              </a:spcAft>
              <a:buClr>
                <a:srgbClr val="333333"/>
              </a:buClr>
              <a:buSzPts val="1200"/>
              <a:buFont typeface="Helvetica Neue"/>
              <a:buChar char="●"/>
            </a:pPr>
            <a:r>
              <a:rPr lang="en-US">
                <a:solidFill>
                  <a:srgbClr val="333333"/>
                </a:solidFill>
                <a:highlight>
                  <a:srgbClr val="FFFFFF"/>
                </a:highlight>
                <a:latin typeface="Helvetica Neue"/>
                <a:ea typeface="Helvetica Neue"/>
                <a:cs typeface="Helvetica Neue"/>
                <a:sym typeface="Helvetica Neue"/>
              </a:rPr>
              <a:t>The last data set we are going to take a look at is weather data in the area, because inclement weather could affect the amount of people going out on a certain day</a:t>
            </a:r>
            <a:endParaRPr>
              <a:solidFill>
                <a:srgbClr val="333333"/>
              </a:solidFill>
              <a:highlight>
                <a:srgbClr val="FFFFFF"/>
              </a:highlight>
              <a:latin typeface="Helvetica Neue"/>
              <a:ea typeface="Helvetica Neue"/>
              <a:cs typeface="Helvetica Neue"/>
              <a:sym typeface="Helvetica Neue"/>
            </a:endParaRPr>
          </a:p>
        </p:txBody>
      </p:sp>
      <p:sp>
        <p:nvSpPr>
          <p:cNvPr id="1547" name="Shape 154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9" name="Shape 62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Raghav</a:t>
            </a:r>
            <a:endParaRPr/>
          </a:p>
          <a:p>
            <a:pPr marL="0" lvl="0" indent="0">
              <a:spcBef>
                <a:spcPts val="0"/>
              </a:spcBef>
              <a:spcAft>
                <a:spcPts val="0"/>
              </a:spcAft>
              <a:buNone/>
            </a:pPr>
            <a:endParaRPr/>
          </a:p>
          <a:p>
            <a:pPr marL="0" lvl="0" indent="0">
              <a:spcBef>
                <a:spcPts val="0"/>
              </a:spcBef>
              <a:spcAft>
                <a:spcPts val="0"/>
              </a:spcAft>
              <a:buNone/>
            </a:pPr>
            <a:r>
              <a:rPr lang="en-US"/>
              <a:t>IPEDS allows us to look at enrollment counts by different student classifications - including non-degree seeking full-time and part-time students</a:t>
            </a:r>
            <a:endParaRPr/>
          </a:p>
        </p:txBody>
      </p:sp>
      <p:sp>
        <p:nvSpPr>
          <p:cNvPr id="630" name="Shape 63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Shape 155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3" name="Shape 1553"/>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US"/>
              <a:t>Kelsey</a:t>
            </a:r>
            <a:endParaRPr/>
          </a:p>
          <a:p>
            <a:pPr marL="0" lvl="0" indent="0" rtl="0">
              <a:lnSpc>
                <a:spcPct val="115000"/>
              </a:lnSpc>
              <a:spcBef>
                <a:spcPts val="0"/>
              </a:spcBef>
              <a:spcAft>
                <a:spcPts val="0"/>
              </a:spcAft>
              <a:buNone/>
            </a:pPr>
            <a:r>
              <a:rPr lang="en-US"/>
              <a:t>This is the frequency of alcohol related crimes from 2015 to 2017 from our Crime incidents data.</a:t>
            </a:r>
            <a:endParaRPr/>
          </a:p>
          <a:p>
            <a:pPr marL="0" lvl="0" indent="0" rtl="0">
              <a:lnSpc>
                <a:spcPct val="115000"/>
              </a:lnSpc>
              <a:spcBef>
                <a:spcPts val="0"/>
              </a:spcBef>
              <a:spcAft>
                <a:spcPts val="0"/>
              </a:spcAft>
              <a:buNone/>
            </a:pPr>
            <a:r>
              <a:rPr lang="en-US"/>
              <a:t>Every category except sexual assault and drug possession have decreased for the year of 2017.</a:t>
            </a:r>
            <a:endParaRPr/>
          </a:p>
          <a:p>
            <a:pPr marL="0" lvl="0" indent="0" rtl="0">
              <a:lnSpc>
                <a:spcPct val="115000"/>
              </a:lnSpc>
              <a:spcBef>
                <a:spcPts val="0"/>
              </a:spcBef>
              <a:spcAft>
                <a:spcPts val="0"/>
              </a:spcAft>
              <a:buNone/>
            </a:pPr>
            <a:r>
              <a:rPr lang="en-US"/>
              <a:t>The categories we really want to focus on are drunk in public, DUI,  and traffic and parking violations. </a:t>
            </a:r>
            <a:endParaRPr/>
          </a:p>
          <a:p>
            <a:pPr marL="0" lvl="0" indent="0" rtl="0">
              <a:lnSpc>
                <a:spcPct val="115000"/>
              </a:lnSpc>
              <a:spcBef>
                <a:spcPts val="0"/>
              </a:spcBef>
              <a:spcAft>
                <a:spcPts val="0"/>
              </a:spcAft>
              <a:buNone/>
            </a:pPr>
            <a:r>
              <a:rPr lang="en-US"/>
              <a:t>Drunk in public increased in 2016 but got to its lowest point in three years at 162 incidents in 2017. </a:t>
            </a:r>
            <a:endParaRPr/>
          </a:p>
          <a:p>
            <a:pPr marL="0" lvl="0" indent="0" rtl="0">
              <a:lnSpc>
                <a:spcPct val="115000"/>
              </a:lnSpc>
              <a:spcBef>
                <a:spcPts val="0"/>
              </a:spcBef>
              <a:spcAft>
                <a:spcPts val="0"/>
              </a:spcAft>
              <a:buNone/>
            </a:pPr>
            <a:r>
              <a:rPr lang="en-US"/>
              <a:t>The same thing happened for incidents of DUI; it increased in 2016 and decreased to its lowest the next year. </a:t>
            </a:r>
            <a:endParaRPr/>
          </a:p>
          <a:p>
            <a:pPr marL="0" lvl="0" indent="0" rtl="0">
              <a:lnSpc>
                <a:spcPct val="115000"/>
              </a:lnSpc>
              <a:spcBef>
                <a:spcPts val="0"/>
              </a:spcBef>
              <a:spcAft>
                <a:spcPts val="0"/>
              </a:spcAft>
              <a:buNone/>
            </a:pPr>
            <a:r>
              <a:rPr lang="en-US"/>
              <a:t>One of the most important things that we found were that there are ZERO traffic and parking violations for 2017. </a:t>
            </a:r>
            <a:endParaRPr/>
          </a:p>
          <a:p>
            <a:pPr marL="0" lvl="0" indent="0" rtl="0">
              <a:lnSpc>
                <a:spcPct val="115000"/>
              </a:lnSpc>
              <a:spcBef>
                <a:spcPts val="0"/>
              </a:spcBef>
              <a:spcAft>
                <a:spcPts val="0"/>
              </a:spcAft>
              <a:buNone/>
            </a:pPr>
            <a:r>
              <a:rPr lang="en-US"/>
              <a:t>This was mostly likely due to the fact that the police blocked off certain sections of road where the parking violations were the most problematic. </a:t>
            </a:r>
            <a:endParaRPr/>
          </a:p>
          <a:p>
            <a:pPr marL="0" lvl="0" indent="0">
              <a:lnSpc>
                <a:spcPct val="115000"/>
              </a:lnSpc>
              <a:spcBef>
                <a:spcPts val="0"/>
              </a:spcBef>
              <a:spcAft>
                <a:spcPts val="0"/>
              </a:spcAft>
              <a:buNone/>
            </a:pPr>
            <a:r>
              <a:rPr lang="en-US"/>
              <a:t>We found this to be incredibly informative in regards to the effectiveness of the police dealing with the increased populations in Clarendon during peak times. </a:t>
            </a:r>
            <a:endParaRPr/>
          </a:p>
        </p:txBody>
      </p:sp>
      <p:sp>
        <p:nvSpPr>
          <p:cNvPr id="1554" name="Shape 1554"/>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Shape 15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2" name="Shape 1562"/>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5275" rtl="0">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Crime incidences disclosure “Arlington County Data API was used for this purpose, but it is not endorsed or certified by Arlington County.”</a:t>
            </a:r>
            <a:endParaRPr sz="1050">
              <a:solidFill>
                <a:srgbClr val="333333"/>
              </a:solidFill>
              <a:highlight>
                <a:srgbClr val="FFFFFF"/>
              </a:highlight>
              <a:latin typeface="Helvetica Neue"/>
              <a:ea typeface="Helvetica Neue"/>
              <a:cs typeface="Helvetica Neue"/>
              <a:sym typeface="Helvetica Neue"/>
            </a:endParaRPr>
          </a:p>
          <a:p>
            <a:pPr marL="457200" lvl="0" indent="-295275" rtl="0">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this scatterplot shows the percent change of alcohl-related crime incidents that occurred both within the Clarendon area as well as outside the Clarendon area</a:t>
            </a:r>
            <a:endParaRPr sz="1050">
              <a:solidFill>
                <a:srgbClr val="333333"/>
              </a:solidFill>
              <a:highlight>
                <a:srgbClr val="FFFFFF"/>
              </a:highlight>
              <a:latin typeface="Helvetica Neue"/>
              <a:ea typeface="Helvetica Neue"/>
              <a:cs typeface="Helvetica Neue"/>
              <a:sym typeface="Helvetica Neue"/>
            </a:endParaRPr>
          </a:p>
          <a:p>
            <a:pPr marL="914400" lvl="1" indent="-295275" rtl="0">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the goal was to make a visualization that crime incidents have gone down after the ARI program was implemented but as you can see it also has gone down outside the Clarendon area since ARI</a:t>
            </a:r>
            <a:endParaRPr sz="1050">
              <a:solidFill>
                <a:srgbClr val="333333"/>
              </a:solidFill>
              <a:highlight>
                <a:srgbClr val="FFFFFF"/>
              </a:highlight>
              <a:latin typeface="Helvetica Neue"/>
              <a:ea typeface="Helvetica Neue"/>
              <a:cs typeface="Helvetica Neue"/>
              <a:sym typeface="Helvetica Neue"/>
            </a:endParaRPr>
          </a:p>
        </p:txBody>
      </p:sp>
      <p:sp>
        <p:nvSpPr>
          <p:cNvPr id="1563" name="Shape 1563"/>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Shape 15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9" name="Shape 156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Bayoán</a:t>
            </a:r>
            <a:endParaRPr/>
          </a:p>
        </p:txBody>
      </p:sp>
      <p:sp>
        <p:nvSpPr>
          <p:cNvPr id="1570" name="Shape 157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Shape 15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8" name="Shape 1578"/>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Bayoán</a:t>
            </a:r>
            <a:endParaRPr/>
          </a:p>
          <a:p>
            <a:pPr marL="0" lvl="0" indent="0" rtl="0">
              <a:spcBef>
                <a:spcPts val="0"/>
              </a:spcBef>
              <a:spcAft>
                <a:spcPts val="0"/>
              </a:spcAft>
              <a:buNone/>
            </a:pPr>
            <a:r>
              <a:rPr lang="en-US"/>
              <a:t>Our proposed methods are those frequently found in the literature. For example, hotspot and geographic weighted regression analysis are techniques often used in the field for exploiting the spatial and temporal variation. These methods can identify trends and correlations (e.g., the effect of the program in the alcohol-related crimes incidence).</a:t>
            </a:r>
            <a:endParaRPr/>
          </a:p>
        </p:txBody>
      </p:sp>
      <p:sp>
        <p:nvSpPr>
          <p:cNvPr id="1579" name="Shape 157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Shape 15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8" name="Shape 1588"/>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sz="1050">
                <a:solidFill>
                  <a:srgbClr val="333333"/>
                </a:solidFill>
                <a:highlight>
                  <a:srgbClr val="FFFFFF"/>
                </a:highlight>
                <a:latin typeface="Helvetica Neue"/>
                <a:ea typeface="Helvetica Neue"/>
                <a:cs typeface="Helvetica Neue"/>
                <a:sym typeface="Helvetica Neue"/>
              </a:rPr>
              <a:t>Bayoán</a:t>
            </a:r>
            <a:endParaRPr sz="1050">
              <a:solidFill>
                <a:srgbClr val="333333"/>
              </a:solidFill>
              <a:highlight>
                <a:srgbClr val="FFFFFF"/>
              </a:highlight>
              <a:latin typeface="Helvetica Neue"/>
              <a:ea typeface="Helvetica Neue"/>
              <a:cs typeface="Helvetica Neue"/>
              <a:sym typeface="Helvetica Neue"/>
            </a:endParaRPr>
          </a:p>
          <a:p>
            <a:pPr marL="457200" lvl="0" indent="-295275" rtl="0">
              <a:spcBef>
                <a:spcPts val="0"/>
              </a:spcBef>
              <a:spcAft>
                <a:spcPts val="0"/>
              </a:spcAft>
              <a:buClr>
                <a:srgbClr val="333333"/>
              </a:buClr>
              <a:buSzPts val="1050"/>
              <a:buFont typeface="Helvetica Neue"/>
              <a:buChar char="-"/>
            </a:pPr>
            <a:r>
              <a:rPr lang="en-US" sz="1050">
                <a:solidFill>
                  <a:srgbClr val="333333"/>
                </a:solidFill>
                <a:highlight>
                  <a:srgbClr val="FFFFFF"/>
                </a:highlight>
                <a:latin typeface="Helvetica Neue"/>
                <a:ea typeface="Helvetica Neue"/>
                <a:cs typeface="Helvetica Neue"/>
                <a:sym typeface="Helvetica Neue"/>
              </a:rPr>
              <a:t>Crime incidents disclosure “Arlington County Data API was used for this purpose, but it is not endorsed or certified by Arlington County.”</a:t>
            </a:r>
            <a:endParaRPr sz="1050">
              <a:solidFill>
                <a:srgbClr val="333333"/>
              </a:solidFill>
              <a:highlight>
                <a:srgbClr val="FFFFFF"/>
              </a:highlight>
              <a:latin typeface="Helvetica Neue"/>
              <a:ea typeface="Helvetica Neue"/>
              <a:cs typeface="Helvetica Neue"/>
              <a:sym typeface="Helvetica Neue"/>
            </a:endParaRPr>
          </a:p>
        </p:txBody>
      </p:sp>
      <p:sp>
        <p:nvSpPr>
          <p:cNvPr id="1589" name="Shape 158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Shape 159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595" name="Shape 15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Shape 16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1" name="Shape 160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02" name="Shape 160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Shape 16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9" name="Shape 160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10" name="Shape 161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Shape 1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7" name="Shape 161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t>This table gives investigator the ability to write a query, depending on their own definition of family. </a:t>
            </a:r>
            <a:endParaRPr/>
          </a:p>
        </p:txBody>
      </p:sp>
      <p:sp>
        <p:nvSpPr>
          <p:cNvPr id="1618" name="Shape 1618"/>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Shape 1623"/>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t>-largely reporting focused</a:t>
            </a:r>
            <a:endParaRPr/>
          </a:p>
        </p:txBody>
      </p:sp>
      <p:sp>
        <p:nvSpPr>
          <p:cNvPr id="1624" name="Shape 1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8" name="Shape 638"/>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Raghav</a:t>
            </a:r>
            <a:endParaRPr/>
          </a:p>
          <a:p>
            <a:pPr marL="0" lvl="0" indent="0">
              <a:spcBef>
                <a:spcPts val="0"/>
              </a:spcBef>
              <a:spcAft>
                <a:spcPts val="0"/>
              </a:spcAft>
              <a:buNone/>
            </a:pPr>
            <a:endParaRPr/>
          </a:p>
          <a:p>
            <a:pPr marL="0" lvl="0" indent="0">
              <a:spcBef>
                <a:spcPts val="0"/>
              </a:spcBef>
              <a:spcAft>
                <a:spcPts val="0"/>
              </a:spcAft>
              <a:buNone/>
            </a:pPr>
            <a:r>
              <a:rPr lang="en-US"/>
              <a:t>IPEDS also has data on students enrolled in distance education at each institution. We can compare the number of students in distance education to their classification (e.g., degree or non-degree seeking)</a:t>
            </a:r>
            <a:endParaRPr/>
          </a:p>
        </p:txBody>
      </p:sp>
      <p:sp>
        <p:nvSpPr>
          <p:cNvPr id="639" name="Shape 63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Shape 16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0" name="Shape 1630"/>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US" sz="1100">
                <a:latin typeface="Arial"/>
                <a:ea typeface="Arial"/>
                <a:cs typeface="Arial"/>
                <a:sym typeface="Arial"/>
              </a:rPr>
              <a:t>For every stakeholder, we researched and recorded their:</a:t>
            </a:r>
            <a:endParaRPr sz="1100">
              <a:latin typeface="Arial"/>
              <a:ea typeface="Arial"/>
              <a:cs typeface="Arial"/>
              <a:sym typeface="Arial"/>
            </a:endParaRPr>
          </a:p>
          <a:p>
            <a:pPr marL="457200" lvl="0" indent="-298450" rtl="0">
              <a:spcBef>
                <a:spcPts val="0"/>
              </a:spcBef>
              <a:spcAft>
                <a:spcPts val="0"/>
              </a:spcAft>
              <a:buClr>
                <a:schemeClr val="dk1"/>
              </a:buClr>
              <a:buSzPts val="1100"/>
              <a:buAutoNum type="arabicPeriod"/>
            </a:pPr>
            <a:r>
              <a:rPr lang="en-US" sz="1100">
                <a:latin typeface="Arial"/>
                <a:ea typeface="Arial"/>
                <a:cs typeface="Arial"/>
                <a:sym typeface="Arial"/>
              </a:rPr>
              <a:t>Family Definition</a:t>
            </a:r>
            <a:endParaRPr sz="1100">
              <a:latin typeface="Arial"/>
              <a:ea typeface="Arial"/>
              <a:cs typeface="Arial"/>
              <a:sym typeface="Arial"/>
            </a:endParaRPr>
          </a:p>
          <a:p>
            <a:pPr marL="457200" lvl="0" indent="-298450" rtl="0">
              <a:spcBef>
                <a:spcPts val="0"/>
              </a:spcBef>
              <a:spcAft>
                <a:spcPts val="0"/>
              </a:spcAft>
              <a:buClr>
                <a:schemeClr val="dk1"/>
              </a:buClr>
              <a:buSzPts val="1100"/>
              <a:buAutoNum type="arabicPeriod"/>
            </a:pPr>
            <a:r>
              <a:rPr lang="en-US" sz="1100">
                <a:latin typeface="Arial"/>
                <a:ea typeface="Arial"/>
                <a:cs typeface="Arial"/>
                <a:sym typeface="Arial"/>
              </a:rPr>
              <a:t>Other Relevant Household Definitions</a:t>
            </a:r>
            <a:endParaRPr sz="1100">
              <a:latin typeface="Arial"/>
              <a:ea typeface="Arial"/>
              <a:cs typeface="Arial"/>
              <a:sym typeface="Arial"/>
            </a:endParaRPr>
          </a:p>
          <a:p>
            <a:pPr marL="457200" lvl="0" indent="-298450" rtl="0">
              <a:spcBef>
                <a:spcPts val="0"/>
              </a:spcBef>
              <a:spcAft>
                <a:spcPts val="0"/>
              </a:spcAft>
              <a:buClr>
                <a:schemeClr val="dk1"/>
              </a:buClr>
              <a:buSzPts val="1100"/>
              <a:buAutoNum type="arabicPeriod"/>
            </a:pPr>
            <a:r>
              <a:rPr lang="en-US" sz="1100">
                <a:latin typeface="Arial"/>
                <a:ea typeface="Arial"/>
                <a:cs typeface="Arial"/>
                <a:sym typeface="Arial"/>
              </a:rPr>
              <a:t>Relevant Household or Family Unit</a:t>
            </a:r>
            <a:endParaRPr sz="1100">
              <a:latin typeface="Arial"/>
              <a:ea typeface="Arial"/>
              <a:cs typeface="Arial"/>
              <a:sym typeface="Arial"/>
            </a:endParaRPr>
          </a:p>
          <a:p>
            <a:pPr marL="457200" lvl="0" indent="-298450" rtl="0">
              <a:spcBef>
                <a:spcPts val="0"/>
              </a:spcBef>
              <a:spcAft>
                <a:spcPts val="0"/>
              </a:spcAft>
              <a:buClr>
                <a:schemeClr val="dk1"/>
              </a:buClr>
              <a:buSzPts val="1100"/>
              <a:buAutoNum type="arabicPeriod"/>
            </a:pPr>
            <a:r>
              <a:rPr lang="en-US" sz="1100">
                <a:latin typeface="Arial"/>
                <a:ea typeface="Arial"/>
                <a:cs typeface="Arial"/>
                <a:sym typeface="Arial"/>
              </a:rPr>
              <a:t>Policy Relevance</a:t>
            </a:r>
            <a:endParaRPr sz="1100">
              <a:latin typeface="Arial"/>
              <a:ea typeface="Arial"/>
              <a:cs typeface="Arial"/>
              <a:sym typeface="Arial"/>
            </a:endParaRPr>
          </a:p>
          <a:p>
            <a:pPr marL="457200" lvl="0" indent="-298450" rtl="0">
              <a:spcBef>
                <a:spcPts val="0"/>
              </a:spcBef>
              <a:spcAft>
                <a:spcPts val="0"/>
              </a:spcAft>
              <a:buClr>
                <a:schemeClr val="dk1"/>
              </a:buClr>
              <a:buSzPts val="1100"/>
              <a:buAutoNum type="arabicPeriod"/>
            </a:pPr>
            <a:r>
              <a:rPr lang="en-US" sz="1100">
                <a:latin typeface="Arial"/>
                <a:ea typeface="Arial"/>
                <a:cs typeface="Arial"/>
                <a:sym typeface="Arial"/>
              </a:rPr>
              <a:t>VA-specific case studies</a:t>
            </a:r>
            <a:endParaRPr sz="1100">
              <a:latin typeface="Arial"/>
              <a:ea typeface="Arial"/>
              <a:cs typeface="Arial"/>
              <a:sym typeface="Arial"/>
            </a:endParaRPr>
          </a:p>
          <a:p>
            <a:pPr marL="0" lvl="0" indent="0" rtl="0">
              <a:spcBef>
                <a:spcPts val="0"/>
              </a:spcBef>
              <a:spcAft>
                <a:spcPts val="0"/>
              </a:spcAft>
              <a:buNone/>
            </a:pPr>
            <a:endParaRPr sz="1100">
              <a:latin typeface="Arial"/>
              <a:ea typeface="Arial"/>
              <a:cs typeface="Arial"/>
              <a:sym typeface="Arial"/>
            </a:endParaRPr>
          </a:p>
          <a:p>
            <a:pPr marL="0" lvl="0" indent="0" rtl="0">
              <a:spcBef>
                <a:spcPts val="0"/>
              </a:spcBef>
              <a:spcAft>
                <a:spcPts val="0"/>
              </a:spcAft>
              <a:buNone/>
            </a:pPr>
            <a:r>
              <a:rPr lang="en-US" sz="1100">
                <a:latin typeface="Arial"/>
                <a:ea typeface="Arial"/>
                <a:cs typeface="Arial"/>
                <a:sym typeface="Arial"/>
              </a:rPr>
              <a:t>In our example, we will talk discuss Childcare Subsidy and TANF. The Childcare Subsidy program permits eligible families to </a:t>
            </a:r>
            <a:endParaRPr sz="1100">
              <a:latin typeface="Arial"/>
              <a:ea typeface="Arial"/>
              <a:cs typeface="Arial"/>
              <a:sym typeface="Arial"/>
            </a:endParaRPr>
          </a:p>
        </p:txBody>
      </p:sp>
      <p:sp>
        <p:nvSpPr>
          <p:cNvPr id="1631" name="Shape 1631"/>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Shape 16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7" name="Shape 1637"/>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sz="1000">
                <a:highlight>
                  <a:srgbClr val="FFFFFF"/>
                </a:highlight>
                <a:latin typeface="Verdana"/>
                <a:ea typeface="Verdana"/>
                <a:cs typeface="Verdana"/>
                <a:sym typeface="Verdana"/>
              </a:rPr>
              <a:t>Family Cap Provision: a child can move in with relatives or unrelated caretakers and receive TANF benefits even if those benefits are unavailable in the birth parents' household.</a:t>
            </a:r>
            <a:endParaRPr sz="1000">
              <a:highlight>
                <a:srgbClr val="FFFFFF"/>
              </a:highlight>
              <a:latin typeface="Verdana"/>
              <a:ea typeface="Verdana"/>
              <a:cs typeface="Verdana"/>
              <a:sym typeface="Verdana"/>
            </a:endParaRPr>
          </a:p>
          <a:p>
            <a:pPr marL="0" lvl="0" indent="0" rtl="0">
              <a:spcBef>
                <a:spcPts val="0"/>
              </a:spcBef>
              <a:spcAft>
                <a:spcPts val="0"/>
              </a:spcAft>
              <a:buNone/>
            </a:pPr>
            <a:endParaRPr sz="1000">
              <a:highlight>
                <a:srgbClr val="FFFFFF"/>
              </a:highlight>
              <a:latin typeface="Verdana"/>
              <a:ea typeface="Verdana"/>
              <a:cs typeface="Verdana"/>
              <a:sym typeface="Verdana"/>
            </a:endParaRPr>
          </a:p>
        </p:txBody>
      </p:sp>
      <p:sp>
        <p:nvSpPr>
          <p:cNvPr id="1638" name="Shape 1638"/>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Shape 16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5" name="Shape 1645"/>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sz="1100">
                <a:latin typeface="Arial"/>
                <a:ea typeface="Arial"/>
                <a:cs typeface="Arial"/>
                <a:sym typeface="Arial"/>
              </a:rPr>
              <a:t>NIS is from NDACAN (National Data Archive on Child Abuse and Neglect) dataset</a:t>
            </a:r>
            <a:endParaRPr sz="1100">
              <a:latin typeface="Arial"/>
              <a:ea typeface="Arial"/>
              <a:cs typeface="Arial"/>
              <a:sym typeface="Arial"/>
            </a:endParaRPr>
          </a:p>
          <a:p>
            <a:pPr marL="457200" lvl="0" indent="-298450" rtl="0">
              <a:spcBef>
                <a:spcPts val="0"/>
              </a:spcBef>
              <a:spcAft>
                <a:spcPts val="0"/>
              </a:spcAft>
              <a:buClr>
                <a:schemeClr val="dk1"/>
              </a:buClr>
              <a:buSzPts val="1100"/>
              <a:buChar char="-"/>
            </a:pPr>
            <a:r>
              <a:rPr lang="en-US" sz="1100">
                <a:latin typeface="Arial"/>
                <a:ea typeface="Arial"/>
                <a:cs typeface="Arial"/>
                <a:sym typeface="Arial"/>
              </a:rPr>
              <a:t>data consists of broad-level studies on child-mistreatment incidences</a:t>
            </a:r>
            <a:endParaRPr sz="1100">
              <a:latin typeface="Arial"/>
              <a:ea typeface="Arial"/>
              <a:cs typeface="Arial"/>
              <a:sym typeface="Arial"/>
            </a:endParaRPr>
          </a:p>
          <a:p>
            <a:pPr marL="457200" lvl="0" indent="-298450" rtl="0">
              <a:spcBef>
                <a:spcPts val="0"/>
              </a:spcBef>
              <a:spcAft>
                <a:spcPts val="0"/>
              </a:spcAft>
              <a:buClr>
                <a:schemeClr val="dk1"/>
              </a:buClr>
              <a:buSzPts val="1100"/>
              <a:buChar char="-"/>
            </a:pPr>
            <a:r>
              <a:rPr lang="en-US" sz="1100">
                <a:latin typeface="Arial"/>
                <a:ea typeface="Arial"/>
                <a:cs typeface="Arial"/>
                <a:sym typeface="Arial"/>
              </a:rPr>
              <a:t>includes demographic characteristics of both maltreated children and their families</a:t>
            </a:r>
            <a:endParaRPr sz="1100">
              <a:latin typeface="Arial"/>
              <a:ea typeface="Arial"/>
              <a:cs typeface="Arial"/>
              <a:sym typeface="Arial"/>
            </a:endParaRPr>
          </a:p>
          <a:p>
            <a:pPr marL="0" lvl="0" indent="0"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rtl="0">
              <a:spcBef>
                <a:spcPts val="0"/>
              </a:spcBef>
              <a:spcAft>
                <a:spcPts val="0"/>
              </a:spcAft>
              <a:buClr>
                <a:schemeClr val="dk1"/>
              </a:buClr>
              <a:buSzPts val="1100"/>
              <a:buFont typeface="Arial"/>
              <a:buNone/>
            </a:pPr>
            <a:r>
              <a:rPr lang="en-US" sz="1100">
                <a:latin typeface="Arial"/>
                <a:ea typeface="Arial"/>
                <a:cs typeface="Arial"/>
                <a:sym typeface="Arial"/>
              </a:rPr>
              <a:t>OASIS: Child Welfare Information System in Virginia. Law requires every child in foster care to be tracked so that VDSS can monitor service delivery and planning for achieving permanency. </a:t>
            </a:r>
            <a:endParaRPr sz="1100">
              <a:latin typeface="Arial"/>
              <a:ea typeface="Arial"/>
              <a:cs typeface="Arial"/>
              <a:sym typeface="Arial"/>
            </a:endParaRPr>
          </a:p>
          <a:p>
            <a:pPr marL="0" lvl="0" indent="0"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rtl="0">
              <a:spcBef>
                <a:spcPts val="0"/>
              </a:spcBef>
              <a:spcAft>
                <a:spcPts val="0"/>
              </a:spcAft>
              <a:buClr>
                <a:schemeClr val="dk1"/>
              </a:buClr>
              <a:buSzPts val="1100"/>
              <a:buFont typeface="Arial"/>
              <a:buNone/>
            </a:pPr>
            <a:r>
              <a:rPr lang="en-US" sz="1100">
                <a:latin typeface="Arial"/>
                <a:ea typeface="Arial"/>
                <a:cs typeface="Arial"/>
                <a:sym typeface="Arial"/>
              </a:rPr>
              <a:t>VaCMS: </a:t>
            </a:r>
            <a:r>
              <a:rPr lang="en-US" sz="900">
                <a:highlight>
                  <a:srgbClr val="FFFFFF"/>
                </a:highlight>
                <a:latin typeface="Arial"/>
                <a:ea typeface="Arial"/>
                <a:cs typeface="Arial"/>
                <a:sym typeface="Arial"/>
              </a:rPr>
              <a:t> was designed to address the increased demand for eligibility determination, primarily as a result of health care reform. VaCMS filters data for SNAP, TANF, and Medicaid. </a:t>
            </a:r>
            <a:endParaRPr/>
          </a:p>
        </p:txBody>
      </p:sp>
      <p:sp>
        <p:nvSpPr>
          <p:cNvPr id="1646" name="Shape 1646"/>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Shape 1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2" name="Shape 1652"/>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US" sz="1100">
                <a:latin typeface="Arial"/>
                <a:ea typeface="Arial"/>
                <a:cs typeface="Arial"/>
                <a:sym typeface="Arial"/>
              </a:rPr>
              <a:t>OASIS: Child Welfare Information System in Virginia. Law requires every child in foster care to be tracked so that VDSS can monitor service delivery and planning for achieving permanency. </a:t>
            </a:r>
            <a:endParaRPr sz="1100">
              <a:latin typeface="Arial"/>
              <a:ea typeface="Arial"/>
              <a:cs typeface="Arial"/>
              <a:sym typeface="Arial"/>
            </a:endParaRPr>
          </a:p>
          <a:p>
            <a:pPr marL="0" lvl="0" indent="0"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rtl="0">
              <a:spcBef>
                <a:spcPts val="0"/>
              </a:spcBef>
              <a:spcAft>
                <a:spcPts val="0"/>
              </a:spcAft>
              <a:buClr>
                <a:schemeClr val="dk1"/>
              </a:buClr>
              <a:buSzPts val="1100"/>
              <a:buFont typeface="Arial"/>
              <a:buNone/>
            </a:pPr>
            <a:r>
              <a:rPr lang="en-US" sz="1100">
                <a:latin typeface="Arial"/>
                <a:ea typeface="Arial"/>
                <a:cs typeface="Arial"/>
                <a:sym typeface="Arial"/>
              </a:rPr>
              <a:t>VaCMS: </a:t>
            </a:r>
            <a:r>
              <a:rPr lang="en-US" sz="900">
                <a:highlight>
                  <a:srgbClr val="FFFFFF"/>
                </a:highlight>
                <a:latin typeface="Arial"/>
                <a:ea typeface="Arial"/>
                <a:cs typeface="Arial"/>
                <a:sym typeface="Arial"/>
              </a:rPr>
              <a:t> was designed to address the increased demand for eligibility determination, primarily as a result of health care reform. VaCMS filters data for SNAP, TANF, and Medicaid. </a:t>
            </a:r>
            <a:endParaRPr sz="1100">
              <a:latin typeface="Arial"/>
              <a:ea typeface="Arial"/>
              <a:cs typeface="Arial"/>
              <a:sym typeface="Arial"/>
            </a:endParaRPr>
          </a:p>
          <a:p>
            <a:pPr marL="0" lvl="0" indent="0"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rtl="0">
              <a:spcBef>
                <a:spcPts val="0"/>
              </a:spcBef>
              <a:spcAft>
                <a:spcPts val="0"/>
              </a:spcAft>
              <a:buClr>
                <a:schemeClr val="dk1"/>
              </a:buClr>
              <a:buSzPts val="1100"/>
              <a:buFont typeface="Arial"/>
              <a:buNone/>
            </a:pPr>
            <a:r>
              <a:rPr lang="en-US" sz="1100">
                <a:latin typeface="Arial"/>
                <a:ea typeface="Arial"/>
                <a:cs typeface="Arial"/>
                <a:sym typeface="Arial"/>
              </a:rPr>
              <a:t>Public Data:</a:t>
            </a:r>
            <a:endParaRPr sz="1100">
              <a:latin typeface="Arial"/>
              <a:ea typeface="Arial"/>
              <a:cs typeface="Arial"/>
              <a:sym typeface="Arial"/>
            </a:endParaRPr>
          </a:p>
          <a:p>
            <a:pPr marL="457200" lvl="0" indent="-298450" rtl="0">
              <a:spcBef>
                <a:spcPts val="0"/>
              </a:spcBef>
              <a:spcAft>
                <a:spcPts val="0"/>
              </a:spcAft>
              <a:buClr>
                <a:schemeClr val="dk1"/>
              </a:buClr>
              <a:buSzPts val="1100"/>
              <a:buChar char="-"/>
            </a:pPr>
            <a:r>
              <a:rPr lang="en-US" sz="1100">
                <a:latin typeface="Arial"/>
                <a:ea typeface="Arial"/>
                <a:cs typeface="Arial"/>
                <a:sym typeface="Arial"/>
              </a:rPr>
              <a:t>NIS (National Incidence Study of Child Abuse and Neglect)</a:t>
            </a:r>
            <a:endParaRPr sz="1100">
              <a:latin typeface="Arial"/>
              <a:ea typeface="Arial"/>
              <a:cs typeface="Arial"/>
              <a:sym typeface="Arial"/>
            </a:endParaRPr>
          </a:p>
          <a:p>
            <a:pPr marL="914400" lvl="1" indent="-298450" rtl="0">
              <a:spcBef>
                <a:spcPts val="0"/>
              </a:spcBef>
              <a:spcAft>
                <a:spcPts val="0"/>
              </a:spcAft>
              <a:buClr>
                <a:schemeClr val="dk1"/>
              </a:buClr>
              <a:buSzPts val="1100"/>
              <a:buFont typeface="Arial"/>
              <a:buChar char="-"/>
            </a:pPr>
            <a:r>
              <a:rPr lang="en-US" sz="1100">
                <a:latin typeface="Arial"/>
                <a:ea typeface="Arial"/>
                <a:cs typeface="Arial"/>
                <a:sym typeface="Arial"/>
              </a:rPr>
              <a:t>Identified numerous columns of relationship information similar to that contained in the OASIS and VACMS databases</a:t>
            </a:r>
            <a:endParaRPr sz="1100">
              <a:latin typeface="Arial"/>
              <a:ea typeface="Arial"/>
              <a:cs typeface="Arial"/>
              <a:sym typeface="Arial"/>
            </a:endParaRPr>
          </a:p>
          <a:p>
            <a:pPr marL="914400" lvl="1" indent="-298450" rtl="0">
              <a:spcBef>
                <a:spcPts val="0"/>
              </a:spcBef>
              <a:spcAft>
                <a:spcPts val="0"/>
              </a:spcAft>
              <a:buClr>
                <a:schemeClr val="dk1"/>
              </a:buClr>
              <a:buSzPts val="1100"/>
              <a:buFont typeface="Arial"/>
              <a:buChar char="-"/>
            </a:pPr>
            <a:r>
              <a:rPr lang="en-US" sz="1100">
                <a:latin typeface="Arial"/>
                <a:ea typeface="Arial"/>
                <a:cs typeface="Arial"/>
                <a:sym typeface="Arial"/>
              </a:rPr>
              <a:t>data consists of broad-level studies on child-mistreatment incidences</a:t>
            </a:r>
            <a:endParaRPr sz="1100">
              <a:latin typeface="Arial"/>
              <a:ea typeface="Arial"/>
              <a:cs typeface="Arial"/>
              <a:sym typeface="Arial"/>
            </a:endParaRPr>
          </a:p>
          <a:p>
            <a:pPr marL="914400" lvl="1" indent="-298450" rtl="0">
              <a:spcBef>
                <a:spcPts val="0"/>
              </a:spcBef>
              <a:spcAft>
                <a:spcPts val="0"/>
              </a:spcAft>
              <a:buClr>
                <a:schemeClr val="dk1"/>
              </a:buClr>
              <a:buSzPts val="1100"/>
              <a:buFont typeface="Arial"/>
              <a:buChar char="-"/>
            </a:pPr>
            <a:r>
              <a:rPr lang="en-US" sz="1100">
                <a:latin typeface="Arial"/>
                <a:ea typeface="Arial"/>
                <a:cs typeface="Arial"/>
                <a:sym typeface="Arial"/>
              </a:rPr>
              <a:t>includes demographic characteristics of both maltreated children and their families</a:t>
            </a:r>
            <a:endParaRPr sz="1100">
              <a:latin typeface="Arial"/>
              <a:ea typeface="Arial"/>
              <a:cs typeface="Arial"/>
              <a:sym typeface="Arial"/>
            </a:endParaRPr>
          </a:p>
          <a:p>
            <a:pPr marL="0" lvl="0" indent="0" rtl="0">
              <a:spcBef>
                <a:spcPts val="0"/>
              </a:spcBef>
              <a:spcAft>
                <a:spcPts val="0"/>
              </a:spcAft>
              <a:buNone/>
            </a:pPr>
            <a:endParaRPr sz="1100">
              <a:latin typeface="Arial"/>
              <a:ea typeface="Arial"/>
              <a:cs typeface="Arial"/>
              <a:sym typeface="Arial"/>
            </a:endParaRPr>
          </a:p>
          <a:p>
            <a:pPr marL="0" lvl="0" indent="0" rtl="0">
              <a:spcBef>
                <a:spcPts val="0"/>
              </a:spcBef>
              <a:spcAft>
                <a:spcPts val="0"/>
              </a:spcAft>
              <a:buNone/>
            </a:pPr>
            <a:endParaRPr/>
          </a:p>
        </p:txBody>
      </p:sp>
      <p:sp>
        <p:nvSpPr>
          <p:cNvPr id="1653" name="Shape 1653"/>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Shape 16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4" name="Shape 166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sz="1000"/>
          </a:p>
        </p:txBody>
      </p:sp>
      <p:sp>
        <p:nvSpPr>
          <p:cNvPr id="1665" name="Shape 1665"/>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Shape 16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1" name="Shape 1671"/>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672" name="Shape 1672"/>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Shape 16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7" name="Shape 167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678" name="Shape 167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Shape 1681"/>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682" name="Shape 16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Shape 16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8" name="Shape 1688"/>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motivate retention, recruitment is costly (so focus resources on retention)</a:t>
            </a:r>
            <a:endParaRPr/>
          </a:p>
          <a:p>
            <a:pPr marL="0" marR="0" lvl="0" indent="0" algn="l" rtl="0">
              <a:lnSpc>
                <a:spcPct val="100000"/>
              </a:lnSpc>
              <a:spcBef>
                <a:spcPts val="0"/>
              </a:spcBef>
              <a:spcAft>
                <a:spcPts val="0"/>
              </a:spcAft>
              <a:buClr>
                <a:schemeClr val="dk1"/>
              </a:buClr>
              <a:buSzPts val="1200"/>
              <a:buFont typeface="Calibri"/>
              <a:buNone/>
            </a:pPr>
            <a:r>
              <a:rPr lang="en-US"/>
              <a:t>experienced foster parents have been proven to be more successful (can also help with new foster parents + retaining them)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89" name="Shape 168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Shape 16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5" name="Shape 169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motivate retention, recruitment is costly (so focus resources on retention)</a:t>
            </a:r>
            <a:endParaRPr/>
          </a:p>
          <a:p>
            <a:pPr marL="0" marR="0" lvl="0" indent="0" algn="l" rtl="0">
              <a:lnSpc>
                <a:spcPct val="100000"/>
              </a:lnSpc>
              <a:spcBef>
                <a:spcPts val="0"/>
              </a:spcBef>
              <a:spcAft>
                <a:spcPts val="0"/>
              </a:spcAft>
              <a:buClr>
                <a:schemeClr val="dk1"/>
              </a:buClr>
              <a:buSzPts val="1200"/>
              <a:buFont typeface="Calibri"/>
              <a:buNone/>
            </a:pPr>
            <a:r>
              <a:rPr lang="en-US"/>
              <a:t>experienced foster parents have been proven to be more successful (can also help with new foster parents + retaining them)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96" name="Shape 169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457200" rtl="0">
              <a:spcBef>
                <a:spcPts val="0"/>
              </a:spcBef>
              <a:spcAft>
                <a:spcPts val="0"/>
              </a:spcAft>
              <a:buNone/>
            </a:pPr>
            <a:r>
              <a:rPr lang="en-US"/>
              <a:t>Hannah</a:t>
            </a:r>
            <a:endParaRPr/>
          </a:p>
          <a:p>
            <a:pPr marL="0" lvl="0" indent="457200" rtl="0">
              <a:spcBef>
                <a:spcPts val="0"/>
              </a:spcBef>
              <a:spcAft>
                <a:spcPts val="0"/>
              </a:spcAft>
              <a:buNone/>
            </a:pPr>
            <a:endParaRPr/>
          </a:p>
          <a:p>
            <a:pPr marL="0" lvl="0" indent="457200" rtl="0">
              <a:spcBef>
                <a:spcPts val="0"/>
              </a:spcBef>
              <a:spcAft>
                <a:spcPts val="0"/>
              </a:spcAft>
              <a:buNone/>
            </a:pPr>
            <a:r>
              <a:rPr lang="en-US" u="sng">
                <a:solidFill>
                  <a:srgbClr val="1155CC"/>
                </a:solidFill>
                <a:latin typeface="Trebuchet MS"/>
                <a:ea typeface="Trebuchet MS"/>
                <a:cs typeface="Trebuchet MS"/>
                <a:sym typeface="Trebuchet MS"/>
                <a:hlinkClick r:id="rId3"/>
              </a:rPr>
              <a:t>https://library.educause.edu/topics/teaching-and-learning/massive-open-online-course-mooc</a:t>
            </a:r>
            <a:endParaRPr/>
          </a:p>
          <a:p>
            <a:pPr marL="0" lvl="0" indent="457200" rtl="0">
              <a:spcBef>
                <a:spcPts val="0"/>
              </a:spcBef>
              <a:spcAft>
                <a:spcPts val="0"/>
              </a:spcAft>
              <a:buClr>
                <a:schemeClr val="dk1"/>
              </a:buClr>
              <a:buSzPts val="1100"/>
              <a:buFont typeface="Arial"/>
              <a:buNone/>
            </a:pPr>
            <a:r>
              <a:rPr lang="en-US" u="sng">
                <a:solidFill>
                  <a:srgbClr val="0563C1"/>
                </a:solidFill>
                <a:latin typeface="Trebuchet MS"/>
                <a:ea typeface="Trebuchet MS"/>
                <a:cs typeface="Trebuchet MS"/>
                <a:sym typeface="Trebuchet MS"/>
                <a:hlinkClick r:id="rId4"/>
              </a:rPr>
              <a:t>https://www.thecompleteuniversityguide.co.uk/distance-learning/what-is-distance-learning/</a:t>
            </a:r>
            <a:endParaRPr/>
          </a:p>
        </p:txBody>
      </p:sp>
      <p:sp>
        <p:nvSpPr>
          <p:cNvPr id="648" name="Shape 64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Shape 17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2" name="Shape 1702"/>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03" name="Shape 1703"/>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Shape 17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9" name="Shape 170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710" name="Shape 171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Shape 17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6" name="Shape 171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717" name="Shape 171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Shape 17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3" name="Shape 1723"/>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24" name="Shape 1724"/>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Shape 17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1" name="Shape 1731"/>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32" name="Shape 1732"/>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Shape 17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8" name="Shape 1738"/>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39" name="Shape 173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Shape 17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5" name="Shape 1745"/>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746" name="Shape 1746"/>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Shape 17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1" name="Shape 1751"/>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52" name="Shape 1752"/>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Shape 17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8" name="Shape 1758"/>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759" name="Shape 175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138</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4" name="Shape 654"/>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Hannah</a:t>
            </a:r>
            <a:endParaRPr/>
          </a:p>
          <a:p>
            <a:pPr marL="0" lvl="0" indent="0">
              <a:spcBef>
                <a:spcPts val="0"/>
              </a:spcBef>
              <a:spcAft>
                <a:spcPts val="0"/>
              </a:spcAft>
              <a:buNone/>
            </a:pPr>
            <a:endParaRPr/>
          </a:p>
          <a:p>
            <a:pPr marL="0" lvl="0" indent="0">
              <a:spcBef>
                <a:spcPts val="0"/>
              </a:spcBef>
              <a:spcAft>
                <a:spcPts val="0"/>
              </a:spcAft>
              <a:buNone/>
            </a:pPr>
            <a:r>
              <a:rPr lang="en-US"/>
              <a:t>MTurk survey - NSF did pilot on this - had a lot of success</a:t>
            </a:r>
            <a:endParaRPr/>
          </a:p>
          <a:p>
            <a:pPr marL="0" lvl="0" indent="0">
              <a:spcBef>
                <a:spcPts val="0"/>
              </a:spcBef>
              <a:spcAft>
                <a:spcPts val="0"/>
              </a:spcAft>
              <a:buNone/>
            </a:pPr>
            <a:r>
              <a:rPr lang="en-US"/>
              <a:t>Could a supplement of current surveys get at the evolving trends in education, eg., degree through coursera, new school in california</a:t>
            </a:r>
            <a:endParaRPr/>
          </a:p>
          <a:p>
            <a:pPr marL="0" lvl="0" indent="0">
              <a:spcBef>
                <a:spcPts val="0"/>
              </a:spcBef>
              <a:spcAft>
                <a:spcPts val="0"/>
              </a:spcAft>
              <a:buNone/>
            </a:pPr>
            <a:r>
              <a:rPr lang="en-US"/>
              <a:t>Resumes, supplement resumes</a:t>
            </a:r>
            <a:endParaRPr/>
          </a:p>
        </p:txBody>
      </p:sp>
      <p:sp>
        <p:nvSpPr>
          <p:cNvPr id="655" name="Shape 65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Shape 6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1" name="Shape 661"/>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t>Hannah</a:t>
            </a:r>
            <a:endParaRPr/>
          </a:p>
        </p:txBody>
      </p:sp>
      <p:sp>
        <p:nvSpPr>
          <p:cNvPr id="662" name="Shape 662"/>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Hannah</a:t>
            </a:r>
            <a:endParaRPr/>
          </a:p>
        </p:txBody>
      </p:sp>
      <p:sp>
        <p:nvSpPr>
          <p:cNvPr id="670" name="Shape 67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76" name="Shape 6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83" name="Shape 6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0" name="Shape 690"/>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691" name="Shape 691"/>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Shape 563"/>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564" name="Shape 56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9" name="Shape 69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700" name="Shape 70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Shape 7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7" name="Shape 70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t>we found a list of about 60 trade journals online, and filtered through all of them. We selected the trade journals based on whether the access is free, how easy it is to scrape, and whether it has a dedicated new product section. Based on these criteria, we found surgical products and medical design briefs to be the best scraping candidates. </a:t>
            </a:r>
            <a:endParaRPr/>
          </a:p>
        </p:txBody>
      </p:sp>
      <p:sp>
        <p:nvSpPr>
          <p:cNvPr id="708" name="Shape 70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4" name="Shape 71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715" name="Shape 71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Shape 723"/>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724" name="Shape 72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Shape 73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733" name="Shape 73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Shape 74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742" name="Shape 74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Shape 75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500"/>
              </a:spcBef>
              <a:spcAft>
                <a:spcPts val="0"/>
              </a:spcAft>
              <a:buClr>
                <a:schemeClr val="dk1"/>
              </a:buClr>
              <a:buSzPts val="1100"/>
              <a:buFont typeface="Arial"/>
              <a:buNone/>
            </a:pPr>
            <a:endParaRPr sz="900" b="0" i="0" u="none" strike="noStrike" cap="none">
              <a:solidFill>
                <a:schemeClr val="dk1"/>
              </a:solidFill>
              <a:latin typeface="Calibri"/>
              <a:ea typeface="Calibri"/>
              <a:cs typeface="Calibri"/>
              <a:sym typeface="Calibri"/>
            </a:endParaRPr>
          </a:p>
        </p:txBody>
      </p:sp>
      <p:sp>
        <p:nvSpPr>
          <p:cNvPr id="751" name="Shape 75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Shape 7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Shape 761"/>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62" name="Shape 76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9" name="Shape 76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770" name="Shape 77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7" name="Shape 77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778" name="Shape 77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Shape 56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This is the STEM pathways project led by Bianica Pires, Ian Crandell, and Sallie Keller. This project is sponsored Karen Hamrick from the National Center for Science and Engineering Statistics, NCSES</a:t>
            </a:r>
            <a:endParaRPr/>
          </a:p>
          <a:p>
            <a:pPr marL="0" marR="0" lvl="0" indent="0" algn="l" rtl="0">
              <a:spcBef>
                <a:spcPts val="0"/>
              </a:spcBef>
              <a:spcAft>
                <a:spcPts val="0"/>
              </a:spcAft>
              <a:buNone/>
            </a:pPr>
            <a:r>
              <a:rPr lang="en-US"/>
              <a:t>I am Hannah Brinkley, a rising junior at Virginia Tech studying Computer Science</a:t>
            </a:r>
            <a:endParaRPr/>
          </a:p>
        </p:txBody>
      </p:sp>
      <p:sp>
        <p:nvSpPr>
          <p:cNvPr id="570" name="Shape 57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Shape 788"/>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789" name="Shape 78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Shape 7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7" name="Shape 797"/>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798" name="Shape 79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6" name="Shape 80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07" name="Shape 80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Shape 81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13" name="Shape 8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0" name="Shape 820"/>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a:solidFill>
                  <a:schemeClr val="dk1"/>
                </a:solidFill>
                <a:latin typeface="Calibri"/>
                <a:ea typeface="Calibri"/>
                <a:cs typeface="Calibri"/>
                <a:sym typeface="Calibri"/>
              </a:rPr>
              <a:t>We are analyzing the value of a scientific and artistic contribution that is not being accurately measured by current tools such as patents and citations.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a:solidFill>
                  <a:schemeClr val="dk1"/>
                </a:solidFill>
                <a:latin typeface="Calibri"/>
                <a:ea typeface="Calibri"/>
                <a:cs typeface="Calibri"/>
                <a:sym typeface="Calibri"/>
              </a:rPr>
              <a:t>We are developing a framework, methodology, identifying data sources and variables that are an improvement in this endeavor.</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21" name="Shape 82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Our research questions are pretty intuitive:</a:t>
            </a:r>
            <a:endParaRPr/>
          </a:p>
          <a:p>
            <a:pPr marL="457200" lvl="0" indent="-317500" rtl="0">
              <a:spcBef>
                <a:spcPts val="0"/>
              </a:spcBef>
              <a:spcAft>
                <a:spcPts val="0"/>
              </a:spcAft>
              <a:buSzPts val="1400"/>
              <a:buAutoNum type="arabicPeriod"/>
            </a:pPr>
            <a:r>
              <a:rPr lang="en-US"/>
              <a:t>How much of it is out there (i.e., the stock)? Meaning projects with a production-ready release for the current environment.</a:t>
            </a:r>
            <a:endParaRPr/>
          </a:p>
          <a:p>
            <a:pPr marL="457200" lvl="0" indent="-317500" rtl="0">
              <a:spcBef>
                <a:spcPts val="0"/>
              </a:spcBef>
              <a:spcAft>
                <a:spcPts val="0"/>
              </a:spcAft>
              <a:buSzPts val="1400"/>
              <a:buAutoNum type="arabicPeriod"/>
            </a:pPr>
            <a:r>
              <a:rPr lang="en-US"/>
              <a:t>How much is being developed every year (i.e., the flow)? We can identify this by various measures of activity.</a:t>
            </a:r>
            <a:endParaRPr/>
          </a:p>
          <a:p>
            <a:pPr marL="457200" lvl="0" indent="-317500" rtl="0">
              <a:spcBef>
                <a:spcPts val="0"/>
              </a:spcBef>
              <a:spcAft>
                <a:spcPts val="0"/>
              </a:spcAft>
              <a:buSzPts val="1400"/>
              <a:buAutoNum type="arabicPeriod"/>
            </a:pPr>
            <a:r>
              <a:rPr lang="en-US"/>
              <a:t>What kind of projects are being developed?</a:t>
            </a:r>
            <a:endParaRPr/>
          </a:p>
          <a:p>
            <a:pPr marL="457200" lvl="0" indent="-317500" rtl="0">
              <a:spcBef>
                <a:spcPts val="0"/>
              </a:spcBef>
              <a:spcAft>
                <a:spcPts val="0"/>
              </a:spcAft>
              <a:buSzPts val="1400"/>
              <a:buAutoNum type="arabicPeriod"/>
            </a:pPr>
            <a:r>
              <a:rPr lang="en-US"/>
              <a:t>...</a:t>
            </a:r>
            <a:endParaRPr/>
          </a:p>
        </p:txBody>
      </p:sp>
      <p:sp>
        <p:nvSpPr>
          <p:cNvPr id="829" name="Shape 8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Shape 8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5" name="Shape 83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Times New Roman"/>
              <a:buChar char="●"/>
            </a:pPr>
            <a:r>
              <a:rPr lang="en-US">
                <a:solidFill>
                  <a:srgbClr val="888888"/>
                </a:solidFill>
                <a:latin typeface="Times New Roman"/>
                <a:ea typeface="Times New Roman"/>
                <a:cs typeface="Times New Roman"/>
                <a:sym typeface="Times New Roman"/>
              </a:rPr>
              <a:t>Definition of OSS</a:t>
            </a:r>
            <a:endParaRPr i="0" u="none" strike="noStrike" cap="none">
              <a:solidFill>
                <a:schemeClr val="dk1"/>
              </a:solidFill>
              <a:latin typeface="Times New Roman"/>
              <a:ea typeface="Times New Roman"/>
              <a:cs typeface="Times New Roman"/>
              <a:sym typeface="Times New Roman"/>
            </a:endParaRPr>
          </a:p>
        </p:txBody>
      </p:sp>
      <p:sp>
        <p:nvSpPr>
          <p:cNvPr id="836" name="Shape 83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Shape 843"/>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What is being produced, by whom, where, when, and how?</a:t>
            </a:r>
            <a:endParaRPr sz="1200" b="0" i="0" u="none" strike="noStrike" cap="none">
              <a:solidFill>
                <a:schemeClr val="dk1"/>
              </a:solidFill>
              <a:latin typeface="Calibri"/>
              <a:ea typeface="Calibri"/>
              <a:cs typeface="Calibri"/>
              <a:sym typeface="Calibri"/>
            </a:endParaRPr>
          </a:p>
        </p:txBody>
      </p:sp>
      <p:sp>
        <p:nvSpPr>
          <p:cNvPr id="844" name="Shape 84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Shape 85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major OSS languages</a:t>
            </a: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Hannah: </a:t>
            </a:r>
            <a:r>
              <a:rPr lang="en-US"/>
              <a:t>witty comments on why these are great</a:t>
            </a:r>
            <a:endParaRPr sz="1200" b="0" i="0" u="none" strike="noStrike" cap="none">
              <a:solidFill>
                <a:schemeClr val="dk1"/>
              </a:solidFill>
              <a:latin typeface="Calibri"/>
              <a:ea typeface="Calibri"/>
              <a:cs typeface="Calibri"/>
              <a:sym typeface="Calibri"/>
            </a:endParaRPr>
          </a:p>
        </p:txBody>
      </p:sp>
      <p:sp>
        <p:nvSpPr>
          <p:cNvPr id="852" name="Shape 85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Shape 857"/>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Hannah</a:t>
            </a:r>
            <a:endParaRPr/>
          </a:p>
          <a:p>
            <a:pPr marL="0" marR="0" lvl="0" indent="0" algn="l" rtl="0">
              <a:spcBef>
                <a:spcPts val="0"/>
              </a:spcBef>
              <a:spcAft>
                <a:spcPts val="0"/>
              </a:spcAft>
              <a:buNone/>
            </a:pPr>
            <a:r>
              <a:rPr lang="en-US"/>
              <a:t>What is being produced, by whom, where, when, and how?</a:t>
            </a:r>
            <a:endParaRPr sz="1200" b="0" i="0" u="none" strike="noStrike" cap="none">
              <a:solidFill>
                <a:schemeClr val="dk1"/>
              </a:solidFill>
              <a:latin typeface="Calibri"/>
              <a:ea typeface="Calibri"/>
              <a:cs typeface="Calibri"/>
              <a:sym typeface="Calibri"/>
            </a:endParaRPr>
          </a:p>
        </p:txBody>
      </p:sp>
      <p:sp>
        <p:nvSpPr>
          <p:cNvPr id="858" name="Shape 85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Shape 577"/>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Emily/ Hannah</a:t>
            </a:r>
            <a:endParaRPr sz="1200" b="0" i="0" u="none" strike="noStrike" cap="none">
              <a:solidFill>
                <a:schemeClr val="dk1"/>
              </a:solidFill>
              <a:latin typeface="Calibri"/>
              <a:ea typeface="Calibri"/>
              <a:cs typeface="Calibri"/>
              <a:sym typeface="Calibri"/>
            </a:endParaRPr>
          </a:p>
        </p:txBody>
      </p:sp>
      <p:sp>
        <p:nvSpPr>
          <p:cNvPr id="578" name="Shape 57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Shape 8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5" name="Shape 86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Hannah</a:t>
            </a:r>
            <a:endParaRPr sz="1200" b="0" i="0" u="none" strike="noStrike" cap="none">
              <a:solidFill>
                <a:schemeClr val="dk1"/>
              </a:solidFill>
              <a:latin typeface="Calibri"/>
              <a:ea typeface="Calibri"/>
              <a:cs typeface="Calibri"/>
              <a:sym typeface="Calibri"/>
            </a:endParaRPr>
          </a:p>
        </p:txBody>
      </p:sp>
      <p:sp>
        <p:nvSpPr>
          <p:cNvPr id="866" name="Shape 86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Shape 8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Shape 87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Hannah</a:t>
            </a:r>
            <a:endParaRPr/>
          </a:p>
          <a:p>
            <a:pPr marL="0" marR="0" lvl="0" indent="0" algn="l" rtl="0">
              <a:spcBef>
                <a:spcPts val="0"/>
              </a:spcBef>
              <a:spcAft>
                <a:spcPts val="0"/>
              </a:spcAft>
              <a:buNone/>
            </a:pPr>
            <a:r>
              <a:rPr lang="en-US"/>
              <a:t>Added functionality</a:t>
            </a:r>
            <a:endParaRPr/>
          </a:p>
        </p:txBody>
      </p:sp>
      <p:sp>
        <p:nvSpPr>
          <p:cNvPr id="872" name="Shape 87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Shape 8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9" name="Shape 87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80" name="Shape 88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5" name="Shape 895"/>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96" name="Shape 896"/>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Shape 90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1 started w/ 30+ …</a:t>
            </a:r>
            <a:endParaRPr/>
          </a:p>
          <a:p>
            <a:pPr marL="0" marR="0" lvl="0" indent="0" algn="l" rtl="0">
              <a:spcBef>
                <a:spcPts val="0"/>
              </a:spcBef>
              <a:spcAft>
                <a:spcPts val="0"/>
              </a:spcAft>
              <a:buNone/>
            </a:pPr>
            <a:r>
              <a:rPr lang="en-US"/>
              <a:t>2 created the inventory table w/ info about each pkg managers such as… (eg. size, talk about the table briefly)</a:t>
            </a:r>
            <a:endParaRPr/>
          </a:p>
          <a:p>
            <a:pPr marL="0" marR="0" lvl="0" indent="0" algn="l" rtl="0">
              <a:spcBef>
                <a:spcPts val="0"/>
              </a:spcBef>
              <a:spcAft>
                <a:spcPts val="0"/>
              </a:spcAft>
              <a:buNone/>
            </a:pPr>
            <a:r>
              <a:rPr lang="en-US"/>
              <a:t>3 selected these 4 commonly used langs, will collect the info about all pkgs in these 4 langs, (and u can see the #pkgs in 3rd column)</a:t>
            </a:r>
            <a:endParaRPr/>
          </a:p>
          <a:p>
            <a:pPr marL="0" marR="0" lvl="0" indent="0" algn="l" rtl="0">
              <a:spcBef>
                <a:spcPts val="0"/>
              </a:spcBef>
              <a:spcAft>
                <a:spcPts val="0"/>
              </a:spcAft>
              <a:buNone/>
            </a:pPr>
            <a:r>
              <a:rPr lang="en-US"/>
              <a:t>we will collect development activity information, contributors, etc.</a:t>
            </a:r>
            <a:endParaRPr/>
          </a:p>
        </p:txBody>
      </p:sp>
      <p:sp>
        <p:nvSpPr>
          <p:cNvPr id="903" name="Shape 90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1" name="Shape 91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912" name="Shape 91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Shape 9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Shape 926"/>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27" name="Shape 92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Shape 9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Shape 93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35" name="Shape 93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2" name="Shape 94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43" name="Shape 94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Shape 949"/>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950" name="Shape 95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Shape 584"/>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Emily/ Hannah</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a:t>Current </a:t>
            </a:r>
            <a:r>
              <a:rPr lang="en-US" sz="1200" b="0" i="0" u="none" strike="noStrike" cap="none">
                <a:solidFill>
                  <a:schemeClr val="dk1"/>
                </a:solidFill>
                <a:latin typeface="Calibri"/>
                <a:ea typeface="Calibri"/>
                <a:cs typeface="Calibri"/>
                <a:sym typeface="Calibri"/>
              </a:rPr>
              <a:t>NCSES reporting (in response to possible question from Sallie) = </a:t>
            </a:r>
            <a:endParaRPr sz="1200" b="0" i="0" u="none" strike="noStrike" cap="none">
              <a:solidFill>
                <a:schemeClr val="dk1"/>
              </a:solidFill>
              <a:latin typeface="Calibri"/>
              <a:ea typeface="Calibri"/>
              <a:cs typeface="Calibri"/>
              <a:sym typeface="Calibri"/>
            </a:endParaRPr>
          </a:p>
          <a:p>
            <a:pPr marL="457200" marR="0" lvl="0" indent="-317500" algn="l" rtl="0">
              <a:lnSpc>
                <a:spcPct val="100000"/>
              </a:lnSpc>
              <a:spcBef>
                <a:spcPts val="0"/>
              </a:spcBef>
              <a:spcAft>
                <a:spcPts val="0"/>
              </a:spcAft>
              <a:buSzPts val="1400"/>
              <a:buChar char="●"/>
            </a:pPr>
            <a:r>
              <a:rPr lang="en-US" sz="1200" b="0" i="0" u="none" strike="noStrike" cap="none">
                <a:solidFill>
                  <a:schemeClr val="dk1"/>
                </a:solidFill>
                <a:latin typeface="Calibri"/>
                <a:ea typeface="Calibri"/>
                <a:cs typeface="Calibri"/>
                <a:sym typeface="Calibri"/>
              </a:rPr>
              <a:t>counts of degrees awarded in different fi</a:t>
            </a:r>
            <a:r>
              <a:rPr lang="en-US"/>
              <a:t>elds by race/gender/demographics</a:t>
            </a:r>
            <a:endParaRPr/>
          </a:p>
          <a:p>
            <a:pPr marL="457200" marR="0" lvl="0" indent="-317500" algn="l" rtl="0">
              <a:lnSpc>
                <a:spcPct val="100000"/>
              </a:lnSpc>
              <a:spcBef>
                <a:spcPts val="0"/>
              </a:spcBef>
              <a:spcAft>
                <a:spcPts val="0"/>
              </a:spcAft>
              <a:buSzPts val="1400"/>
              <a:buChar char="●"/>
            </a:pPr>
            <a:r>
              <a:rPr lang="en-US"/>
              <a:t>elementary-high school science and mathematics scores &amp; course enrollment</a:t>
            </a:r>
            <a:endParaRPr/>
          </a:p>
          <a:p>
            <a:pPr marL="457200" marR="0" lvl="0" indent="-317500" algn="l" rtl="0">
              <a:lnSpc>
                <a:spcPct val="100000"/>
              </a:lnSpc>
              <a:spcBef>
                <a:spcPts val="0"/>
              </a:spcBef>
              <a:spcAft>
                <a:spcPts val="0"/>
              </a:spcAft>
              <a:buSzPts val="1400"/>
              <a:buChar char="●"/>
            </a:pPr>
            <a:r>
              <a:rPr lang="en-US"/>
              <a:t>Strong focus on PhD level, at least bachelor's: degrees earned</a:t>
            </a:r>
            <a:endParaRPr/>
          </a:p>
          <a:p>
            <a:pPr marL="457200" marR="0" lvl="0" indent="-317500" algn="l" rtl="0">
              <a:lnSpc>
                <a:spcPct val="100000"/>
              </a:lnSpc>
              <a:spcBef>
                <a:spcPts val="0"/>
              </a:spcBef>
              <a:spcAft>
                <a:spcPts val="0"/>
              </a:spcAft>
              <a:buSzPts val="1400"/>
              <a:buChar char="●"/>
            </a:pPr>
            <a:r>
              <a:rPr lang="en-US"/>
              <a:t>Rising tuition costs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Very little longitudinal studies, tying from high school to college/training/certs to workforce and back to training.</a:t>
            </a:r>
            <a:endParaRPr sz="1200" b="0" i="0" u="none" strike="noStrike" cap="none">
              <a:solidFill>
                <a:schemeClr val="dk1"/>
              </a:solidFill>
              <a:latin typeface="Calibri"/>
              <a:ea typeface="Calibri"/>
              <a:cs typeface="Calibri"/>
              <a:sym typeface="Calibri"/>
            </a:endParaRPr>
          </a:p>
        </p:txBody>
      </p:sp>
      <p:sp>
        <p:nvSpPr>
          <p:cNvPr id="585" name="Shape 585"/>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Shape 956"/>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957" name="Shape 95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972" name="Shape 9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Shape 985"/>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986" name="Shape 9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Shape 993"/>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994" name="Shape 99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Shape 99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00" name="Shape 100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Shape 100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7" name="Shape 1007"/>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008" name="Shape 100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Shape 10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5" name="Shape 1015"/>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3" name="Shape 1023"/>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Shape 10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9" name="Shape 1029"/>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Shape 10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8" name="Shape 1038"/>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t>AQI is an index of air quality obtained using 5 pollutant measurements ranging from 0-500. High AQI is hazardous so it is important to show our sponsors which areas of Virginia are susceptible to public health crises. We obtained AQI data from EPA monitors and will join that data with centroids of census block groups. Because not every block group has monitors, we have to approximate the AQI using the Inverse Distance Weighting method.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Emily/ Hannah</a:t>
            </a:r>
            <a:endParaRPr/>
          </a:p>
        </p:txBody>
      </p:sp>
      <p:sp>
        <p:nvSpPr>
          <p:cNvPr id="592" name="Shape 592"/>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Shape 1045"/>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Shape 10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Shape 1053"/>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054" name="Shape 105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Shape 1058"/>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059" name="Shape 10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Shape 10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5" name="Shape 1065"/>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066" name="Shape 1066"/>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Shape 1071"/>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social component is what we are focusing on</a:t>
            </a:r>
            <a:r>
              <a:rPr lang="en-US">
                <a:latin typeface="Times New Roman"/>
                <a:ea typeface="Times New Roman"/>
                <a:cs typeface="Times New Roman"/>
                <a:sym typeface="Times New Roman"/>
              </a:rPr>
              <a:t>There are many aspects of a soldier and his lifestyle that can affect their performance at work. We are interested in the job and community embeddedness part. Specifically, we are focusing on the social component.</a:t>
            </a:r>
            <a:endParaRPr>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0" rtl="0">
              <a:lnSpc>
                <a:spcPct val="115000"/>
              </a:lnSpc>
              <a:spcBef>
                <a:spcPts val="0"/>
              </a:spcBef>
              <a:spcAft>
                <a:spcPts val="0"/>
              </a:spcAft>
              <a:buNone/>
            </a:pPr>
            <a:r>
              <a:rPr lang="en-US">
                <a:latin typeface="Times New Roman"/>
                <a:ea typeface="Times New Roman"/>
                <a:cs typeface="Times New Roman"/>
                <a:sym typeface="Times New Roman"/>
              </a:rPr>
              <a:t>Why this is important: within the US Army, there is increasing interest in understanding how physical, cognitive, and social behaviors drive Soldiers to successfully meet the challenges of a world in persistent conflict. SDAL’s focus is on examining the social component of Soldier performance. We’re curious how external influences might affect the Soldier’s performance at work. A Soldier’s performance at work can positively or negatively affect themselves, their colleagues and the organization. As you notice, performance is evaluated through behavior. Productive behaviors contribute to the goals of the organization. Counterproductive behaviors can harm the organization’s goals, as well as the Soldier and/or his or her colleagues. The performance outcomes we are evaluating in this project are speed of promotions, training as a reward, evaluation reports, court martials, and honors and rewards.</a:t>
            </a:r>
            <a:endParaRPr/>
          </a:p>
        </p:txBody>
      </p:sp>
      <p:sp>
        <p:nvSpPr>
          <p:cNvPr id="1072" name="Shape 10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Shape 10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9" name="Shape 1079"/>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t>We started with an extensive literature review of embeddedness and what it means to be embedded in your job versus your community and how that affects your job performance.</a:t>
            </a:r>
            <a:endParaRPr/>
          </a:p>
          <a:p>
            <a:pPr marL="457200" lvl="0" indent="-317500" rtl="0">
              <a:spcBef>
                <a:spcPts val="0"/>
              </a:spcBef>
              <a:spcAft>
                <a:spcPts val="0"/>
              </a:spcAft>
              <a:buSzPts val="1400"/>
              <a:buAutoNum type="arabicParenR"/>
            </a:pPr>
            <a:r>
              <a:rPr lang="en-US"/>
              <a:t>job embeddedness is when the job fits into your life, you have connections inside and outside of the job, and there are sacrifices if you leave (for example: losing friendships in the area, losing job perks, or your spouse having to quit </a:t>
            </a:r>
            <a:r>
              <a:rPr lang="en-US" i="1"/>
              <a:t>their </a:t>
            </a:r>
            <a:r>
              <a:rPr lang="en-US"/>
              <a:t>job in order to move with you)</a:t>
            </a:r>
            <a:endParaRPr/>
          </a:p>
          <a:p>
            <a:pPr marL="457200" lvl="0" indent="-317500" rtl="0">
              <a:spcBef>
                <a:spcPts val="0"/>
              </a:spcBef>
              <a:spcAft>
                <a:spcPts val="0"/>
              </a:spcAft>
              <a:buSzPts val="1400"/>
              <a:buAutoNum type="arabicParenR"/>
            </a:pPr>
            <a:r>
              <a:rPr lang="en-US"/>
              <a:t>Community embeddedness is important to us because within our lit review, one author, Kiazad, stressed that employees are highly embedded in their jobs if they are highly embedded outside of the job as well - this entails church groups, volunteer groups, sports, etc</a:t>
            </a:r>
            <a:endParaRPr/>
          </a:p>
          <a:p>
            <a:pPr marL="457200" lvl="0" indent="-317500" rtl="0">
              <a:spcBef>
                <a:spcPts val="0"/>
              </a:spcBef>
              <a:spcAft>
                <a:spcPts val="0"/>
              </a:spcAft>
              <a:buSzPts val="1400"/>
              <a:buAutoNum type="arabicParenR"/>
            </a:pPr>
            <a:r>
              <a:rPr lang="en-US"/>
              <a:t>Job performance is defined by another author, Campbell, as “behaviors or actions that are relevant to the goals of the organization” and when embeddedness is improved, it is believed that performance improves.</a:t>
            </a:r>
            <a:endParaRPr/>
          </a:p>
          <a:p>
            <a:pPr marL="0" lvl="0" indent="0" rtl="0">
              <a:spcBef>
                <a:spcPts val="0"/>
              </a:spcBef>
              <a:spcAft>
                <a:spcPts val="0"/>
              </a:spcAft>
              <a:buNone/>
            </a:pPr>
            <a:r>
              <a:rPr lang="en-US"/>
              <a:t>We wanted to show this Venn diagram to represent that a soldier can be embedded in the community within the army without being embedded in the organization itself and that distinction is relevant to the data that we are collecting because we want to ensure that we understand what exactly soldiers are embedded into.</a:t>
            </a:r>
            <a:endParaRPr/>
          </a:p>
        </p:txBody>
      </p:sp>
      <p:sp>
        <p:nvSpPr>
          <p:cNvPr id="1080" name="Shape 1080"/>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Shape 10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8" name="Shape 1088"/>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t>Add green sources</a:t>
            </a:r>
            <a:endParaRPr/>
          </a:p>
        </p:txBody>
      </p:sp>
      <p:sp>
        <p:nvSpPr>
          <p:cNvPr id="1089" name="Shape 1089"/>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Shape 10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5" name="Shape 1095"/>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So we really wanted to make sure we dissected what impacts soldier performance. </a:t>
            </a:r>
            <a:endParaRPr/>
          </a:p>
          <a:p>
            <a:pPr marL="0" lvl="0" indent="0">
              <a:spcBef>
                <a:spcPts val="0"/>
              </a:spcBef>
              <a:spcAft>
                <a:spcPts val="0"/>
              </a:spcAft>
              <a:buNone/>
            </a:pPr>
            <a:r>
              <a:rPr lang="en-US"/>
              <a:t>The soldier is what we want to focus on there in the center and as you can see there are the three other variables that the soldier is involved with: Community, Family, and the Army and below this Venn diagram it has the Installation as a separate variable, which includes factors like court marshalls, promotions, and rewards.</a:t>
            </a:r>
            <a:endParaRPr/>
          </a:p>
          <a:p>
            <a:pPr marL="0" lvl="0" indent="0">
              <a:spcBef>
                <a:spcPts val="0"/>
              </a:spcBef>
              <a:spcAft>
                <a:spcPts val="0"/>
              </a:spcAft>
              <a:buNone/>
            </a:pPr>
            <a:r>
              <a:rPr lang="en-US"/>
              <a:t>So, Family variables are going to be thing things that directly impact the life of the soldier: coverage under health insurance, spousal employment opportunities, welfare, etc. These are important because if the soldier’s family does not have a good quality of life at the base, embeddedness drops.</a:t>
            </a:r>
            <a:endParaRPr/>
          </a:p>
          <a:p>
            <a:pPr marL="0" lvl="0" indent="0">
              <a:spcBef>
                <a:spcPts val="0"/>
              </a:spcBef>
              <a:spcAft>
                <a:spcPts val="0"/>
              </a:spcAft>
              <a:buNone/>
            </a:pPr>
            <a:r>
              <a:rPr lang="en-US"/>
              <a:t>Community Variables are those that are affecting the soldier from the outside. This is data from the neighborhood/county level of the area the soldier has to move to. This is likely to affect soldier performance because of the opportunities and activities they have when they are living on the installation. If there are fewer activities, then the soldier is less likely to become embedded. </a:t>
            </a:r>
            <a:endParaRPr/>
          </a:p>
          <a:p>
            <a:pPr marL="0" lvl="0" indent="0" rtl="0">
              <a:spcBef>
                <a:spcPts val="0"/>
              </a:spcBef>
              <a:spcAft>
                <a:spcPts val="0"/>
              </a:spcAft>
              <a:buNone/>
            </a:pPr>
            <a:r>
              <a:rPr lang="en-US"/>
              <a:t>As for the Soldier variables; we </a:t>
            </a:r>
            <a:r>
              <a:rPr lang="en-US" i="1"/>
              <a:t>want</a:t>
            </a:r>
            <a:r>
              <a:rPr lang="en-US"/>
              <a:t> to address these individual level soldier variables, but all the data we have access to is higher level. The lowest level of data is Community level, so we are able to get the overall amount of married men as opposed to another base but not how being married affects a soldier’s performance. </a:t>
            </a:r>
            <a:endParaRPr/>
          </a:p>
        </p:txBody>
      </p:sp>
      <p:sp>
        <p:nvSpPr>
          <p:cNvPr id="1096" name="Shape 1096"/>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Shape 1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6" name="Shape 1116"/>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t>Emily:  This plot shows percentage of excessive drinkers by county in the US, pulled from the County Health Rankings dataset. </a:t>
            </a:r>
            <a:endParaRPr/>
          </a:p>
          <a:p>
            <a:pPr marL="0" lvl="0" indent="0" rtl="0">
              <a:spcBef>
                <a:spcPts val="0"/>
              </a:spcBef>
              <a:spcAft>
                <a:spcPts val="0"/>
              </a:spcAft>
              <a:buNone/>
            </a:pPr>
            <a:r>
              <a:rPr lang="en-US"/>
              <a:t>Our project aims to characterize the installations and surrounding counties using meaningful indicators for quality of life and embeddedness.</a:t>
            </a:r>
            <a:endParaRPr/>
          </a:p>
        </p:txBody>
      </p:sp>
      <p:sp>
        <p:nvSpPr>
          <p:cNvPr id="1117" name="Shape 1117"/>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Shape 1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4" name="Shape 112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en-US"/>
              <a:t>So, for our next steps, we are going to first do some more exploratory data analysis. We are going to get more descriptive statistics and use those to create visual summaries to add to the dashboard that was created last year. The dashboard is currently very extensive from last year’s project but when we add the community data it allows us to understand our problem through a community-embeddedness lens, because last year worked less with individual community data.</a:t>
            </a:r>
            <a:endParaRPr/>
          </a:p>
          <a:p>
            <a:pPr marL="0" lvl="0" indent="0">
              <a:spcBef>
                <a:spcPts val="0"/>
              </a:spcBef>
              <a:spcAft>
                <a:spcPts val="0"/>
              </a:spcAft>
              <a:buNone/>
            </a:pPr>
            <a:r>
              <a:rPr lang="en-US"/>
              <a:t>Next, we are going to explore the effect of the community profiles on performance using the PDE, which is the installation data that we don’t have yet; it stands for Person-Event Data Environment. That is going to help us receive more information on </a:t>
            </a:r>
            <a:r>
              <a:rPr lang="en-US" i="1"/>
              <a:t>performance</a:t>
            </a:r>
            <a:r>
              <a:rPr lang="en-US"/>
              <a:t> as opposed to embeddedness so we can assess how they affect one another. </a:t>
            </a:r>
            <a:endParaRPr/>
          </a:p>
          <a:p>
            <a:pPr marL="0" lvl="0" indent="0" rtl="0">
              <a:spcBef>
                <a:spcPts val="0"/>
              </a:spcBef>
              <a:spcAft>
                <a:spcPts val="0"/>
              </a:spcAft>
              <a:buNone/>
            </a:pPr>
            <a:r>
              <a:rPr lang="en-US"/>
              <a:t>Finally, we plan to create a data product that combines public data sources to characterize army bases and communities. </a:t>
            </a:r>
            <a:endParaRPr/>
          </a:p>
        </p:txBody>
      </p:sp>
      <p:sp>
        <p:nvSpPr>
          <p:cNvPr id="1125" name="Shape 1125"/>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8" name="Shape 598"/>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Raghav</a:t>
            </a:r>
            <a:endParaRPr/>
          </a:p>
          <a:p>
            <a:pPr marL="0" lvl="0" indent="0">
              <a:spcBef>
                <a:spcPts val="0"/>
              </a:spcBef>
              <a:spcAft>
                <a:spcPts val="0"/>
              </a:spcAft>
              <a:buNone/>
            </a:pPr>
            <a:endParaRPr/>
          </a:p>
          <a:p>
            <a:pPr marL="0" lvl="0" indent="0">
              <a:spcBef>
                <a:spcPts val="0"/>
              </a:spcBef>
              <a:spcAft>
                <a:spcPts val="0"/>
              </a:spcAft>
              <a:buNone/>
            </a:pPr>
            <a:r>
              <a:rPr lang="en-US"/>
              <a:t>VDOE = Virginia Department of Education</a:t>
            </a:r>
            <a:endParaRPr/>
          </a:p>
          <a:p>
            <a:pPr marL="0" lvl="0" indent="0">
              <a:spcBef>
                <a:spcPts val="0"/>
              </a:spcBef>
              <a:spcAft>
                <a:spcPts val="0"/>
              </a:spcAft>
              <a:buNone/>
            </a:pPr>
            <a:r>
              <a:rPr lang="en-US"/>
              <a:t>NSE = National Student Clearinghouse</a:t>
            </a:r>
            <a:endParaRPr/>
          </a:p>
          <a:p>
            <a:pPr marL="0" lvl="0" indent="0">
              <a:spcBef>
                <a:spcPts val="0"/>
              </a:spcBef>
              <a:spcAft>
                <a:spcPts val="0"/>
              </a:spcAft>
              <a:buNone/>
            </a:pPr>
            <a:r>
              <a:rPr lang="en-US"/>
              <a:t>SCHEV = School Council of Higher Education for Virginia</a:t>
            </a:r>
            <a:endParaRPr/>
          </a:p>
          <a:p>
            <a:pPr marL="0" lvl="0" indent="0">
              <a:spcBef>
                <a:spcPts val="0"/>
              </a:spcBef>
              <a:spcAft>
                <a:spcPts val="0"/>
              </a:spcAft>
              <a:buNone/>
            </a:pPr>
            <a:r>
              <a:rPr lang="en-US"/>
              <a:t>VLDS = Virginia Longitudinal Data Systems</a:t>
            </a:r>
            <a:endParaRPr/>
          </a:p>
          <a:p>
            <a:pPr marL="0" lvl="0" indent="0">
              <a:spcBef>
                <a:spcPts val="0"/>
              </a:spcBef>
              <a:spcAft>
                <a:spcPts val="0"/>
              </a:spcAft>
              <a:buNone/>
            </a:pPr>
            <a:r>
              <a:rPr lang="en-US"/>
              <a:t>IPEDS = Integrated Postsecondary Education Data System</a:t>
            </a:r>
            <a:endParaRPr/>
          </a:p>
          <a:p>
            <a:pPr marL="0" lvl="0" indent="0">
              <a:spcBef>
                <a:spcPts val="0"/>
              </a:spcBef>
              <a:spcAft>
                <a:spcPts val="0"/>
              </a:spcAft>
              <a:buNone/>
            </a:pPr>
            <a:r>
              <a:rPr lang="en-US"/>
              <a:t>MOOC = Massive open online courses</a:t>
            </a:r>
            <a:endParaRPr/>
          </a:p>
          <a:p>
            <a:pPr marL="0" lvl="0" indent="0">
              <a:spcBef>
                <a:spcPts val="0"/>
              </a:spcBef>
              <a:spcAft>
                <a:spcPts val="0"/>
              </a:spcAft>
              <a:buNone/>
            </a:pPr>
            <a:r>
              <a:rPr lang="en-US"/>
              <a:t>CPS = Current population survey</a:t>
            </a:r>
            <a:endParaRPr/>
          </a:p>
          <a:p>
            <a:pPr marL="0" lvl="0" indent="0">
              <a:spcBef>
                <a:spcPts val="0"/>
              </a:spcBef>
              <a:spcAft>
                <a:spcPts val="0"/>
              </a:spcAft>
              <a:buNone/>
            </a:pPr>
            <a:r>
              <a:rPr lang="en-US"/>
              <a:t>ATES = Adult training and education survey</a:t>
            </a:r>
            <a:endParaRPr/>
          </a:p>
          <a:p>
            <a:pPr marL="0" lvl="0" indent="0">
              <a:spcBef>
                <a:spcPts val="0"/>
              </a:spcBef>
              <a:spcAft>
                <a:spcPts val="0"/>
              </a:spcAft>
              <a:buNone/>
            </a:pPr>
            <a:r>
              <a:rPr lang="en-US"/>
              <a:t>IPUMS = Integrated public use microdata series</a:t>
            </a:r>
            <a:endParaRPr/>
          </a:p>
          <a:p>
            <a:pPr marL="0" lvl="0" indent="0">
              <a:spcBef>
                <a:spcPts val="0"/>
              </a:spcBef>
              <a:spcAft>
                <a:spcPts val="0"/>
              </a:spcAft>
              <a:buNone/>
            </a:pPr>
            <a:r>
              <a:rPr lang="en-US"/>
              <a:t>OES = Occupational employment survey</a:t>
            </a:r>
            <a:endParaRPr/>
          </a:p>
        </p:txBody>
      </p:sp>
      <p:sp>
        <p:nvSpPr>
          <p:cNvPr id="599" name="Shape 59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Shape 1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1" name="Shape 1131"/>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132" name="Shape 1132"/>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Shape 113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37" name="Shape 11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Shape 11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4" name="Shape 114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45" name="Shape 114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Shape 11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4" name="Shape 115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5" name="Shape 115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Shape 11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0" name="Shape 118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1" name="Shape 1181"/>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Shape 11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8" name="Shape 1188"/>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Population should be total for entire region. </a:t>
            </a:r>
            <a:endParaRPr/>
          </a:p>
          <a:p>
            <a:pPr marL="0" lvl="0" indent="0" rtl="0">
              <a:spcBef>
                <a:spcPts val="0"/>
              </a:spcBef>
              <a:spcAft>
                <a:spcPts val="0"/>
              </a:spcAft>
              <a:buNone/>
            </a:pPr>
            <a:r>
              <a:rPr lang="en-US"/>
              <a:t>Top 5 employers - should both public and private</a:t>
            </a:r>
            <a:endParaRPr/>
          </a:p>
        </p:txBody>
      </p:sp>
      <p:sp>
        <p:nvSpPr>
          <p:cNvPr id="1189" name="Shape 118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Shape 1216"/>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a:t>Manufacturing source: </a:t>
            </a:r>
            <a:r>
              <a:rPr lang="en-US" u="sng">
                <a:solidFill>
                  <a:schemeClr val="hlink"/>
                </a:solidFill>
                <a:hlinkClick r:id="rId3"/>
              </a:rPr>
              <a:t>http://www.ahedc.com/wp-content/uploads/images/2018/06/Governor-Northam-Announces-31-New-Jobs-in-the-City-of-Covington.pdf</a:t>
            </a:r>
            <a:r>
              <a:rPr lang="en-US"/>
              <a:t> </a:t>
            </a:r>
            <a:endParaRPr/>
          </a:p>
        </p:txBody>
      </p:sp>
      <p:sp>
        <p:nvSpPr>
          <p:cNvPr id="1217" name="Shape 12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Shape 12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5" name="Shape 122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Population should be total for entire region. </a:t>
            </a:r>
            <a:endParaRPr/>
          </a:p>
          <a:p>
            <a:pPr marL="0" lvl="0" indent="0" rtl="0">
              <a:spcBef>
                <a:spcPts val="0"/>
              </a:spcBef>
              <a:spcAft>
                <a:spcPts val="0"/>
              </a:spcAft>
              <a:buNone/>
            </a:pPr>
            <a:r>
              <a:rPr lang="en-US"/>
              <a:t>Top 5 employers - should both public and private</a:t>
            </a:r>
            <a:endParaRPr/>
          </a:p>
        </p:txBody>
      </p:sp>
      <p:sp>
        <p:nvSpPr>
          <p:cNvPr id="1226" name="Shape 1226"/>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Shape 12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4" name="Shape 125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55" name="Shape 125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Shape 12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9" name="Shape 126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70" name="Shape 1270"/>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5" name="Shape 605"/>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Raghav</a:t>
            </a:r>
            <a:endParaRPr/>
          </a:p>
          <a:p>
            <a:pPr marL="0" lvl="0" indent="0">
              <a:spcBef>
                <a:spcPts val="0"/>
              </a:spcBef>
              <a:spcAft>
                <a:spcPts val="0"/>
              </a:spcAft>
              <a:buNone/>
            </a:pPr>
            <a:endParaRPr/>
          </a:p>
          <a:p>
            <a:pPr marL="0" lvl="0" indent="0">
              <a:spcBef>
                <a:spcPts val="0"/>
              </a:spcBef>
              <a:spcAft>
                <a:spcPts val="0"/>
              </a:spcAft>
              <a:buNone/>
            </a:pPr>
            <a:r>
              <a:rPr lang="en-US"/>
              <a:t>We focused the data discovery process on finding data sources that would help us understand the landscape of sub-baccalaureate education and training pathways (such as certificates/credentials, MOOCs, vocational schools, community colleges).</a:t>
            </a:r>
            <a:endParaRPr/>
          </a:p>
          <a:p>
            <a:pPr marL="0" lvl="0" indent="0">
              <a:spcBef>
                <a:spcPts val="0"/>
              </a:spcBef>
              <a:spcAft>
                <a:spcPts val="0"/>
              </a:spcAft>
              <a:buNone/>
            </a:pPr>
            <a:endParaRPr>
              <a:highlight>
                <a:srgbClr val="FFFFFF"/>
              </a:highlight>
            </a:endParaRPr>
          </a:p>
          <a:p>
            <a:pPr marL="0" lvl="0" indent="0">
              <a:spcBef>
                <a:spcPts val="0"/>
              </a:spcBef>
              <a:spcAft>
                <a:spcPts val="0"/>
              </a:spcAft>
              <a:buNone/>
            </a:pPr>
            <a:r>
              <a:rPr lang="en-US">
                <a:highlight>
                  <a:srgbClr val="FFFFFF"/>
                </a:highlight>
              </a:rPr>
              <a:t>The table provides a brief description of some of the main data sources we think may be most useful for this project.</a:t>
            </a:r>
            <a:endParaRPr>
              <a:highlight>
                <a:srgbClr val="FFFFFF"/>
              </a:highlight>
            </a:endParaRPr>
          </a:p>
        </p:txBody>
      </p:sp>
      <p:sp>
        <p:nvSpPr>
          <p:cNvPr id="606" name="Shape 606"/>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Shape 1278"/>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279" name="Shape 127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Shape 1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9" name="Shape 1319"/>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320" name="Shape 1320"/>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Shape 1324"/>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25" name="Shape 13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Shape 13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Shape 133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Bullet 1. If people stay in Arlington County, one of the benefit is shorten the time of commute.</a:t>
            </a:r>
            <a:endParaRPr/>
          </a:p>
          <a:p>
            <a:pPr marL="0" marR="0" lvl="0" indent="0" algn="l" rtl="0">
              <a:spcBef>
                <a:spcPts val="0"/>
              </a:spcBef>
              <a:spcAft>
                <a:spcPts val="0"/>
              </a:spcAft>
              <a:buNone/>
            </a:pPr>
            <a:r>
              <a:rPr lang="en-US"/>
              <a:t>However, Bullet 2</a:t>
            </a:r>
            <a:endParaRPr/>
          </a:p>
          <a:p>
            <a:pPr marL="0" marR="0" lvl="0" indent="0" algn="l" rtl="0">
              <a:spcBef>
                <a:spcPts val="0"/>
              </a:spcBef>
              <a:spcAft>
                <a:spcPts val="0"/>
              </a:spcAft>
              <a:buNone/>
            </a:pPr>
            <a:r>
              <a:rPr lang="en-US"/>
              <a:t>I gather the data through American Community Survey from 2009 to 2016.</a:t>
            </a:r>
            <a:endParaRPr/>
          </a:p>
          <a:p>
            <a:pPr marL="0" marR="0" lvl="0" indent="0" algn="l" rtl="0">
              <a:spcBef>
                <a:spcPts val="0"/>
              </a:spcBef>
              <a:spcAft>
                <a:spcPts val="0"/>
              </a:spcAft>
              <a:buNone/>
            </a:pPr>
            <a:r>
              <a:rPr lang="en-US"/>
              <a:t>Bullet 4. Moreover, the data indicates that </a:t>
            </a:r>
            <a:endParaRPr/>
          </a:p>
        </p:txBody>
      </p:sp>
      <p:sp>
        <p:nvSpPr>
          <p:cNvPr id="1332" name="Shape 133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83</a:t>
            </a:fld>
            <a:endParaRPr sz="1200">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Shape 13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3" name="Shape 1343"/>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Bullet 1. If people stay in Arlington County, one of the benefit is shorten the time of commute.</a:t>
            </a:r>
            <a:endParaRPr/>
          </a:p>
          <a:p>
            <a:pPr marL="0" marR="0" lvl="0" indent="0" algn="l" rtl="0">
              <a:spcBef>
                <a:spcPts val="0"/>
              </a:spcBef>
              <a:spcAft>
                <a:spcPts val="0"/>
              </a:spcAft>
              <a:buNone/>
            </a:pPr>
            <a:r>
              <a:rPr lang="en-US"/>
              <a:t>However, Bullet 2</a:t>
            </a:r>
            <a:endParaRPr/>
          </a:p>
          <a:p>
            <a:pPr marL="0" marR="0" lvl="0" indent="0" algn="l" rtl="0">
              <a:spcBef>
                <a:spcPts val="0"/>
              </a:spcBef>
              <a:spcAft>
                <a:spcPts val="0"/>
              </a:spcAft>
              <a:buNone/>
            </a:pPr>
            <a:r>
              <a:rPr lang="en-US"/>
              <a:t>I gather the data through American Community Survey from 2009 to 2016.</a:t>
            </a:r>
            <a:endParaRPr/>
          </a:p>
          <a:p>
            <a:pPr marL="0" marR="0" lvl="0" indent="0" algn="l" rtl="0">
              <a:spcBef>
                <a:spcPts val="0"/>
              </a:spcBef>
              <a:spcAft>
                <a:spcPts val="0"/>
              </a:spcAft>
              <a:buNone/>
            </a:pPr>
            <a:r>
              <a:rPr lang="en-US"/>
              <a:t>Bullet 4. Moreover, the data indicates that </a:t>
            </a:r>
            <a:endParaRPr/>
          </a:p>
        </p:txBody>
      </p:sp>
      <p:sp>
        <p:nvSpPr>
          <p:cNvPr id="1344" name="Shape 134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84</a:t>
            </a:fld>
            <a:endParaRPr sz="1200">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Shape 13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Shape 1350"/>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As you can see, the houses at the price of $250,000 or more are constantly sold. </a:t>
            </a:r>
            <a:endParaRPr/>
          </a:p>
          <a:p>
            <a:pPr marL="0" marR="0" lvl="0" indent="0" algn="l" rtl="0">
              <a:spcBef>
                <a:spcPts val="0"/>
              </a:spcBef>
              <a:spcAft>
                <a:spcPts val="0"/>
              </a:spcAft>
              <a:buNone/>
            </a:pPr>
            <a:r>
              <a:rPr lang="en-US"/>
              <a:t>Moreover, the total amount of sold house is decreasing.</a:t>
            </a:r>
            <a:endParaRPr/>
          </a:p>
          <a:p>
            <a:pPr marL="0" marR="0" lvl="0" indent="0" algn="l" rtl="0">
              <a:spcBef>
                <a:spcPts val="0"/>
              </a:spcBef>
              <a:spcAft>
                <a:spcPts val="0"/>
              </a:spcAft>
              <a:buNone/>
            </a:pPr>
            <a:r>
              <a:rPr lang="en-US"/>
              <a:t>Comparing this price range to the rest, it indicates that a cost of living in Arlington County is high. Due to the high cost of living, it might discourage people to live in this area. </a:t>
            </a:r>
            <a:endParaRPr/>
          </a:p>
          <a:p>
            <a:pPr marL="0" marR="0" lvl="0" indent="0" algn="l" rtl="0">
              <a:spcBef>
                <a:spcPts val="0"/>
              </a:spcBef>
              <a:spcAft>
                <a:spcPts val="0"/>
              </a:spcAft>
              <a:buNone/>
            </a:pPr>
            <a:r>
              <a:rPr lang="en-US"/>
              <a:t>what price range can we should consider to be affordable to buy or rent in this area?</a:t>
            </a:r>
            <a:endParaRPr/>
          </a:p>
          <a:p>
            <a:pPr marL="0" marR="0" lvl="0" indent="0" algn="l" rtl="0">
              <a:spcBef>
                <a:spcPts val="0"/>
              </a:spcBef>
              <a:spcAft>
                <a:spcPts val="0"/>
              </a:spcAft>
              <a:buNone/>
            </a:pPr>
            <a:r>
              <a:rPr lang="en-US"/>
              <a:t>what </a:t>
            </a:r>
            <a:endParaRPr/>
          </a:p>
          <a:p>
            <a:pPr marL="0" marR="0" lvl="0" indent="0" algn="l" rtl="0">
              <a:spcBef>
                <a:spcPts val="0"/>
              </a:spcBef>
              <a:spcAft>
                <a:spcPts val="0"/>
              </a:spcAft>
              <a:buNone/>
            </a:pPr>
            <a:r>
              <a:rPr lang="en-US"/>
              <a:t>Would be interested to compare the price of buying houses and renting apartments with other counties and within the zip code area of Arlington County? </a:t>
            </a:r>
            <a:endParaRPr/>
          </a:p>
        </p:txBody>
      </p:sp>
      <p:sp>
        <p:nvSpPr>
          <p:cNvPr id="1351" name="Shape 135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85</a:t>
            </a:fld>
            <a:endParaRPr sz="1200">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Shape 13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Shape 1362"/>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63" name="Shape 1363"/>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86</a:t>
            </a:fld>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Shape 13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Shape 137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72" name="Shape 137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87</a:t>
            </a:fld>
            <a:endParaRPr sz="1200">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Shape 13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9" name="Shape 137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1380" name="Shape 138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88</a:t>
            </a:fld>
            <a:endParaRPr sz="1200">
              <a:solidFill>
                <a:schemeClr val="dk1"/>
              </a:solidFill>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Shape 13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Shape 1386"/>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As you can see, the houses at the price of $250,000 or more are constantly sold. </a:t>
            </a:r>
            <a:endParaRPr/>
          </a:p>
          <a:p>
            <a:pPr marL="0" marR="0" lvl="0" indent="0" algn="l" rtl="0">
              <a:spcBef>
                <a:spcPts val="0"/>
              </a:spcBef>
              <a:spcAft>
                <a:spcPts val="0"/>
              </a:spcAft>
              <a:buNone/>
            </a:pPr>
            <a:r>
              <a:rPr lang="en-US"/>
              <a:t>Moreover, the total amount of sold house is decreasing.</a:t>
            </a:r>
            <a:endParaRPr/>
          </a:p>
          <a:p>
            <a:pPr marL="0" marR="0" lvl="0" indent="0" algn="l" rtl="0">
              <a:spcBef>
                <a:spcPts val="0"/>
              </a:spcBef>
              <a:spcAft>
                <a:spcPts val="0"/>
              </a:spcAft>
              <a:buNone/>
            </a:pPr>
            <a:r>
              <a:rPr lang="en-US"/>
              <a:t>Comparing this price range to the rest, it indicates that a cost of living in Arlington County is high. Due to the high cost of living, it might discourage people to live in this area. </a:t>
            </a:r>
            <a:endParaRPr/>
          </a:p>
          <a:p>
            <a:pPr marL="0" marR="0" lvl="0" indent="0" algn="l" rtl="0">
              <a:spcBef>
                <a:spcPts val="0"/>
              </a:spcBef>
              <a:spcAft>
                <a:spcPts val="0"/>
              </a:spcAft>
              <a:buNone/>
            </a:pPr>
            <a:r>
              <a:rPr lang="en-US"/>
              <a:t>what price range can we consider to be affordable to buy or rent in this area?</a:t>
            </a:r>
            <a:endParaRPr/>
          </a:p>
          <a:p>
            <a:pPr marL="0" marR="0" lvl="0" indent="0" algn="l" rtl="0">
              <a:spcBef>
                <a:spcPts val="0"/>
              </a:spcBef>
              <a:spcAft>
                <a:spcPts val="0"/>
              </a:spcAft>
              <a:buNone/>
            </a:pPr>
            <a:r>
              <a:rPr lang="en-US"/>
              <a:t>Would be interested to compare the price of buying houses and renting apartments with other counties and within the zip code area of Arlington County? </a:t>
            </a:r>
            <a:endParaRPr/>
          </a:p>
        </p:txBody>
      </p:sp>
      <p:sp>
        <p:nvSpPr>
          <p:cNvPr id="1387" name="Shape 1387"/>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89</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r>
              <a:rPr lang="en-US"/>
              <a:t>Raghav</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r>
              <a:rPr lang="en-US"/>
              <a:t>We selected the IPEDS data to explore first.</a:t>
            </a:r>
            <a:endParaRPr/>
          </a:p>
        </p:txBody>
      </p:sp>
      <p:sp>
        <p:nvSpPr>
          <p:cNvPr id="614" name="Shape 614"/>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Shape 13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7" name="Shape 1397"/>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398" name="Shape 139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Shape 1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4" name="Shape 1404"/>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405" name="Shape 1405"/>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Shape 14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0" name="Shape 1410"/>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Shape 14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8" name="Shape 1418"/>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19" name="Shape 141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Shape 142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5" name="Shape 1425"/>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26" name="Shape 1426"/>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Shape 14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4" name="Shape 1434"/>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35" name="Shape 143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Shape 14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3" name="Shape 1443"/>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44" name="Shape 1444"/>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Shape 14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0" name="Shape 1450"/>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51" name="Shape 145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Shape 14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Shape 1460"/>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61" name="Shape 1461"/>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Shape 14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8" name="Shape 1468"/>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469" name="Shape 1469"/>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gif"/><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pic>
        <p:nvPicPr>
          <p:cNvPr id="14" name="Shape 14" descr="Screen Shot 2015-12-08 at 7.04.00 PM.png"/>
          <p:cNvPicPr preferRelativeResize="0"/>
          <p:nvPr/>
        </p:nvPicPr>
        <p:blipFill rotWithShape="1">
          <a:blip r:embed="rId2">
            <a:alphaModFix/>
          </a:blip>
          <a:srcRect/>
          <a:stretch/>
        </p:blipFill>
        <p:spPr>
          <a:xfrm>
            <a:off x="1043987" y="6382139"/>
            <a:ext cx="4945311" cy="47586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46"/>
        <p:cNvGrpSpPr/>
        <p:nvPr/>
      </p:nvGrpSpPr>
      <p:grpSpPr>
        <a:xfrm>
          <a:off x="0" y="0"/>
          <a:ext cx="0" cy="0"/>
          <a:chOff x="0" y="0"/>
          <a:chExt cx="0" cy="0"/>
        </a:xfrm>
      </p:grpSpPr>
      <p:pic>
        <p:nvPicPr>
          <p:cNvPr id="47" name="Shape 47" descr="Biocomplexity-PP-SectionTitle10-SDAL-BKGD-Light_2015-11.jpg"/>
          <p:cNvPicPr preferRelativeResize="0"/>
          <p:nvPr/>
        </p:nvPicPr>
        <p:blipFill rotWithShape="1">
          <a:blip r:embed="rId2">
            <a:alphaModFix/>
          </a:blip>
          <a:srcRect/>
          <a:stretch/>
        </p:blipFill>
        <p:spPr>
          <a:xfrm>
            <a:off x="0" y="1"/>
            <a:ext cx="12159573" cy="685799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54" name="Shape 454"/>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55" name="Shape 455"/>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456" name="Shape 4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7" name="Shape 4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8" name="Shape 4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1" name="Shape 46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2" name="Shape 46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3" name="Shape 4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4" name="Shape 4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7" name="Shape 467"/>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8" name="Shape 46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9" name="Shape 46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70" name="Shape 4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74"/>
        <p:cNvGrpSpPr/>
        <p:nvPr/>
      </p:nvGrpSpPr>
      <p:grpSpPr>
        <a:xfrm>
          <a:off x="0" y="0"/>
          <a:ext cx="0" cy="0"/>
          <a:chOff x="0" y="0"/>
          <a:chExt cx="0" cy="0"/>
        </a:xfrm>
      </p:grpSpPr>
      <p:sp>
        <p:nvSpPr>
          <p:cNvPr id="475" name="Shape 475"/>
          <p:cNvSpPr txBox="1">
            <a:spLocks noGrp="1"/>
          </p:cNvSpPr>
          <p:nvPr>
            <p:ph type="ctrTitle"/>
          </p:nvPr>
        </p:nvSpPr>
        <p:spPr>
          <a:xfrm>
            <a:off x="430306" y="497541"/>
            <a:ext cx="6992400" cy="2850900"/>
          </a:xfrm>
          <a:prstGeom prst="rect">
            <a:avLst/>
          </a:prstGeom>
          <a:no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dk2"/>
              </a:buClr>
              <a:buSzPts val="1400"/>
              <a:buFont typeface="Raleway"/>
              <a:buNone/>
              <a:defRPr sz="6000" b="1" i="0" u="none" strike="noStrike" cap="none">
                <a:solidFill>
                  <a:schemeClr val="dk2"/>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76" name="Shape 476"/>
          <p:cNvSpPr txBox="1">
            <a:spLocks noGrp="1"/>
          </p:cNvSpPr>
          <p:nvPr>
            <p:ph type="subTitle" idx="1"/>
          </p:nvPr>
        </p:nvSpPr>
        <p:spPr>
          <a:xfrm>
            <a:off x="430306" y="3602038"/>
            <a:ext cx="6992400" cy="16557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2"/>
              </a:buClr>
              <a:buSzPts val="2800"/>
              <a:buFont typeface="Arial"/>
              <a:buNone/>
              <a:defRPr sz="2400" b="0" i="0" u="none" strike="noStrike" cap="none">
                <a:solidFill>
                  <a:schemeClr val="dk2"/>
                </a:solidFill>
                <a:latin typeface="Trebuchet MS"/>
                <a:ea typeface="Trebuchet MS"/>
                <a:cs typeface="Trebuchet MS"/>
                <a:sym typeface="Trebuchet MS"/>
              </a:defRPr>
            </a:lvl1pPr>
            <a:lvl2pPr marL="457200" marR="0" lvl="1" indent="0" algn="ctr" rtl="0">
              <a:lnSpc>
                <a:spcPct val="90000"/>
              </a:lnSpc>
              <a:spcBef>
                <a:spcPts val="500"/>
              </a:spcBef>
              <a:spcAft>
                <a:spcPts val="0"/>
              </a:spcAft>
              <a:buClr>
                <a:schemeClr val="dk2"/>
              </a:buClr>
              <a:buSzPts val="2400"/>
              <a:buFont typeface="Arial"/>
              <a:buNone/>
              <a:defRPr sz="2000" b="0" i="0" u="none" strike="noStrike" cap="none">
                <a:solidFill>
                  <a:schemeClr val="dk2"/>
                </a:solidFill>
                <a:latin typeface="Trebuchet MS"/>
                <a:ea typeface="Trebuchet MS"/>
                <a:cs typeface="Trebuchet MS"/>
                <a:sym typeface="Trebuchet MS"/>
              </a:defRPr>
            </a:lvl2pPr>
            <a:lvl3pPr marL="914400" marR="0" lvl="2" indent="0" algn="ctr" rtl="0">
              <a:lnSpc>
                <a:spcPct val="90000"/>
              </a:lnSpc>
              <a:spcBef>
                <a:spcPts val="500"/>
              </a:spcBef>
              <a:spcAft>
                <a:spcPts val="0"/>
              </a:spcAft>
              <a:buClr>
                <a:schemeClr val="dk2"/>
              </a:buClr>
              <a:buSzPts val="2000"/>
              <a:buFont typeface="Arial"/>
              <a:buNone/>
              <a:defRPr sz="1800" b="0" i="0" u="none" strike="noStrike" cap="none">
                <a:solidFill>
                  <a:schemeClr val="dk2"/>
                </a:solidFill>
                <a:latin typeface="Trebuchet MS"/>
                <a:ea typeface="Trebuchet MS"/>
                <a:cs typeface="Trebuchet MS"/>
                <a:sym typeface="Trebuchet MS"/>
              </a:defRPr>
            </a:lvl3pPr>
            <a:lvl4pPr marL="1371600" marR="0" lvl="3" indent="0" algn="ctr" rtl="0">
              <a:lnSpc>
                <a:spcPct val="90000"/>
              </a:lnSpc>
              <a:spcBef>
                <a:spcPts val="500"/>
              </a:spcBef>
              <a:spcAft>
                <a:spcPts val="0"/>
              </a:spcAft>
              <a:buClr>
                <a:schemeClr val="dk2"/>
              </a:buClr>
              <a:buSzPts val="1800"/>
              <a:buFont typeface="Arial"/>
              <a:buNone/>
              <a:defRPr sz="1600" b="0" i="0" u="none" strike="noStrike" cap="none">
                <a:solidFill>
                  <a:schemeClr val="dk2"/>
                </a:solidFill>
                <a:latin typeface="Trebuchet MS"/>
                <a:ea typeface="Trebuchet MS"/>
                <a:cs typeface="Trebuchet MS"/>
                <a:sym typeface="Trebuchet MS"/>
              </a:defRPr>
            </a:lvl4pPr>
            <a:lvl5pPr marL="1828800" marR="0" lvl="4" indent="0" algn="ctr" rtl="0">
              <a:lnSpc>
                <a:spcPct val="90000"/>
              </a:lnSpc>
              <a:spcBef>
                <a:spcPts val="500"/>
              </a:spcBef>
              <a:spcAft>
                <a:spcPts val="0"/>
              </a:spcAft>
              <a:buClr>
                <a:schemeClr val="dk2"/>
              </a:buClr>
              <a:buSzPts val="1800"/>
              <a:buFont typeface="Arial"/>
              <a:buNone/>
              <a:defRPr sz="1600" b="0" i="0" u="none" strike="noStrike" cap="none">
                <a:solidFill>
                  <a:schemeClr val="dk2"/>
                </a:solidFill>
                <a:latin typeface="Trebuchet MS"/>
                <a:ea typeface="Trebuchet MS"/>
                <a:cs typeface="Trebuchet MS"/>
                <a:sym typeface="Trebuchet MS"/>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rotWithShape="1">
          <a:blip r:embed="rId2">
            <a:alphaModFix/>
          </a:blip>
          <a:stretch>
            <a:fillRect/>
          </a:stretch>
        </a:blipFill>
        <a:effectLst/>
      </p:bgPr>
    </p:bg>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443754" y="1"/>
            <a:ext cx="11322300" cy="1022100"/>
          </a:xfrm>
          <a:prstGeom prst="rect">
            <a:avLst/>
          </a:prstGeom>
          <a:no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79" name="Shape 479"/>
          <p:cNvSpPr txBox="1">
            <a:spLocks noGrp="1"/>
          </p:cNvSpPr>
          <p:nvPr>
            <p:ph type="body" idx="1"/>
          </p:nvPr>
        </p:nvSpPr>
        <p:spPr>
          <a:xfrm>
            <a:off x="838200" y="1210235"/>
            <a:ext cx="10515600" cy="45990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480"/>
        <p:cNvGrpSpPr/>
        <p:nvPr/>
      </p:nvGrpSpPr>
      <p:grpSpPr>
        <a:xfrm>
          <a:off x="0" y="0"/>
          <a:ext cx="0" cy="0"/>
          <a:chOff x="0" y="0"/>
          <a:chExt cx="0" cy="0"/>
        </a:xfrm>
      </p:grpSpPr>
      <p:pic>
        <p:nvPicPr>
          <p:cNvPr id="481" name="Shape 481" descr="Biocomplexity-PP-SectionTitle10-SDAL-BKGD-Light_2015-11.jpg"/>
          <p:cNvPicPr preferRelativeResize="0"/>
          <p:nvPr/>
        </p:nvPicPr>
        <p:blipFill rotWithShape="1">
          <a:blip r:embed="rId2">
            <a:alphaModFix/>
          </a:blip>
          <a:srcRect/>
          <a:stretch/>
        </p:blipFill>
        <p:spPr>
          <a:xfrm>
            <a:off x="1" y="0"/>
            <a:ext cx="12159600" cy="6858000"/>
          </a:xfrm>
          <a:prstGeom prst="rect">
            <a:avLst/>
          </a:prstGeom>
          <a:noFill/>
          <a:ln>
            <a:noFill/>
          </a:ln>
        </p:spPr>
      </p:pic>
      <p:sp>
        <p:nvSpPr>
          <p:cNvPr id="482" name="Shape 482"/>
          <p:cNvSpPr txBox="1">
            <a:spLocks noGrp="1"/>
          </p:cNvSpPr>
          <p:nvPr>
            <p:ph type="title"/>
          </p:nvPr>
        </p:nvSpPr>
        <p:spPr>
          <a:xfrm>
            <a:off x="609600" y="274639"/>
            <a:ext cx="10972800" cy="1143000"/>
          </a:xfrm>
          <a:prstGeom prst="rect">
            <a:avLst/>
          </a:prstGeom>
          <a:no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dk2"/>
              </a:buClr>
              <a:buSzPts val="1400"/>
              <a:buFont typeface="Helvetica Neue"/>
              <a:buNone/>
              <a:defRPr sz="5400" b="0" i="0" u="none" strike="noStrike" cap="none">
                <a:solidFill>
                  <a:schemeClr val="dk2"/>
                </a:solidFill>
                <a:latin typeface="Helvetica Neue"/>
                <a:ea typeface="Helvetica Neue"/>
                <a:cs typeface="Helvetica Neue"/>
                <a:sym typeface="Helvetica Neue"/>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blipFill rotWithShape="1">
          <a:blip r:embed="rId2">
            <a:alphaModFix/>
          </a:blip>
          <a:stretch>
            <a:fillRect/>
          </a:stretch>
        </a:blipFill>
        <a:effectLst/>
      </p:bgPr>
    </p:bg>
    <p:spTree>
      <p:nvGrpSpPr>
        <p:cNvPr id="1" name="Shape 483"/>
        <p:cNvGrpSpPr/>
        <p:nvPr/>
      </p:nvGrpSpPr>
      <p:grpSpPr>
        <a:xfrm>
          <a:off x="0" y="0"/>
          <a:ext cx="0" cy="0"/>
          <a:chOff x="0" y="0"/>
          <a:chExt cx="0" cy="0"/>
        </a:xfrm>
      </p:grpSpPr>
      <p:sp>
        <p:nvSpPr>
          <p:cNvPr id="484" name="Shape 484"/>
          <p:cNvSpPr txBox="1">
            <a:spLocks noGrp="1"/>
          </p:cNvSpPr>
          <p:nvPr>
            <p:ph type="title"/>
          </p:nvPr>
        </p:nvSpPr>
        <p:spPr>
          <a:xfrm>
            <a:off x="443754" y="0"/>
            <a:ext cx="11362800" cy="1008600"/>
          </a:xfrm>
          <a:prstGeom prst="rect">
            <a:avLst/>
          </a:prstGeom>
          <a:no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85" name="Shape 485"/>
          <p:cNvSpPr txBox="1">
            <a:spLocks noGrp="1"/>
          </p:cNvSpPr>
          <p:nvPr>
            <p:ph type="body" idx="1"/>
          </p:nvPr>
        </p:nvSpPr>
        <p:spPr>
          <a:xfrm>
            <a:off x="838200" y="1223682"/>
            <a:ext cx="5181600" cy="4953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6" name="Shape 486"/>
          <p:cNvSpPr txBox="1">
            <a:spLocks noGrp="1"/>
          </p:cNvSpPr>
          <p:nvPr>
            <p:ph type="body" idx="2"/>
          </p:nvPr>
        </p:nvSpPr>
        <p:spPr>
          <a:xfrm>
            <a:off x="6172200" y="1223682"/>
            <a:ext cx="5181600" cy="4953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443754" y="524435"/>
            <a:ext cx="6938700" cy="2837400"/>
          </a:xfrm>
          <a:prstGeom prst="rect">
            <a:avLst/>
          </a:prstGeom>
          <a:no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rotWithShape="1">
          <a:blip r:embed="rId2">
            <a:alphaModFix/>
          </a:blip>
          <a:stretch>
            <a:fillRect/>
          </a:stretch>
        </a:blipFill>
        <a:effectLst/>
      </p:bgPr>
    </p:bg>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443754" y="1"/>
            <a:ext cx="11322300" cy="1022100"/>
          </a:xfrm>
          <a:prstGeom prst="rect">
            <a:avLst/>
          </a:prstGeom>
          <a:no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91" name="Shape 491"/>
          <p:cNvSpPr txBox="1">
            <a:spLocks noGrp="1"/>
          </p:cNvSpPr>
          <p:nvPr>
            <p:ph type="body" idx="1"/>
          </p:nvPr>
        </p:nvSpPr>
        <p:spPr>
          <a:xfrm>
            <a:off x="838200" y="1210235"/>
            <a:ext cx="10515600" cy="45990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rotWithShape="1">
          <a:blip r:embed="rId2">
            <a:alphaModFix/>
          </a:blip>
          <a:stretch>
            <a:fillRect/>
          </a:stretch>
        </a:blipFill>
        <a:effectLst/>
      </p:bgPr>
    </p:bg>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831850" y="0"/>
            <a:ext cx="10515600" cy="10086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94" name="Shape 494"/>
          <p:cNvSpPr txBox="1">
            <a:spLocks noGrp="1"/>
          </p:cNvSpPr>
          <p:nvPr>
            <p:ph type="body" idx="1"/>
          </p:nvPr>
        </p:nvSpPr>
        <p:spPr>
          <a:xfrm>
            <a:off x="831850" y="1250577"/>
            <a:ext cx="10515600" cy="4839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800"/>
              <a:buFont typeface="Arial"/>
              <a:buNone/>
              <a:defRPr sz="2400" b="0" i="0" u="none" strike="noStrike" cap="none">
                <a:solidFill>
                  <a:srgbClr val="888888"/>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831850" y="0"/>
            <a:ext cx="10515600" cy="1008529"/>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Shape 53"/>
          <p:cNvSpPr txBox="1">
            <a:spLocks noGrp="1"/>
          </p:cNvSpPr>
          <p:nvPr>
            <p:ph type="body" idx="1"/>
          </p:nvPr>
        </p:nvSpPr>
        <p:spPr>
          <a:xfrm>
            <a:off x="831850" y="1250577"/>
            <a:ext cx="10515600" cy="483907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pic>
        <p:nvPicPr>
          <p:cNvPr id="54" name="Shape 54"/>
          <p:cNvPicPr preferRelativeResize="0"/>
          <p:nvPr/>
        </p:nvPicPr>
        <p:blipFill rotWithShape="1">
          <a:blip r:embed="rId3">
            <a:alphaModFix/>
          </a:blip>
          <a:srcRect/>
          <a:stretch/>
        </p:blipFill>
        <p:spPr>
          <a:xfrm>
            <a:off x="9599297" y="6126195"/>
            <a:ext cx="2286000" cy="455277"/>
          </a:xfrm>
          <a:prstGeom prst="rect">
            <a:avLst/>
          </a:prstGeom>
          <a:solidFill>
            <a:schemeClr val="lt1"/>
          </a:solid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blipFill rotWithShape="1">
          <a:blip r:embed="rId2">
            <a:alphaModFix/>
          </a:blip>
          <a:stretch>
            <a:fillRect/>
          </a:stretch>
        </a:blipFill>
        <a:effectLst/>
      </p:bgPr>
    </p:bg>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839788" y="1"/>
            <a:ext cx="10515600" cy="1003500"/>
          </a:xfrm>
          <a:prstGeom prst="rect">
            <a:avLst/>
          </a:prstGeom>
          <a:no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97" name="Shape 497"/>
          <p:cNvSpPr txBox="1">
            <a:spLocks noGrp="1"/>
          </p:cNvSpPr>
          <p:nvPr>
            <p:ph type="body" idx="1"/>
          </p:nvPr>
        </p:nvSpPr>
        <p:spPr>
          <a:xfrm>
            <a:off x="839788" y="1193180"/>
            <a:ext cx="5157900" cy="4794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000"/>
              </a:spcBef>
              <a:spcAft>
                <a:spcPts val="0"/>
              </a:spcAft>
              <a:buClr>
                <a:schemeClr val="dk2"/>
              </a:buClr>
              <a:buSzPts val="2800"/>
              <a:buFont typeface="Arial"/>
              <a:buNone/>
              <a:defRPr sz="2400" b="1"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400"/>
              <a:buFont typeface="Arial"/>
              <a:buNone/>
              <a:defRPr sz="2000" b="1"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2000"/>
              <a:buFont typeface="Arial"/>
              <a:buNone/>
              <a:defRPr sz="1800" b="1"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800"/>
              <a:buFont typeface="Arial"/>
              <a:buNone/>
              <a:defRPr sz="1600" b="1"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800"/>
              <a:buFont typeface="Arial"/>
              <a:buNone/>
              <a:defRPr sz="1600" b="1"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8" name="Shape 498"/>
          <p:cNvSpPr txBox="1">
            <a:spLocks noGrp="1"/>
          </p:cNvSpPr>
          <p:nvPr>
            <p:ph type="body" idx="2"/>
          </p:nvPr>
        </p:nvSpPr>
        <p:spPr>
          <a:xfrm>
            <a:off x="839788" y="1862253"/>
            <a:ext cx="5157900" cy="43275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9" name="Shape 499"/>
          <p:cNvSpPr txBox="1">
            <a:spLocks noGrp="1"/>
          </p:cNvSpPr>
          <p:nvPr>
            <p:ph type="body" idx="3"/>
          </p:nvPr>
        </p:nvSpPr>
        <p:spPr>
          <a:xfrm>
            <a:off x="6172200" y="1193180"/>
            <a:ext cx="5183100" cy="4794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000"/>
              </a:spcBef>
              <a:spcAft>
                <a:spcPts val="0"/>
              </a:spcAft>
              <a:buClr>
                <a:schemeClr val="dk2"/>
              </a:buClr>
              <a:buSzPts val="2800"/>
              <a:buFont typeface="Arial"/>
              <a:buNone/>
              <a:defRPr sz="2400" b="1"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400"/>
              <a:buFont typeface="Arial"/>
              <a:buNone/>
              <a:defRPr sz="2000" b="1"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2000"/>
              <a:buFont typeface="Arial"/>
              <a:buNone/>
              <a:defRPr sz="1800" b="1"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800"/>
              <a:buFont typeface="Arial"/>
              <a:buNone/>
              <a:defRPr sz="1600" b="1"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800"/>
              <a:buFont typeface="Arial"/>
              <a:buNone/>
              <a:defRPr sz="1600" b="1"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00" name="Shape 500"/>
          <p:cNvSpPr txBox="1">
            <a:spLocks noGrp="1"/>
          </p:cNvSpPr>
          <p:nvPr>
            <p:ph type="body" idx="4"/>
          </p:nvPr>
        </p:nvSpPr>
        <p:spPr>
          <a:xfrm>
            <a:off x="6172200" y="1862253"/>
            <a:ext cx="5183100" cy="43275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rotWithShape="1">
          <a:blip r:embed="rId2">
            <a:alphaModFix/>
          </a:blip>
          <a:stretch>
            <a:fillRect/>
          </a:stretch>
        </a:blipFill>
        <a:effectLst/>
      </p:bgPr>
    </p:bg>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591014" y="345688"/>
            <a:ext cx="10764300" cy="63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2"/>
              </a:buClr>
              <a:buSzPts val="1400"/>
              <a:buFont typeface="Raleway"/>
              <a:buNone/>
              <a:defRPr sz="4000" b="1" i="0" u="none" strike="noStrike" cap="none">
                <a:solidFill>
                  <a:schemeClr val="dk2"/>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503" name="Shape 503"/>
          <p:cNvSpPr txBox="1">
            <a:spLocks noGrp="1"/>
          </p:cNvSpPr>
          <p:nvPr>
            <p:ph type="body" idx="1"/>
          </p:nvPr>
        </p:nvSpPr>
        <p:spPr>
          <a:xfrm>
            <a:off x="5183188" y="1092820"/>
            <a:ext cx="6172200" cy="47682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2"/>
              </a:buClr>
              <a:buSzPts val="3200"/>
              <a:buFont typeface="Arial"/>
              <a:buChar char="•"/>
              <a:defRPr sz="3200" b="0" i="0" u="none" strike="noStrike" cap="none">
                <a:solidFill>
                  <a:schemeClr val="dk2"/>
                </a:solidFill>
                <a:latin typeface="Trebuchet MS"/>
                <a:ea typeface="Trebuchet MS"/>
                <a:cs typeface="Trebuchet MS"/>
                <a:sym typeface="Trebuchet MS"/>
              </a:defRPr>
            </a:lvl1pPr>
            <a:lvl2pPr marL="914400" marR="0" lvl="1" indent="-406400" algn="l" rtl="0">
              <a:lnSpc>
                <a:spcPct val="90000"/>
              </a:lnSpc>
              <a:spcBef>
                <a:spcPts val="5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2pPr>
            <a:lvl3pPr marL="1371600" marR="0" lvl="2"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4" name="Shape 504"/>
          <p:cNvSpPr txBox="1">
            <a:spLocks noGrp="1"/>
          </p:cNvSpPr>
          <p:nvPr>
            <p:ph type="body" idx="2"/>
          </p:nvPr>
        </p:nvSpPr>
        <p:spPr>
          <a:xfrm>
            <a:off x="591016" y="1092820"/>
            <a:ext cx="4349100" cy="4776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2"/>
              </a:buClr>
              <a:buSzPts val="28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400"/>
              <a:buFont typeface="Arial"/>
              <a:buNone/>
              <a:defRPr sz="14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20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rotWithShape="1">
          <a:blip r:embed="rId2">
            <a:alphaModFix/>
          </a:blip>
          <a:stretch>
            <a:fillRect/>
          </a:stretch>
        </a:blipFill>
        <a:effectLst/>
      </p:bgPr>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839788" y="457200"/>
            <a:ext cx="10515600" cy="1204200"/>
          </a:xfrm>
          <a:prstGeom prst="rect">
            <a:avLst/>
          </a:prstGeom>
          <a:no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dk2"/>
              </a:buClr>
              <a:buSzPts val="1400"/>
              <a:buFont typeface="Raleway"/>
              <a:buNone/>
              <a:defRPr sz="4000" b="1" i="0" u="none" strike="noStrike" cap="none">
                <a:solidFill>
                  <a:schemeClr val="dk2"/>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507" name="Shape 507"/>
          <p:cNvSpPr>
            <a:spLocks noGrp="1"/>
          </p:cNvSpPr>
          <p:nvPr>
            <p:ph type="pic" idx="2"/>
          </p:nvPr>
        </p:nvSpPr>
        <p:spPr>
          <a:xfrm>
            <a:off x="5183188" y="2057400"/>
            <a:ext cx="6172200" cy="38037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2"/>
              </a:buClr>
              <a:buSzPts val="1400"/>
              <a:buFont typeface="Arial"/>
              <a:buNone/>
              <a:defRPr sz="3200" b="0" i="0" u="none" strike="noStrike" cap="none">
                <a:solidFill>
                  <a:schemeClr val="dk2"/>
                </a:solidFill>
                <a:latin typeface="Trebuchet MS"/>
                <a:ea typeface="Trebuchet MS"/>
                <a:cs typeface="Trebuchet MS"/>
                <a:sym typeface="Trebuchet MS"/>
              </a:defRPr>
            </a:lvl1pPr>
            <a:lvl2pPr marL="457200" marR="0" lvl="1" indent="0" algn="l" rtl="0">
              <a:lnSpc>
                <a:spcPct val="90000"/>
              </a:lnSpc>
              <a:spcBef>
                <a:spcPts val="500"/>
              </a:spcBef>
              <a:spcAft>
                <a:spcPts val="0"/>
              </a:spcAft>
              <a:buClr>
                <a:schemeClr val="dk2"/>
              </a:buClr>
              <a:buSzPts val="1400"/>
              <a:buFont typeface="Arial"/>
              <a:buNone/>
              <a:defRPr sz="2800" b="0" i="0" u="none" strike="noStrike" cap="none">
                <a:solidFill>
                  <a:schemeClr val="dk2"/>
                </a:solidFill>
                <a:latin typeface="Trebuchet MS"/>
                <a:ea typeface="Trebuchet MS"/>
                <a:cs typeface="Trebuchet MS"/>
                <a:sym typeface="Trebuchet MS"/>
              </a:defRPr>
            </a:lvl2pPr>
            <a:lvl3pPr marL="914400" marR="0" lvl="2" indent="0" algn="l" rtl="0">
              <a:lnSpc>
                <a:spcPct val="90000"/>
              </a:lnSpc>
              <a:spcBef>
                <a:spcPts val="500"/>
              </a:spcBef>
              <a:spcAft>
                <a:spcPts val="0"/>
              </a:spcAft>
              <a:buClr>
                <a:schemeClr val="dk2"/>
              </a:buClr>
              <a:buSzPts val="1400"/>
              <a:buFont typeface="Arial"/>
              <a:buNone/>
              <a:defRPr sz="2400" b="0" i="0" u="none" strike="noStrike" cap="none">
                <a:solidFill>
                  <a:schemeClr val="dk2"/>
                </a:solidFill>
                <a:latin typeface="Trebuchet MS"/>
                <a:ea typeface="Trebuchet MS"/>
                <a:cs typeface="Trebuchet MS"/>
                <a:sym typeface="Trebuchet MS"/>
              </a:defRPr>
            </a:lvl3pPr>
            <a:lvl4pPr marL="1371600" marR="0" lvl="3" indent="0" algn="l" rtl="0">
              <a:lnSpc>
                <a:spcPct val="90000"/>
              </a:lnSpc>
              <a:spcBef>
                <a:spcPts val="500"/>
              </a:spcBef>
              <a:spcAft>
                <a:spcPts val="0"/>
              </a:spcAft>
              <a:buClr>
                <a:schemeClr val="dk2"/>
              </a:buClr>
              <a:buSzPts val="1400"/>
              <a:buFont typeface="Arial"/>
              <a:buNone/>
              <a:defRPr sz="2000" b="0" i="0" u="none" strike="noStrike" cap="none">
                <a:solidFill>
                  <a:schemeClr val="dk2"/>
                </a:solidFill>
                <a:latin typeface="Trebuchet MS"/>
                <a:ea typeface="Trebuchet MS"/>
                <a:cs typeface="Trebuchet MS"/>
                <a:sym typeface="Trebuchet MS"/>
              </a:defRPr>
            </a:lvl4pPr>
            <a:lvl5pPr marL="1828800" marR="0" lvl="4" indent="0" algn="l" rtl="0">
              <a:lnSpc>
                <a:spcPct val="90000"/>
              </a:lnSpc>
              <a:spcBef>
                <a:spcPts val="500"/>
              </a:spcBef>
              <a:spcAft>
                <a:spcPts val="0"/>
              </a:spcAft>
              <a:buClr>
                <a:schemeClr val="dk2"/>
              </a:buClr>
              <a:buSzPts val="1400"/>
              <a:buFont typeface="Arial"/>
              <a:buNone/>
              <a:defRPr sz="2000" b="0" i="0" u="none" strike="noStrike" cap="none">
                <a:solidFill>
                  <a:schemeClr val="dk2"/>
                </a:solidFill>
                <a:latin typeface="Trebuchet MS"/>
                <a:ea typeface="Trebuchet MS"/>
                <a:cs typeface="Trebuchet MS"/>
                <a:sym typeface="Trebuchet MS"/>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08" name="Shape 508"/>
          <p:cNvSpPr txBox="1">
            <a:spLocks noGrp="1"/>
          </p:cNvSpPr>
          <p:nvPr>
            <p:ph type="body" idx="1"/>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2"/>
              </a:buClr>
              <a:buSzPts val="28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400"/>
              <a:buFont typeface="Arial"/>
              <a:buNone/>
              <a:defRPr sz="14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20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609600" y="-25400"/>
            <a:ext cx="10972800" cy="1143000"/>
          </a:xfrm>
          <a:prstGeom prst="rect">
            <a:avLst/>
          </a:prstGeom>
          <a:noFill/>
          <a:ln>
            <a:noFill/>
          </a:ln>
        </p:spPr>
        <p:txBody>
          <a:bodyPr spcFirstLastPara="1" wrap="square" lIns="121900" tIns="60925" rIns="121900" bIns="60925" anchor="ctr" anchorCtr="0"/>
          <a:lstStyle>
            <a:lvl1pPr marR="0" lvl="0" algn="ctr" rtl="0">
              <a:spcBef>
                <a:spcPts val="0"/>
              </a:spcBef>
              <a:spcAft>
                <a:spcPts val="0"/>
              </a:spcAft>
              <a:buClr>
                <a:srgbClr val="233E50"/>
              </a:buClr>
              <a:buSzPts val="4300"/>
              <a:buFont typeface="Raleway Light"/>
              <a:buNone/>
              <a:defRPr sz="4300" b="1" i="0" u="none" strike="noStrike" cap="none">
                <a:solidFill>
                  <a:srgbClr val="233E50"/>
                </a:solidFill>
                <a:latin typeface="Raleway Light"/>
                <a:ea typeface="Raleway Light"/>
                <a:cs typeface="Raleway Light"/>
                <a:sym typeface="Raleway Light"/>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pic>
        <p:nvPicPr>
          <p:cNvPr id="511" name="Shape 511"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430306" y="497541"/>
            <a:ext cx="6992400" cy="28509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6000"/>
              <a:buFont typeface="Raleway"/>
              <a:buNone/>
              <a:defRPr sz="6000" b="1" i="0" u="none" strike="noStrike" cap="non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17" name="Shape 517"/>
          <p:cNvSpPr txBox="1">
            <a:spLocks noGrp="1"/>
          </p:cNvSpPr>
          <p:nvPr>
            <p:ph type="subTitle" idx="1"/>
          </p:nvPr>
        </p:nvSpPr>
        <p:spPr>
          <a:xfrm>
            <a:off x="430306" y="3602038"/>
            <a:ext cx="6992400" cy="16557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2"/>
              </a:buClr>
              <a:buSzPts val="2400"/>
              <a:buFont typeface="Arial"/>
              <a:buNone/>
              <a:defRPr sz="2400" b="0" i="0" u="none" strike="noStrike" cap="none">
                <a:solidFill>
                  <a:schemeClr val="dk2"/>
                </a:solidFill>
                <a:latin typeface="Trebuchet MS"/>
                <a:ea typeface="Trebuchet MS"/>
                <a:cs typeface="Trebuchet MS"/>
                <a:sym typeface="Trebuchet MS"/>
              </a:defRPr>
            </a:lvl1pPr>
            <a:lvl2pPr marR="0" lvl="1" algn="ctr"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Trebuchet MS"/>
                <a:ea typeface="Trebuchet MS"/>
                <a:cs typeface="Trebuchet MS"/>
                <a:sym typeface="Trebuchet MS"/>
              </a:defRPr>
            </a:lvl2pPr>
            <a:lvl3pPr marR="0" lvl="2" algn="ctr" rtl="0">
              <a:lnSpc>
                <a:spcPct val="90000"/>
              </a:lnSpc>
              <a:spcBef>
                <a:spcPts val="500"/>
              </a:spcBef>
              <a:spcAft>
                <a:spcPts val="0"/>
              </a:spcAft>
              <a:buClr>
                <a:schemeClr val="dk2"/>
              </a:buClr>
              <a:buSzPts val="1800"/>
              <a:buFont typeface="Arial"/>
              <a:buNone/>
              <a:defRPr sz="1800" b="0" i="0" u="none" strike="noStrike" cap="none">
                <a:solidFill>
                  <a:schemeClr val="dk2"/>
                </a:solidFill>
                <a:latin typeface="Trebuchet MS"/>
                <a:ea typeface="Trebuchet MS"/>
                <a:cs typeface="Trebuchet MS"/>
                <a:sym typeface="Trebuchet MS"/>
              </a:defRPr>
            </a:lvl3pPr>
            <a:lvl4pPr marR="0" lvl="3" algn="ctr"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4pPr>
            <a:lvl5pPr marR="0" lvl="4" algn="ctr"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518"/>
        <p:cNvGrpSpPr/>
        <p:nvPr/>
      </p:nvGrpSpPr>
      <p:grpSpPr>
        <a:xfrm>
          <a:off x="0" y="0"/>
          <a:ext cx="0" cy="0"/>
          <a:chOff x="0" y="0"/>
          <a:chExt cx="0" cy="0"/>
        </a:xfrm>
      </p:grpSpPr>
      <p:sp>
        <p:nvSpPr>
          <p:cNvPr id="519" name="Shape 519"/>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400"/>
              <a:buFont typeface="Raleway"/>
              <a:buNone/>
              <a:defRPr sz="5400" b="1" i="0" u="none" strike="noStrike" cap="non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0" name="Shape 520"/>
          <p:cNvSpPr txBox="1">
            <a:spLocks noGrp="1"/>
          </p:cNvSpPr>
          <p:nvPr>
            <p:ph type="body" idx="1"/>
          </p:nvPr>
        </p:nvSpPr>
        <p:spPr>
          <a:xfrm>
            <a:off x="838200" y="1210235"/>
            <a:ext cx="10515600" cy="45990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400"/>
              <a:buFont typeface="Raleway"/>
              <a:buNone/>
              <a:defRPr sz="5400" b="1" i="0" u="none" strike="noStrike" cap="non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3" name="Shape 523"/>
          <p:cNvSpPr txBox="1">
            <a:spLocks noGrp="1"/>
          </p:cNvSpPr>
          <p:nvPr>
            <p:ph type="body" idx="1"/>
          </p:nvPr>
        </p:nvSpPr>
        <p:spPr>
          <a:xfrm>
            <a:off x="838200" y="1210235"/>
            <a:ext cx="10515600" cy="45990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524"/>
        <p:cNvGrpSpPr/>
        <p:nvPr/>
      </p:nvGrpSpPr>
      <p:grpSpPr>
        <a:xfrm>
          <a:off x="0" y="0"/>
          <a:ext cx="0" cy="0"/>
          <a:chOff x="0" y="0"/>
          <a:chExt cx="0" cy="0"/>
        </a:xfrm>
      </p:grpSpPr>
      <p:sp>
        <p:nvSpPr>
          <p:cNvPr id="525" name="Shape 525"/>
          <p:cNvSpPr txBox="1">
            <a:spLocks noGrp="1"/>
          </p:cNvSpPr>
          <p:nvPr>
            <p:ph type="title"/>
          </p:nvPr>
        </p:nvSpPr>
        <p:spPr>
          <a:xfrm>
            <a:off x="831850" y="0"/>
            <a:ext cx="10515600" cy="1008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2"/>
              </a:buClr>
              <a:buSzPts val="5400"/>
              <a:buFont typeface="Raleway"/>
              <a:buNone/>
              <a:defRPr sz="5400" b="1" i="0" u="none" strike="noStrike" cap="non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6" name="Shape 526"/>
          <p:cNvSpPr txBox="1">
            <a:spLocks noGrp="1"/>
          </p:cNvSpPr>
          <p:nvPr>
            <p:ph type="body" idx="1"/>
          </p:nvPr>
        </p:nvSpPr>
        <p:spPr>
          <a:xfrm>
            <a:off x="831850" y="1250577"/>
            <a:ext cx="10515600" cy="48390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blipFill>
          <a:blip r:embed="rId2">
            <a:alphaModFix/>
          </a:blip>
          <a:stretch>
            <a:fillRect/>
          </a:stretch>
        </a:blipFill>
        <a:effectLst/>
      </p:bgPr>
    </p:bg>
    <p:spTree>
      <p:nvGrpSpPr>
        <p:cNvPr id="1" name="Shape 527"/>
        <p:cNvGrpSpPr/>
        <p:nvPr/>
      </p:nvGrpSpPr>
      <p:grpSpPr>
        <a:xfrm>
          <a:off x="0" y="0"/>
          <a:ext cx="0" cy="0"/>
          <a:chOff x="0" y="0"/>
          <a:chExt cx="0" cy="0"/>
        </a:xfrm>
      </p:grpSpPr>
      <p:sp>
        <p:nvSpPr>
          <p:cNvPr id="528" name="Shape 528"/>
          <p:cNvSpPr txBox="1">
            <a:spLocks noGrp="1"/>
          </p:cNvSpPr>
          <p:nvPr>
            <p:ph type="title"/>
          </p:nvPr>
        </p:nvSpPr>
        <p:spPr>
          <a:xfrm>
            <a:off x="443754" y="0"/>
            <a:ext cx="11362800" cy="10086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400"/>
              <a:buFont typeface="Raleway"/>
              <a:buNone/>
              <a:defRPr sz="5400" b="1" i="0" u="none" strike="noStrike" cap="non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9" name="Shape 529"/>
          <p:cNvSpPr txBox="1">
            <a:spLocks noGrp="1"/>
          </p:cNvSpPr>
          <p:nvPr>
            <p:ph type="body" idx="1"/>
          </p:nvPr>
        </p:nvSpPr>
        <p:spPr>
          <a:xfrm>
            <a:off x="838200" y="1223682"/>
            <a:ext cx="5181600" cy="4953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0" name="Shape 530"/>
          <p:cNvSpPr txBox="1">
            <a:spLocks noGrp="1"/>
          </p:cNvSpPr>
          <p:nvPr>
            <p:ph type="body" idx="2"/>
          </p:nvPr>
        </p:nvSpPr>
        <p:spPr>
          <a:xfrm>
            <a:off x="6172200" y="1223682"/>
            <a:ext cx="5181600" cy="4953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blipFill>
          <a:blip r:embed="rId2">
            <a:alphaModFix/>
          </a:blip>
          <a:stretch>
            <a:fillRect/>
          </a:stretch>
        </a:blipFill>
        <a:effectLst/>
      </p:bgPr>
    </p:bg>
    <p:spTree>
      <p:nvGrpSpPr>
        <p:cNvPr id="1" name="Shape 531"/>
        <p:cNvGrpSpPr/>
        <p:nvPr/>
      </p:nvGrpSpPr>
      <p:grpSpPr>
        <a:xfrm>
          <a:off x="0" y="0"/>
          <a:ext cx="0" cy="0"/>
          <a:chOff x="0" y="0"/>
          <a:chExt cx="0" cy="0"/>
        </a:xfrm>
      </p:grpSpPr>
      <p:sp>
        <p:nvSpPr>
          <p:cNvPr id="532" name="Shape 532"/>
          <p:cNvSpPr txBox="1">
            <a:spLocks noGrp="1"/>
          </p:cNvSpPr>
          <p:nvPr>
            <p:ph type="title"/>
          </p:nvPr>
        </p:nvSpPr>
        <p:spPr>
          <a:xfrm>
            <a:off x="839788" y="1"/>
            <a:ext cx="10515600" cy="10035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400"/>
              <a:buFont typeface="Raleway"/>
              <a:buNone/>
              <a:defRPr sz="5400" b="1" i="0" u="none" strike="noStrike" cap="non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33" name="Shape 533"/>
          <p:cNvSpPr txBox="1">
            <a:spLocks noGrp="1"/>
          </p:cNvSpPr>
          <p:nvPr>
            <p:ph type="body" idx="1"/>
          </p:nvPr>
        </p:nvSpPr>
        <p:spPr>
          <a:xfrm>
            <a:off x="839788" y="1193180"/>
            <a:ext cx="5157900" cy="479400"/>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dk2"/>
              </a:buClr>
              <a:buSzPts val="2400"/>
              <a:buFont typeface="Arial"/>
              <a:buNone/>
              <a:defRPr sz="2400" b="1"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000"/>
              <a:buFont typeface="Arial"/>
              <a:buNone/>
              <a:defRPr sz="2000" b="1"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800"/>
              <a:buFont typeface="Arial"/>
              <a:buNone/>
              <a:defRPr sz="1800" b="1"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4" name="Shape 534"/>
          <p:cNvSpPr txBox="1">
            <a:spLocks noGrp="1"/>
          </p:cNvSpPr>
          <p:nvPr>
            <p:ph type="body" idx="2"/>
          </p:nvPr>
        </p:nvSpPr>
        <p:spPr>
          <a:xfrm>
            <a:off x="839788" y="1862253"/>
            <a:ext cx="5157900" cy="43275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5" name="Shape 535"/>
          <p:cNvSpPr txBox="1">
            <a:spLocks noGrp="1"/>
          </p:cNvSpPr>
          <p:nvPr>
            <p:ph type="body" idx="3"/>
          </p:nvPr>
        </p:nvSpPr>
        <p:spPr>
          <a:xfrm>
            <a:off x="6172200" y="1193180"/>
            <a:ext cx="5183100" cy="479400"/>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dk2"/>
              </a:buClr>
              <a:buSzPts val="2400"/>
              <a:buFont typeface="Arial"/>
              <a:buNone/>
              <a:defRPr sz="2400" b="1"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000"/>
              <a:buFont typeface="Arial"/>
              <a:buNone/>
              <a:defRPr sz="2000" b="1"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800"/>
              <a:buFont typeface="Arial"/>
              <a:buNone/>
              <a:defRPr sz="1800" b="1"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6" name="Shape 536"/>
          <p:cNvSpPr txBox="1">
            <a:spLocks noGrp="1"/>
          </p:cNvSpPr>
          <p:nvPr>
            <p:ph type="body" idx="4"/>
          </p:nvPr>
        </p:nvSpPr>
        <p:spPr>
          <a:xfrm>
            <a:off x="6172200" y="1862253"/>
            <a:ext cx="5183100" cy="43275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430306" y="497541"/>
            <a:ext cx="6992470" cy="2850777"/>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6000"/>
              <a:buFont typeface="Raleway"/>
              <a:buNone/>
              <a:defRPr sz="6000" b="1" i="0" u="none" strike="noStrike" cap="non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Shape 57"/>
          <p:cNvSpPr txBox="1">
            <a:spLocks noGrp="1"/>
          </p:cNvSpPr>
          <p:nvPr>
            <p:ph type="subTitle" idx="1"/>
          </p:nvPr>
        </p:nvSpPr>
        <p:spPr>
          <a:xfrm>
            <a:off x="430306" y="3602038"/>
            <a:ext cx="6992470" cy="1655762"/>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2"/>
              </a:buClr>
              <a:buSzPts val="2400"/>
              <a:buFont typeface="Arial"/>
              <a:buNone/>
              <a:defRPr sz="2400" b="0" i="0" u="none" strike="noStrike" cap="none">
                <a:solidFill>
                  <a:schemeClr val="dk2"/>
                </a:solidFill>
                <a:latin typeface="Trebuchet MS"/>
                <a:ea typeface="Trebuchet MS"/>
                <a:cs typeface="Trebuchet MS"/>
                <a:sym typeface="Trebuchet MS"/>
              </a:defRPr>
            </a:lvl1pPr>
            <a:lvl2pPr marR="0" lvl="1" algn="ctr"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Trebuchet MS"/>
                <a:ea typeface="Trebuchet MS"/>
                <a:cs typeface="Trebuchet MS"/>
                <a:sym typeface="Trebuchet MS"/>
              </a:defRPr>
            </a:lvl2pPr>
            <a:lvl3pPr marR="0" lvl="2" algn="ctr" rtl="0">
              <a:lnSpc>
                <a:spcPct val="90000"/>
              </a:lnSpc>
              <a:spcBef>
                <a:spcPts val="500"/>
              </a:spcBef>
              <a:spcAft>
                <a:spcPts val="0"/>
              </a:spcAft>
              <a:buClr>
                <a:schemeClr val="dk2"/>
              </a:buClr>
              <a:buSzPts val="1800"/>
              <a:buFont typeface="Arial"/>
              <a:buNone/>
              <a:defRPr sz="1800" b="0" i="0" u="none" strike="noStrike" cap="none">
                <a:solidFill>
                  <a:schemeClr val="dk2"/>
                </a:solidFill>
                <a:latin typeface="Trebuchet MS"/>
                <a:ea typeface="Trebuchet MS"/>
                <a:cs typeface="Trebuchet MS"/>
                <a:sym typeface="Trebuchet MS"/>
              </a:defRPr>
            </a:lvl3pPr>
            <a:lvl4pPr marR="0" lvl="3" algn="ctr"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4pPr>
            <a:lvl5pPr marR="0" lvl="4" algn="ctr"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7"/>
        <p:cNvGrpSpPr/>
        <p:nvPr/>
      </p:nvGrpSpPr>
      <p:grpSpPr>
        <a:xfrm>
          <a:off x="0" y="0"/>
          <a:ext cx="0" cy="0"/>
          <a:chOff x="0" y="0"/>
          <a:chExt cx="0" cy="0"/>
        </a:xfrm>
      </p:grpSpPr>
      <p:sp>
        <p:nvSpPr>
          <p:cNvPr id="538" name="Shape 538"/>
          <p:cNvSpPr txBox="1">
            <a:spLocks noGrp="1"/>
          </p:cNvSpPr>
          <p:nvPr>
            <p:ph type="title"/>
          </p:nvPr>
        </p:nvSpPr>
        <p:spPr>
          <a:xfrm>
            <a:off x="443754" y="524435"/>
            <a:ext cx="6938700" cy="28374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400"/>
              <a:buFont typeface="Raleway"/>
              <a:buNone/>
              <a:defRPr sz="5400" b="1" i="0" u="none" strike="noStrike" cap="non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a:blip r:embed="rId2">
            <a:alphaModFix/>
          </a:blip>
          <a:stretch>
            <a:fillRect/>
          </a:stretch>
        </a:blipFill>
        <a:effectLst/>
      </p:bgPr>
    </p:bg>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591014" y="345688"/>
            <a:ext cx="10764300" cy="63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41" name="Shape 541"/>
          <p:cNvSpPr txBox="1">
            <a:spLocks noGrp="1"/>
          </p:cNvSpPr>
          <p:nvPr>
            <p:ph type="body" idx="1"/>
          </p:nvPr>
        </p:nvSpPr>
        <p:spPr>
          <a:xfrm>
            <a:off x="5183188" y="1092820"/>
            <a:ext cx="6172200" cy="4768200"/>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2"/>
              </a:buClr>
              <a:buSzPts val="3200"/>
              <a:buFont typeface="Arial"/>
              <a:buChar char="•"/>
              <a:defRPr sz="3200" b="0" i="0" u="none" strike="noStrike" cap="none">
                <a:solidFill>
                  <a:schemeClr val="dk2"/>
                </a:solidFill>
                <a:latin typeface="Trebuchet MS"/>
                <a:ea typeface="Trebuchet MS"/>
                <a:cs typeface="Trebuchet MS"/>
                <a:sym typeface="Trebuchet MS"/>
              </a:defRPr>
            </a:lvl1pPr>
            <a:lvl2pPr marL="914400" marR="0" lvl="1" indent="-406400" algn="l" rtl="0">
              <a:lnSpc>
                <a:spcPct val="90000"/>
              </a:lnSpc>
              <a:spcBef>
                <a:spcPts val="5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2pPr>
            <a:lvl3pPr marL="1371600" marR="0" lvl="2"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2" name="Shape 542"/>
          <p:cNvSpPr txBox="1">
            <a:spLocks noGrp="1"/>
          </p:cNvSpPr>
          <p:nvPr>
            <p:ph type="body" idx="2"/>
          </p:nvPr>
        </p:nvSpPr>
        <p:spPr>
          <a:xfrm>
            <a:off x="591016" y="1092820"/>
            <a:ext cx="4349100" cy="47763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1400"/>
              <a:buFont typeface="Arial"/>
              <a:buNone/>
              <a:defRPr sz="14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2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a:blip r:embed="rId2">
            <a:alphaModFix/>
          </a:blip>
          <a:stretch>
            <a:fillRect/>
          </a:stretch>
        </a:blip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xfrm>
            <a:off x="839788" y="457200"/>
            <a:ext cx="10515600" cy="12042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45" name="Shape 545"/>
          <p:cNvSpPr>
            <a:spLocks noGrp="1"/>
          </p:cNvSpPr>
          <p:nvPr>
            <p:ph type="pic" idx="2"/>
          </p:nvPr>
        </p:nvSpPr>
        <p:spPr>
          <a:xfrm>
            <a:off x="5183188" y="2057400"/>
            <a:ext cx="6172200" cy="38037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2"/>
              </a:buClr>
              <a:buSzPts val="3200"/>
              <a:buFont typeface="Arial"/>
              <a:buNone/>
              <a:defRPr sz="3200" b="0" i="0" u="none" strike="noStrike" cap="none">
                <a:solidFill>
                  <a:schemeClr val="dk2"/>
                </a:solidFill>
                <a:latin typeface="Trebuchet MS"/>
                <a:ea typeface="Trebuchet MS"/>
                <a:cs typeface="Trebuchet MS"/>
                <a:sym typeface="Trebuchet MS"/>
              </a:defRPr>
            </a:lvl1pPr>
            <a:lvl2pPr marR="0" lvl="1" algn="l" rtl="0">
              <a:lnSpc>
                <a:spcPct val="90000"/>
              </a:lnSpc>
              <a:spcBef>
                <a:spcPts val="500"/>
              </a:spcBef>
              <a:spcAft>
                <a:spcPts val="0"/>
              </a:spcAft>
              <a:buClr>
                <a:schemeClr val="dk2"/>
              </a:buClr>
              <a:buSzPts val="2800"/>
              <a:buFont typeface="Arial"/>
              <a:buNone/>
              <a:defRPr sz="2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500"/>
              </a:spcBef>
              <a:spcAft>
                <a:spcPts val="0"/>
              </a:spcAft>
              <a:buClr>
                <a:schemeClr val="dk2"/>
              </a:buClr>
              <a:buSzPts val="2400"/>
              <a:buFont typeface="Arial"/>
              <a:buNone/>
              <a:defRPr sz="2400" b="0" i="0" u="none" strike="noStrike" cap="none">
                <a:solidFill>
                  <a:schemeClr val="dk2"/>
                </a:solidFill>
                <a:latin typeface="Trebuchet MS"/>
                <a:ea typeface="Trebuchet MS"/>
                <a:cs typeface="Trebuchet MS"/>
                <a:sym typeface="Trebuchet MS"/>
              </a:defRPr>
            </a:lvl3pPr>
            <a:lvl4pPr marR="0" lvl="3"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Trebuchet MS"/>
                <a:ea typeface="Trebuchet MS"/>
                <a:cs typeface="Trebuchet MS"/>
                <a:sym typeface="Trebuchet MS"/>
              </a:defRPr>
            </a:lvl4pPr>
            <a:lvl5pPr marR="0" lvl="4"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46" name="Shape 546"/>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1400"/>
              <a:buFont typeface="Arial"/>
              <a:buNone/>
              <a:defRPr sz="14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2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43754" y="1"/>
            <a:ext cx="11322422" cy="1021976"/>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838200" y="1210235"/>
            <a:ext cx="10515600" cy="4598894"/>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65787" y="0"/>
            <a:ext cx="11322422" cy="1021976"/>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Shape 63"/>
          <p:cNvSpPr txBox="1">
            <a:spLocks noGrp="1"/>
          </p:cNvSpPr>
          <p:nvPr>
            <p:ph type="body" idx="1"/>
          </p:nvPr>
        </p:nvSpPr>
        <p:spPr>
          <a:xfrm>
            <a:off x="838200" y="1210235"/>
            <a:ext cx="10515600" cy="4598894"/>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43754" y="0"/>
            <a:ext cx="11362764" cy="1008529"/>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400"/>
              <a:buFont typeface="Raleway"/>
              <a:buNone/>
              <a:defRPr sz="5400" b="1" i="0" u="none" strike="noStrike" cap="non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Shape 66"/>
          <p:cNvSpPr txBox="1">
            <a:spLocks noGrp="1"/>
          </p:cNvSpPr>
          <p:nvPr>
            <p:ph type="body" idx="1"/>
          </p:nvPr>
        </p:nvSpPr>
        <p:spPr>
          <a:xfrm>
            <a:off x="838200" y="1223682"/>
            <a:ext cx="5181600" cy="4953281"/>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body" idx="2"/>
          </p:nvPr>
        </p:nvSpPr>
        <p:spPr>
          <a:xfrm>
            <a:off x="6172200" y="1223682"/>
            <a:ext cx="5181600" cy="4953281"/>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9788" y="1"/>
            <a:ext cx="10515600" cy="1003609"/>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400"/>
              <a:buFont typeface="Raleway"/>
              <a:buNone/>
              <a:defRPr sz="5400" b="1" i="0" u="none" strike="noStrike" cap="non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Shape 70"/>
          <p:cNvSpPr txBox="1">
            <a:spLocks noGrp="1"/>
          </p:cNvSpPr>
          <p:nvPr>
            <p:ph type="body" idx="1"/>
          </p:nvPr>
        </p:nvSpPr>
        <p:spPr>
          <a:xfrm>
            <a:off x="839788" y="1193180"/>
            <a:ext cx="5157787" cy="479503"/>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dk2"/>
              </a:buClr>
              <a:buSzPts val="2400"/>
              <a:buFont typeface="Arial"/>
              <a:buNone/>
              <a:defRPr sz="2400" b="1"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000"/>
              <a:buFont typeface="Arial"/>
              <a:buNone/>
              <a:defRPr sz="2000" b="1"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800"/>
              <a:buFont typeface="Arial"/>
              <a:buNone/>
              <a:defRPr sz="1800" b="1"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body" idx="2"/>
          </p:nvPr>
        </p:nvSpPr>
        <p:spPr>
          <a:xfrm>
            <a:off x="839788" y="1862253"/>
            <a:ext cx="5157787" cy="432741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body" idx="3"/>
          </p:nvPr>
        </p:nvSpPr>
        <p:spPr>
          <a:xfrm>
            <a:off x="6172200" y="1193180"/>
            <a:ext cx="5183188" cy="479503"/>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dk2"/>
              </a:buClr>
              <a:buSzPts val="2400"/>
              <a:buFont typeface="Arial"/>
              <a:buNone/>
              <a:defRPr sz="2400" b="1"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000"/>
              <a:buFont typeface="Arial"/>
              <a:buNone/>
              <a:defRPr sz="2000" b="1"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800"/>
              <a:buFont typeface="Arial"/>
              <a:buNone/>
              <a:defRPr sz="1800" b="1"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body" idx="4"/>
          </p:nvPr>
        </p:nvSpPr>
        <p:spPr>
          <a:xfrm>
            <a:off x="6172200" y="1862253"/>
            <a:ext cx="5183188" cy="432741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43754" y="524435"/>
            <a:ext cx="6938682" cy="283733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400"/>
              <a:buFont typeface="Raleway"/>
              <a:buNone/>
              <a:defRPr sz="5400" b="1" i="0" u="none" strike="noStrike" cap="non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591014" y="345688"/>
            <a:ext cx="10764373" cy="635619"/>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Shape 78"/>
          <p:cNvSpPr txBox="1">
            <a:spLocks noGrp="1"/>
          </p:cNvSpPr>
          <p:nvPr>
            <p:ph type="body" idx="1"/>
          </p:nvPr>
        </p:nvSpPr>
        <p:spPr>
          <a:xfrm>
            <a:off x="5183188" y="1092820"/>
            <a:ext cx="6172200" cy="4768230"/>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2"/>
              </a:buClr>
              <a:buSzPts val="3200"/>
              <a:buFont typeface="Arial"/>
              <a:buChar char="•"/>
              <a:defRPr sz="3200" b="0" i="0" u="none" strike="noStrike" cap="none">
                <a:solidFill>
                  <a:schemeClr val="dk2"/>
                </a:solidFill>
                <a:latin typeface="Trebuchet MS"/>
                <a:ea typeface="Trebuchet MS"/>
                <a:cs typeface="Trebuchet MS"/>
                <a:sym typeface="Trebuchet MS"/>
              </a:defRPr>
            </a:lvl1pPr>
            <a:lvl2pPr marL="914400" marR="0" lvl="1" indent="-406400" algn="l" rtl="0">
              <a:lnSpc>
                <a:spcPct val="90000"/>
              </a:lnSpc>
              <a:spcBef>
                <a:spcPts val="5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2pPr>
            <a:lvl3pPr marL="1371600" marR="0" lvl="2"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body" idx="2"/>
          </p:nvPr>
        </p:nvSpPr>
        <p:spPr>
          <a:xfrm>
            <a:off x="591016" y="1092820"/>
            <a:ext cx="4348974" cy="477616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1400"/>
              <a:buFont typeface="Arial"/>
              <a:buNone/>
              <a:defRPr sz="14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2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839788" y="457200"/>
            <a:ext cx="10515600" cy="120433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Shape 82"/>
          <p:cNvSpPr>
            <a:spLocks noGrp="1"/>
          </p:cNvSpPr>
          <p:nvPr>
            <p:ph type="pic" idx="2"/>
          </p:nvPr>
        </p:nvSpPr>
        <p:spPr>
          <a:xfrm>
            <a:off x="5183188" y="2057400"/>
            <a:ext cx="6172200" cy="380365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2"/>
              </a:buClr>
              <a:buSzPts val="3200"/>
              <a:buFont typeface="Arial"/>
              <a:buNone/>
              <a:defRPr sz="3200" b="0" i="0" u="none" strike="noStrike" cap="none">
                <a:solidFill>
                  <a:schemeClr val="dk2"/>
                </a:solidFill>
                <a:latin typeface="Trebuchet MS"/>
                <a:ea typeface="Trebuchet MS"/>
                <a:cs typeface="Trebuchet MS"/>
                <a:sym typeface="Trebuchet MS"/>
              </a:defRPr>
            </a:lvl1pPr>
            <a:lvl2pPr marR="0" lvl="1" algn="l" rtl="0">
              <a:lnSpc>
                <a:spcPct val="90000"/>
              </a:lnSpc>
              <a:spcBef>
                <a:spcPts val="500"/>
              </a:spcBef>
              <a:spcAft>
                <a:spcPts val="0"/>
              </a:spcAft>
              <a:buClr>
                <a:schemeClr val="dk2"/>
              </a:buClr>
              <a:buSzPts val="2800"/>
              <a:buFont typeface="Arial"/>
              <a:buNone/>
              <a:defRPr sz="2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500"/>
              </a:spcBef>
              <a:spcAft>
                <a:spcPts val="0"/>
              </a:spcAft>
              <a:buClr>
                <a:schemeClr val="dk2"/>
              </a:buClr>
              <a:buSzPts val="2400"/>
              <a:buFont typeface="Arial"/>
              <a:buNone/>
              <a:defRPr sz="2400" b="0" i="0" u="none" strike="noStrike" cap="none">
                <a:solidFill>
                  <a:schemeClr val="dk2"/>
                </a:solidFill>
                <a:latin typeface="Trebuchet MS"/>
                <a:ea typeface="Trebuchet MS"/>
                <a:cs typeface="Trebuchet MS"/>
                <a:sym typeface="Trebuchet MS"/>
              </a:defRPr>
            </a:lvl3pPr>
            <a:lvl4pPr marR="0" lvl="3"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Trebuchet MS"/>
                <a:ea typeface="Trebuchet MS"/>
                <a:cs typeface="Trebuchet MS"/>
                <a:sym typeface="Trebuchet MS"/>
              </a:defRPr>
            </a:lvl4pPr>
            <a:lvl5pPr marR="0" lvl="4"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1400"/>
              <a:buFont typeface="Arial"/>
              <a:buNone/>
              <a:defRPr sz="14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2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09600" y="-25400"/>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7" name="Shape 17"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89"/>
        <p:cNvGrpSpPr/>
        <p:nvPr/>
      </p:nvGrpSpPr>
      <p:grpSpPr>
        <a:xfrm>
          <a:off x="0" y="0"/>
          <a:ext cx="0" cy="0"/>
          <a:chOff x="0" y="0"/>
          <a:chExt cx="0" cy="0"/>
        </a:xfrm>
      </p:grpSpPr>
      <p:pic>
        <p:nvPicPr>
          <p:cNvPr id="90" name="Shape 90" descr="Screen Shot 2015-12-08 at 7.04.00 PM.png"/>
          <p:cNvPicPr preferRelativeResize="0"/>
          <p:nvPr/>
        </p:nvPicPr>
        <p:blipFill rotWithShape="1">
          <a:blip r:embed="rId2">
            <a:alphaModFix/>
          </a:blip>
          <a:srcRect/>
          <a:stretch/>
        </p:blipFill>
        <p:spPr>
          <a:xfrm>
            <a:off x="1043987" y="6351902"/>
            <a:ext cx="4945311" cy="475861"/>
          </a:xfrm>
          <a:prstGeom prst="rect">
            <a:avLst/>
          </a:prstGeom>
          <a:noFill/>
          <a:ln>
            <a:noFill/>
          </a:ln>
        </p:spPr>
      </p:pic>
      <p:pic>
        <p:nvPicPr>
          <p:cNvPr id="91" name="Shape 91" descr="Screen Shot 2015-12-08 at 7.04.00 PM.png"/>
          <p:cNvPicPr preferRelativeResize="0"/>
          <p:nvPr/>
        </p:nvPicPr>
        <p:blipFill rotWithShape="1">
          <a:blip r:embed="rId2">
            <a:alphaModFix/>
          </a:blip>
          <a:srcRect/>
          <a:stretch/>
        </p:blipFill>
        <p:spPr>
          <a:xfrm>
            <a:off x="1043987" y="6351902"/>
            <a:ext cx="4945311" cy="475861"/>
          </a:xfrm>
          <a:prstGeom prst="rect">
            <a:avLst/>
          </a:prstGeom>
          <a:noFill/>
          <a:ln>
            <a:noFill/>
          </a:ln>
        </p:spPr>
      </p:pic>
      <p:sp>
        <p:nvSpPr>
          <p:cNvPr id="92" name="Shape 92"/>
          <p:cNvSpPr txBox="1">
            <a:spLocks noGrp="1"/>
          </p:cNvSpPr>
          <p:nvPr>
            <p:ph type="title"/>
          </p:nvPr>
        </p:nvSpPr>
        <p:spPr>
          <a:xfrm>
            <a:off x="609600" y="279400"/>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609600" y="279400"/>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95" name="Shape 95"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pic>
        <p:nvPicPr>
          <p:cNvPr id="96" name="Shape 96"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914400" y="2130444"/>
            <a:ext cx="103632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Gill Sans"/>
              <a:buNone/>
              <a:defRPr sz="4267" b="1"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Shape 99"/>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lstStyle>
            <a:lvl1pPr marR="0" lvl="0" algn="ctr" rtl="0">
              <a:spcBef>
                <a:spcPts val="747"/>
              </a:spcBef>
              <a:spcAft>
                <a:spcPts val="0"/>
              </a:spcAft>
              <a:buClr>
                <a:srgbClr val="888888"/>
              </a:buClr>
              <a:buSzPts val="3733"/>
              <a:buFont typeface="Arial"/>
              <a:buNone/>
              <a:defRPr sz="3733" b="0" i="0" u="none" strike="noStrike" cap="none">
                <a:solidFill>
                  <a:srgbClr val="888888"/>
                </a:solidFill>
                <a:latin typeface="Gill Sans"/>
                <a:ea typeface="Gill Sans"/>
                <a:cs typeface="Gill Sans"/>
                <a:sym typeface="Gill Sans"/>
              </a:defRPr>
            </a:lvl1pPr>
            <a:lvl2pPr marR="0" lvl="1" algn="ctr" rtl="0">
              <a:spcBef>
                <a:spcPts val="640"/>
              </a:spcBef>
              <a:spcAft>
                <a:spcPts val="0"/>
              </a:spcAft>
              <a:buClr>
                <a:srgbClr val="888888"/>
              </a:buClr>
              <a:buSzPts val="3200"/>
              <a:buFont typeface="Arial"/>
              <a:buNone/>
              <a:defRPr sz="3200" b="0" i="0" u="none" strike="noStrike" cap="none">
                <a:solidFill>
                  <a:srgbClr val="888888"/>
                </a:solidFill>
                <a:latin typeface="Helvetica Neue Light"/>
                <a:ea typeface="Helvetica Neue Light"/>
                <a:cs typeface="Helvetica Neue Light"/>
                <a:sym typeface="Helvetica Neue Light"/>
              </a:defRPr>
            </a:lvl2pPr>
            <a:lvl3pPr marR="0" lvl="2" algn="ctr" rtl="0">
              <a:spcBef>
                <a:spcPts val="533"/>
              </a:spcBef>
              <a:spcAft>
                <a:spcPts val="0"/>
              </a:spcAft>
              <a:buClr>
                <a:srgbClr val="888888"/>
              </a:buClr>
              <a:buSzPts val="2667"/>
              <a:buFont typeface="Arial"/>
              <a:buNone/>
              <a:defRPr sz="2667" b="0" i="0" u="none" strike="noStrike" cap="none">
                <a:solidFill>
                  <a:srgbClr val="888888"/>
                </a:solidFill>
                <a:latin typeface="Helvetica Neue Light"/>
                <a:ea typeface="Helvetica Neue Light"/>
                <a:cs typeface="Helvetica Neue Light"/>
                <a:sym typeface="Helvetica Neue Light"/>
              </a:defRPr>
            </a:lvl3pPr>
            <a:lvl4pPr marR="0" lvl="3" algn="ctr" rtl="0">
              <a:spcBef>
                <a:spcPts val="533"/>
              </a:spcBef>
              <a:spcAft>
                <a:spcPts val="0"/>
              </a:spcAft>
              <a:buClr>
                <a:srgbClr val="888888"/>
              </a:buClr>
              <a:buSzPts val="2667"/>
              <a:buFont typeface="Arial"/>
              <a:buNone/>
              <a:defRPr sz="2667" b="0" i="0" u="none" strike="noStrike" cap="none">
                <a:solidFill>
                  <a:srgbClr val="888888"/>
                </a:solidFill>
                <a:latin typeface="Helvetica Neue Light"/>
                <a:ea typeface="Helvetica Neue Light"/>
                <a:cs typeface="Helvetica Neue Light"/>
                <a:sym typeface="Helvetica Neue Light"/>
              </a:defRPr>
            </a:lvl4pPr>
            <a:lvl5pPr marR="0" lvl="4" algn="ctr" rtl="0">
              <a:spcBef>
                <a:spcPts val="533"/>
              </a:spcBef>
              <a:spcAft>
                <a:spcPts val="0"/>
              </a:spcAft>
              <a:buClr>
                <a:srgbClr val="888888"/>
              </a:buClr>
              <a:buSzPts val="2667"/>
              <a:buFont typeface="Arial"/>
              <a:buNone/>
              <a:defRPr sz="2667" b="0" i="0" u="none" strike="noStrike" cap="none">
                <a:solidFill>
                  <a:srgbClr val="888888"/>
                </a:solidFill>
                <a:latin typeface="Helvetica Neue Light"/>
                <a:ea typeface="Helvetica Neue Light"/>
                <a:cs typeface="Helvetica Neue Light"/>
                <a:sym typeface="Helvetica Neue Light"/>
              </a:defRPr>
            </a:lvl5pPr>
            <a:lvl6pPr marR="0" lvl="5" algn="ctr" rtl="0">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6pPr>
            <a:lvl7pPr marR="0" lvl="6" algn="ctr" rtl="0">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7pPr>
            <a:lvl8pPr marR="0" lvl="7" algn="ctr" rtl="0">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8pPr>
            <a:lvl9pPr marR="0" lvl="8" algn="ctr" rtl="0">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09600" y="-25400"/>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Shape 102"/>
          <p:cNvSpPr txBox="1">
            <a:spLocks noGrp="1"/>
          </p:cNvSpPr>
          <p:nvPr>
            <p:ph type="body" idx="1"/>
          </p:nvPr>
        </p:nvSpPr>
        <p:spPr>
          <a:xfrm>
            <a:off x="609600" y="1193800"/>
            <a:ext cx="10972800" cy="4525963"/>
          </a:xfrm>
          <a:prstGeom prst="rect">
            <a:avLst/>
          </a:prstGeom>
          <a:noFill/>
          <a:ln>
            <a:noFill/>
          </a:ln>
        </p:spPr>
        <p:txBody>
          <a:bodyPr spcFirstLastPara="1" wrap="square" lIns="91425" tIns="45700" rIns="91425" bIns="45700" anchor="t" anchorCtr="0"/>
          <a:lstStyle>
            <a:lvl1pPr marL="457200" marR="0" lvl="0" indent="-465645" algn="l" rtl="0">
              <a:spcBef>
                <a:spcPts val="747"/>
              </a:spcBef>
              <a:spcAft>
                <a:spcPts val="0"/>
              </a:spcAft>
              <a:buClr>
                <a:schemeClr val="dk1"/>
              </a:buClr>
              <a:buSzPts val="3733"/>
              <a:buFont typeface="Arial"/>
              <a:buChar char="•"/>
              <a:defRPr sz="3733"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pic>
        <p:nvPicPr>
          <p:cNvPr id="103" name="Shape 103"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pic>
        <p:nvPicPr>
          <p:cNvPr id="104" name="Shape 104"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Shape 107"/>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marR="0" lvl="0" indent="-228600" algn="l" rtl="0">
              <a:spcBef>
                <a:spcPts val="533"/>
              </a:spcBef>
              <a:spcAft>
                <a:spcPts val="0"/>
              </a:spcAft>
              <a:buClr>
                <a:srgbClr val="888888"/>
              </a:buClr>
              <a:buSzPts val="2667"/>
              <a:buFont typeface="Arial"/>
              <a:buNone/>
              <a:defRPr sz="2667"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spcBef>
                <a:spcPts val="480"/>
              </a:spcBef>
              <a:spcAft>
                <a:spcPts val="0"/>
              </a:spcAft>
              <a:buClr>
                <a:srgbClr val="888888"/>
              </a:buClr>
              <a:buSzPts val="2400"/>
              <a:buFont typeface="Arial"/>
              <a:buNone/>
              <a:defRPr sz="24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spcBef>
                <a:spcPts val="427"/>
              </a:spcBef>
              <a:spcAft>
                <a:spcPts val="0"/>
              </a:spcAft>
              <a:buClr>
                <a:srgbClr val="888888"/>
              </a:buClr>
              <a:buSzPts val="2133"/>
              <a:buFont typeface="Arial"/>
              <a:buNone/>
              <a:defRPr sz="2133"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spcBef>
                <a:spcPts val="373"/>
              </a:spcBef>
              <a:spcAft>
                <a:spcPts val="0"/>
              </a:spcAft>
              <a:buClr>
                <a:srgbClr val="888888"/>
              </a:buClr>
              <a:buSzPts val="1867"/>
              <a:buFont typeface="Arial"/>
              <a:buNone/>
              <a:defRPr sz="1867"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spcBef>
                <a:spcPts val="373"/>
              </a:spcBef>
              <a:spcAft>
                <a:spcPts val="0"/>
              </a:spcAft>
              <a:buClr>
                <a:srgbClr val="888888"/>
              </a:buClr>
              <a:buSzPts val="1867"/>
              <a:buFont typeface="Arial"/>
              <a:buNone/>
              <a:defRPr sz="1867"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spcBef>
                <a:spcPts val="373"/>
              </a:spcBef>
              <a:spcAft>
                <a:spcPts val="0"/>
              </a:spcAft>
              <a:buClr>
                <a:srgbClr val="888888"/>
              </a:buClr>
              <a:buSzPts val="1867"/>
              <a:buFont typeface="Arial"/>
              <a:buNone/>
              <a:defRPr sz="1867" b="0" i="0" u="none" strike="noStrike" cap="none">
                <a:solidFill>
                  <a:srgbClr val="888888"/>
                </a:solidFill>
                <a:latin typeface="Calibri"/>
                <a:ea typeface="Calibri"/>
                <a:cs typeface="Calibri"/>
                <a:sym typeface="Calibri"/>
              </a:defRPr>
            </a:lvl6pPr>
            <a:lvl7pPr marL="3200400" marR="0" lvl="6" indent="-228600" algn="l" rtl="0">
              <a:spcBef>
                <a:spcPts val="373"/>
              </a:spcBef>
              <a:spcAft>
                <a:spcPts val="0"/>
              </a:spcAft>
              <a:buClr>
                <a:srgbClr val="888888"/>
              </a:buClr>
              <a:buSzPts val="1867"/>
              <a:buFont typeface="Arial"/>
              <a:buNone/>
              <a:defRPr sz="1867" b="0" i="0" u="none" strike="noStrike" cap="none">
                <a:solidFill>
                  <a:srgbClr val="888888"/>
                </a:solidFill>
                <a:latin typeface="Calibri"/>
                <a:ea typeface="Calibri"/>
                <a:cs typeface="Calibri"/>
                <a:sym typeface="Calibri"/>
              </a:defRPr>
            </a:lvl7pPr>
            <a:lvl8pPr marL="3657600" marR="0" lvl="7" indent="-228600" algn="l" rtl="0">
              <a:spcBef>
                <a:spcPts val="373"/>
              </a:spcBef>
              <a:spcAft>
                <a:spcPts val="0"/>
              </a:spcAft>
              <a:buClr>
                <a:srgbClr val="888888"/>
              </a:buClr>
              <a:buSzPts val="1867"/>
              <a:buFont typeface="Arial"/>
              <a:buNone/>
              <a:defRPr sz="1867" b="0" i="0" u="none" strike="noStrike" cap="none">
                <a:solidFill>
                  <a:srgbClr val="888888"/>
                </a:solidFill>
                <a:latin typeface="Calibri"/>
                <a:ea typeface="Calibri"/>
                <a:cs typeface="Calibri"/>
                <a:sym typeface="Calibri"/>
              </a:defRPr>
            </a:lvl8pPr>
            <a:lvl9pPr marL="4114800" marR="0" lvl="8" indent="-228600" algn="l" rtl="0">
              <a:spcBef>
                <a:spcPts val="373"/>
              </a:spcBef>
              <a:spcAft>
                <a:spcPts val="0"/>
              </a:spcAft>
              <a:buClr>
                <a:srgbClr val="888888"/>
              </a:buClr>
              <a:buSzPts val="1867"/>
              <a:buFont typeface="Arial"/>
              <a:buNone/>
              <a:defRPr sz="1867" b="0" i="0" u="none" strike="noStrike" cap="none">
                <a:solidFill>
                  <a:srgbClr val="888888"/>
                </a:solidFill>
                <a:latin typeface="Calibri"/>
                <a:ea typeface="Calibri"/>
                <a:cs typeface="Calibri"/>
                <a:sym typeface="Calibri"/>
              </a:defRPr>
            </a:lvl9pPr>
          </a:lstStyle>
          <a:p>
            <a:endParaRPr/>
          </a:p>
        </p:txBody>
      </p:sp>
      <p:pic>
        <p:nvPicPr>
          <p:cNvPr id="108" name="Shape 108"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pic>
        <p:nvPicPr>
          <p:cNvPr id="109" name="Shape 109"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09600" y="1443037"/>
            <a:ext cx="5384800" cy="4525963"/>
          </a:xfrm>
          <a:prstGeom prst="rect">
            <a:avLst/>
          </a:prstGeom>
          <a:noFill/>
          <a:ln>
            <a:noFill/>
          </a:ln>
        </p:spPr>
        <p:txBody>
          <a:bodyPr spcFirstLastPara="1" wrap="square" lIns="91425" tIns="45700" rIns="91425" bIns="45700" anchor="t" anchorCtr="0"/>
          <a:lstStyle>
            <a:lvl1pPr marL="457200" marR="0" lvl="0" indent="-465645" algn="l" rtl="0">
              <a:spcBef>
                <a:spcPts val="747"/>
              </a:spcBef>
              <a:spcAft>
                <a:spcPts val="0"/>
              </a:spcAft>
              <a:buClr>
                <a:schemeClr val="dk1"/>
              </a:buClr>
              <a:buSzPts val="3733"/>
              <a:buFont typeface="Arial"/>
              <a:buChar char="•"/>
              <a:defRPr sz="3733"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3pPr>
            <a:lvl4pPr marL="1828800" marR="0" lvl="3"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4pPr>
            <a:lvl5pPr marL="2286000" marR="0" lvl="4"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5pPr>
            <a:lvl6pPr marL="2743200" marR="0" lvl="5"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body" idx="2"/>
          </p:nvPr>
        </p:nvSpPr>
        <p:spPr>
          <a:xfrm>
            <a:off x="6197600" y="1443037"/>
            <a:ext cx="5384800" cy="4525963"/>
          </a:xfrm>
          <a:prstGeom prst="rect">
            <a:avLst/>
          </a:prstGeom>
          <a:noFill/>
          <a:ln>
            <a:noFill/>
          </a:ln>
        </p:spPr>
        <p:txBody>
          <a:bodyPr spcFirstLastPara="1" wrap="square" lIns="91425" tIns="45700" rIns="91425" bIns="45700" anchor="t" anchorCtr="0"/>
          <a:lstStyle>
            <a:lvl1pPr marL="457200" marR="0" lvl="0" indent="-465645" algn="l" rtl="0">
              <a:spcBef>
                <a:spcPts val="747"/>
              </a:spcBef>
              <a:spcAft>
                <a:spcPts val="0"/>
              </a:spcAft>
              <a:buClr>
                <a:schemeClr val="dk1"/>
              </a:buClr>
              <a:buSzPts val="3733"/>
              <a:buFont typeface="Arial"/>
              <a:buChar char="•"/>
              <a:defRPr sz="3733"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3pPr>
            <a:lvl4pPr marL="1828800" marR="0" lvl="3"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4pPr>
            <a:lvl5pPr marL="2286000" marR="0" lvl="4"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5pPr>
            <a:lvl6pPr marL="2743200" marR="0" lvl="5"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113" name="Shape 113"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pic>
        <p:nvPicPr>
          <p:cNvPr id="114" name="Shape 114"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
        <p:nvSpPr>
          <p:cNvPr id="115" name="Shape 115"/>
          <p:cNvSpPr txBox="1">
            <a:spLocks noGrp="1"/>
          </p:cNvSpPr>
          <p:nvPr>
            <p:ph type="title"/>
          </p:nvPr>
        </p:nvSpPr>
        <p:spPr>
          <a:xfrm>
            <a:off x="609600" y="279400"/>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09600" y="1784353"/>
            <a:ext cx="5386917" cy="639763"/>
          </a:xfrm>
          <a:prstGeom prst="rect">
            <a:avLst/>
          </a:prstGeom>
          <a:noFill/>
          <a:ln>
            <a:noFill/>
          </a:ln>
        </p:spPr>
        <p:txBody>
          <a:bodyPr spcFirstLastPara="1" wrap="square" lIns="91425" tIns="45700" rIns="91425" bIns="45700" anchor="b" anchorCtr="0"/>
          <a:lstStyle>
            <a:lvl1pPr marL="457200" marR="0" lvl="0" indent="-228600" algn="l" rtl="0">
              <a:spcBef>
                <a:spcPts val="747"/>
              </a:spcBef>
              <a:spcAft>
                <a:spcPts val="0"/>
              </a:spcAft>
              <a:buClr>
                <a:schemeClr val="dk1"/>
              </a:buClr>
              <a:buSzPts val="3733"/>
              <a:buFont typeface="Arial"/>
              <a:buNone/>
              <a:defRPr sz="3733" b="1" i="0" u="none" strike="noStrike" cap="none">
                <a:solidFill>
                  <a:schemeClr val="dk1"/>
                </a:solidFill>
                <a:latin typeface="Gill Sans"/>
                <a:ea typeface="Gill Sans"/>
                <a:cs typeface="Gill Sans"/>
                <a:sym typeface="Gill Sans"/>
              </a:defRPr>
            </a:lvl1pPr>
            <a:lvl2pPr marL="914400" marR="0" lvl="1" indent="-228600" algn="l" rtl="0">
              <a:spcBef>
                <a:spcPts val="533"/>
              </a:spcBef>
              <a:spcAft>
                <a:spcPts val="0"/>
              </a:spcAft>
              <a:buClr>
                <a:schemeClr val="dk1"/>
              </a:buClr>
              <a:buSzPts val="2667"/>
              <a:buFont typeface="Arial"/>
              <a:buNone/>
              <a:defRPr sz="2667" b="1" i="0" u="none" strike="noStrike" cap="none">
                <a:solidFill>
                  <a:schemeClr val="dk1"/>
                </a:solidFill>
                <a:latin typeface="Helvetica Neue Light"/>
                <a:ea typeface="Helvetica Neue Light"/>
                <a:cs typeface="Helvetica Neue Light"/>
                <a:sym typeface="Helvetica Neue Light"/>
              </a:defRPr>
            </a:lvl2pPr>
            <a:lvl3pPr marL="1371600" marR="0" lvl="2" indent="-228600" algn="l" rtl="0">
              <a:spcBef>
                <a:spcPts val="480"/>
              </a:spcBef>
              <a:spcAft>
                <a:spcPts val="0"/>
              </a:spcAft>
              <a:buClr>
                <a:schemeClr val="dk1"/>
              </a:buClr>
              <a:buSzPts val="2400"/>
              <a:buFont typeface="Arial"/>
              <a:buNone/>
              <a:defRPr sz="2400" b="1" i="0" u="none" strike="noStrike" cap="none">
                <a:solidFill>
                  <a:schemeClr val="dk1"/>
                </a:solidFill>
                <a:latin typeface="Helvetica Neue Light"/>
                <a:ea typeface="Helvetica Neue Light"/>
                <a:cs typeface="Helvetica Neue Light"/>
                <a:sym typeface="Helvetica Neue Light"/>
              </a:defRPr>
            </a:lvl3pPr>
            <a:lvl4pPr marL="1828800" marR="0" lvl="3" indent="-228600" algn="l" rtl="0">
              <a:spcBef>
                <a:spcPts val="427"/>
              </a:spcBef>
              <a:spcAft>
                <a:spcPts val="0"/>
              </a:spcAft>
              <a:buClr>
                <a:schemeClr val="dk1"/>
              </a:buClr>
              <a:buSzPts val="2133"/>
              <a:buFont typeface="Arial"/>
              <a:buNone/>
              <a:defRPr sz="2133" b="1" i="0" u="none" strike="noStrike" cap="none">
                <a:solidFill>
                  <a:schemeClr val="dk1"/>
                </a:solidFill>
                <a:latin typeface="Helvetica Neue Light"/>
                <a:ea typeface="Helvetica Neue Light"/>
                <a:cs typeface="Helvetica Neue Light"/>
                <a:sym typeface="Helvetica Neue Light"/>
              </a:defRPr>
            </a:lvl4pPr>
            <a:lvl5pPr marL="2286000" marR="0" lvl="4" indent="-228600" algn="l" rtl="0">
              <a:spcBef>
                <a:spcPts val="427"/>
              </a:spcBef>
              <a:spcAft>
                <a:spcPts val="0"/>
              </a:spcAft>
              <a:buClr>
                <a:schemeClr val="dk1"/>
              </a:buClr>
              <a:buSzPts val="2133"/>
              <a:buFont typeface="Arial"/>
              <a:buNone/>
              <a:defRPr sz="2133" b="1" i="0" u="none" strike="noStrike" cap="none">
                <a:solidFill>
                  <a:schemeClr val="dk1"/>
                </a:solidFill>
                <a:latin typeface="Helvetica Neue Light"/>
                <a:ea typeface="Helvetica Neue Light"/>
                <a:cs typeface="Helvetica Neue Light"/>
                <a:sym typeface="Helvetica Neue Light"/>
              </a:defRPr>
            </a:lvl5pPr>
            <a:lvl6pPr marL="2743200" marR="0" lvl="5"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6pPr>
            <a:lvl7pPr marL="3200400" marR="0" lvl="6"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7pPr>
            <a:lvl8pPr marL="3657600" marR="0" lvl="7"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8pPr>
            <a:lvl9pPr marL="4114800" marR="0" lvl="8"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body" idx="2"/>
          </p:nvPr>
        </p:nvSpPr>
        <p:spPr>
          <a:xfrm>
            <a:off x="609600" y="2424112"/>
            <a:ext cx="5386917" cy="3951288"/>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Gill Sans"/>
                <a:ea typeface="Gill Sans"/>
                <a:cs typeface="Gill Sans"/>
                <a:sym typeface="Gill Sans"/>
              </a:defRPr>
            </a:lvl1pPr>
            <a:lvl2pPr marL="914400" marR="0" lvl="1" indent="-397954" algn="l" rtl="0">
              <a:spcBef>
                <a:spcPts val="533"/>
              </a:spcBef>
              <a:spcAft>
                <a:spcPts val="0"/>
              </a:spcAft>
              <a:buClr>
                <a:schemeClr val="dk1"/>
              </a:buClr>
              <a:buSzPts val="2667"/>
              <a:buFont typeface="Arial"/>
              <a:buChar char="–"/>
              <a:defRPr sz="2667" b="0" i="0" u="none" strike="noStrike" cap="none">
                <a:solidFill>
                  <a:schemeClr val="dk1"/>
                </a:solidFill>
                <a:latin typeface="Gill Sans"/>
                <a:ea typeface="Gill Sans"/>
                <a:cs typeface="Gill Sans"/>
                <a:sym typeface="Gill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3pPr>
            <a:lvl4pPr marL="1828800" marR="0" lvl="3" indent="-364045" algn="l" rtl="0">
              <a:spcBef>
                <a:spcPts val="427"/>
              </a:spcBef>
              <a:spcAft>
                <a:spcPts val="0"/>
              </a:spcAft>
              <a:buClr>
                <a:schemeClr val="dk1"/>
              </a:buClr>
              <a:buSzPts val="2133"/>
              <a:buFont typeface="Arial"/>
              <a:buChar char="–"/>
              <a:defRPr sz="2133" b="0" i="0" u="none" strike="noStrike" cap="none">
                <a:solidFill>
                  <a:schemeClr val="dk1"/>
                </a:solidFill>
                <a:latin typeface="Gill Sans"/>
                <a:ea typeface="Gill Sans"/>
                <a:cs typeface="Gill Sans"/>
                <a:sym typeface="Gill Sans"/>
              </a:defRPr>
            </a:lvl4pPr>
            <a:lvl5pPr marL="2286000" marR="0" lvl="4" indent="-364045" algn="l" rtl="0">
              <a:spcBef>
                <a:spcPts val="427"/>
              </a:spcBef>
              <a:spcAft>
                <a:spcPts val="0"/>
              </a:spcAft>
              <a:buClr>
                <a:schemeClr val="dk1"/>
              </a:buClr>
              <a:buSzPts val="2133"/>
              <a:buFont typeface="Arial"/>
              <a:buChar char="»"/>
              <a:defRPr sz="2133" b="0" i="0" u="none" strike="noStrike" cap="none">
                <a:solidFill>
                  <a:schemeClr val="dk1"/>
                </a:solidFill>
                <a:latin typeface="Gill Sans"/>
                <a:ea typeface="Gill Sans"/>
                <a:cs typeface="Gill Sans"/>
                <a:sym typeface="Gill Sans"/>
              </a:defRPr>
            </a:lvl5pPr>
            <a:lvl6pPr marL="2743200" marR="0" lvl="5"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6pPr>
            <a:lvl7pPr marL="3200400" marR="0" lvl="6"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7pPr>
            <a:lvl8pPr marL="3657600" marR="0" lvl="7"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8pPr>
            <a:lvl9pPr marL="4114800" marR="0" lvl="8"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body" idx="3"/>
          </p:nvPr>
        </p:nvSpPr>
        <p:spPr>
          <a:xfrm>
            <a:off x="6193378" y="1784353"/>
            <a:ext cx="5389033" cy="639763"/>
          </a:xfrm>
          <a:prstGeom prst="rect">
            <a:avLst/>
          </a:prstGeom>
          <a:noFill/>
          <a:ln>
            <a:noFill/>
          </a:ln>
        </p:spPr>
        <p:txBody>
          <a:bodyPr spcFirstLastPara="1" wrap="square" lIns="91425" tIns="45700" rIns="91425" bIns="45700" anchor="b" anchorCtr="0"/>
          <a:lstStyle>
            <a:lvl1pPr marL="457200" marR="0" lvl="0" indent="-228600" algn="l" rtl="0">
              <a:spcBef>
                <a:spcPts val="747"/>
              </a:spcBef>
              <a:spcAft>
                <a:spcPts val="0"/>
              </a:spcAft>
              <a:buClr>
                <a:schemeClr val="dk1"/>
              </a:buClr>
              <a:buSzPts val="3733"/>
              <a:buFont typeface="Arial"/>
              <a:buNone/>
              <a:defRPr sz="3733" b="1" i="0" u="none" strike="noStrike" cap="none">
                <a:solidFill>
                  <a:schemeClr val="dk1"/>
                </a:solidFill>
                <a:latin typeface="Gill Sans"/>
                <a:ea typeface="Gill Sans"/>
                <a:cs typeface="Gill Sans"/>
                <a:sym typeface="Gill Sans"/>
              </a:defRPr>
            </a:lvl1pPr>
            <a:lvl2pPr marL="914400" marR="0" lvl="1" indent="-228600" algn="l" rtl="0">
              <a:spcBef>
                <a:spcPts val="533"/>
              </a:spcBef>
              <a:spcAft>
                <a:spcPts val="0"/>
              </a:spcAft>
              <a:buClr>
                <a:schemeClr val="dk1"/>
              </a:buClr>
              <a:buSzPts val="2667"/>
              <a:buFont typeface="Arial"/>
              <a:buNone/>
              <a:defRPr sz="2667" b="1" i="0" u="none" strike="noStrike" cap="none">
                <a:solidFill>
                  <a:schemeClr val="dk1"/>
                </a:solidFill>
                <a:latin typeface="Helvetica Neue Light"/>
                <a:ea typeface="Helvetica Neue Light"/>
                <a:cs typeface="Helvetica Neue Light"/>
                <a:sym typeface="Helvetica Neue Light"/>
              </a:defRPr>
            </a:lvl2pPr>
            <a:lvl3pPr marL="1371600" marR="0" lvl="2" indent="-228600" algn="l" rtl="0">
              <a:spcBef>
                <a:spcPts val="480"/>
              </a:spcBef>
              <a:spcAft>
                <a:spcPts val="0"/>
              </a:spcAft>
              <a:buClr>
                <a:schemeClr val="dk1"/>
              </a:buClr>
              <a:buSzPts val="2400"/>
              <a:buFont typeface="Arial"/>
              <a:buNone/>
              <a:defRPr sz="2400" b="1" i="0" u="none" strike="noStrike" cap="none">
                <a:solidFill>
                  <a:schemeClr val="dk1"/>
                </a:solidFill>
                <a:latin typeface="Helvetica Neue Light"/>
                <a:ea typeface="Helvetica Neue Light"/>
                <a:cs typeface="Helvetica Neue Light"/>
                <a:sym typeface="Helvetica Neue Light"/>
              </a:defRPr>
            </a:lvl3pPr>
            <a:lvl4pPr marL="1828800" marR="0" lvl="3" indent="-228600" algn="l" rtl="0">
              <a:spcBef>
                <a:spcPts val="427"/>
              </a:spcBef>
              <a:spcAft>
                <a:spcPts val="0"/>
              </a:spcAft>
              <a:buClr>
                <a:schemeClr val="dk1"/>
              </a:buClr>
              <a:buSzPts val="2133"/>
              <a:buFont typeface="Arial"/>
              <a:buNone/>
              <a:defRPr sz="2133" b="1" i="0" u="none" strike="noStrike" cap="none">
                <a:solidFill>
                  <a:schemeClr val="dk1"/>
                </a:solidFill>
                <a:latin typeface="Helvetica Neue Light"/>
                <a:ea typeface="Helvetica Neue Light"/>
                <a:cs typeface="Helvetica Neue Light"/>
                <a:sym typeface="Helvetica Neue Light"/>
              </a:defRPr>
            </a:lvl4pPr>
            <a:lvl5pPr marL="2286000" marR="0" lvl="4" indent="-228600" algn="l" rtl="0">
              <a:spcBef>
                <a:spcPts val="427"/>
              </a:spcBef>
              <a:spcAft>
                <a:spcPts val="0"/>
              </a:spcAft>
              <a:buClr>
                <a:schemeClr val="dk1"/>
              </a:buClr>
              <a:buSzPts val="2133"/>
              <a:buFont typeface="Arial"/>
              <a:buNone/>
              <a:defRPr sz="2133" b="1" i="0" u="none" strike="noStrike" cap="none">
                <a:solidFill>
                  <a:schemeClr val="dk1"/>
                </a:solidFill>
                <a:latin typeface="Helvetica Neue Light"/>
                <a:ea typeface="Helvetica Neue Light"/>
                <a:cs typeface="Helvetica Neue Light"/>
                <a:sym typeface="Helvetica Neue Light"/>
              </a:defRPr>
            </a:lvl5pPr>
            <a:lvl6pPr marL="2743200" marR="0" lvl="5"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6pPr>
            <a:lvl7pPr marL="3200400" marR="0" lvl="6"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7pPr>
            <a:lvl8pPr marL="3657600" marR="0" lvl="7"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8pPr>
            <a:lvl9pPr marL="4114800" marR="0" lvl="8"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4"/>
          </p:nvPr>
        </p:nvSpPr>
        <p:spPr>
          <a:xfrm>
            <a:off x="6193378" y="2424112"/>
            <a:ext cx="5389033" cy="3951288"/>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Gill Sans"/>
                <a:ea typeface="Gill Sans"/>
                <a:cs typeface="Gill Sans"/>
                <a:sym typeface="Gill Sans"/>
              </a:defRPr>
            </a:lvl1pPr>
            <a:lvl2pPr marL="914400" marR="0" lvl="1" indent="-397954" algn="l" rtl="0">
              <a:spcBef>
                <a:spcPts val="533"/>
              </a:spcBef>
              <a:spcAft>
                <a:spcPts val="0"/>
              </a:spcAft>
              <a:buClr>
                <a:schemeClr val="dk1"/>
              </a:buClr>
              <a:buSzPts val="2667"/>
              <a:buFont typeface="Arial"/>
              <a:buChar char="–"/>
              <a:defRPr sz="2667" b="0" i="0" u="none" strike="noStrike" cap="none">
                <a:solidFill>
                  <a:schemeClr val="dk1"/>
                </a:solidFill>
                <a:latin typeface="Gill Sans"/>
                <a:ea typeface="Gill Sans"/>
                <a:cs typeface="Gill Sans"/>
                <a:sym typeface="Gill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3pPr>
            <a:lvl4pPr marL="1828800" marR="0" lvl="3" indent="-364045" algn="l" rtl="0">
              <a:spcBef>
                <a:spcPts val="427"/>
              </a:spcBef>
              <a:spcAft>
                <a:spcPts val="0"/>
              </a:spcAft>
              <a:buClr>
                <a:schemeClr val="dk1"/>
              </a:buClr>
              <a:buSzPts val="2133"/>
              <a:buFont typeface="Arial"/>
              <a:buChar char="–"/>
              <a:defRPr sz="2133" b="0" i="0" u="none" strike="noStrike" cap="none">
                <a:solidFill>
                  <a:schemeClr val="dk1"/>
                </a:solidFill>
                <a:latin typeface="Gill Sans"/>
                <a:ea typeface="Gill Sans"/>
                <a:cs typeface="Gill Sans"/>
                <a:sym typeface="Gill Sans"/>
              </a:defRPr>
            </a:lvl4pPr>
            <a:lvl5pPr marL="2286000" marR="0" lvl="4" indent="-364045" algn="l" rtl="0">
              <a:spcBef>
                <a:spcPts val="427"/>
              </a:spcBef>
              <a:spcAft>
                <a:spcPts val="0"/>
              </a:spcAft>
              <a:buClr>
                <a:schemeClr val="dk1"/>
              </a:buClr>
              <a:buSzPts val="2133"/>
              <a:buFont typeface="Arial"/>
              <a:buChar char="»"/>
              <a:defRPr sz="2133" b="0" i="0" u="none" strike="noStrike" cap="none">
                <a:solidFill>
                  <a:schemeClr val="dk1"/>
                </a:solidFill>
                <a:latin typeface="Gill Sans"/>
                <a:ea typeface="Gill Sans"/>
                <a:cs typeface="Gill Sans"/>
                <a:sym typeface="Gill Sans"/>
              </a:defRPr>
            </a:lvl5pPr>
            <a:lvl6pPr marL="2743200" marR="0" lvl="5"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6pPr>
            <a:lvl7pPr marL="3200400" marR="0" lvl="6"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7pPr>
            <a:lvl8pPr marL="3657600" marR="0" lvl="7"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8pPr>
            <a:lvl9pPr marL="4114800" marR="0" lvl="8"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title"/>
          </p:nvPr>
        </p:nvSpPr>
        <p:spPr>
          <a:xfrm>
            <a:off x="609600" y="279400"/>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pic>
        <p:nvPicPr>
          <p:cNvPr id="123" name="Shape 123" descr="Screen Shot 2015-12-08 at 7.04.00 PM.png"/>
          <p:cNvPicPr preferRelativeResize="0"/>
          <p:nvPr/>
        </p:nvPicPr>
        <p:blipFill rotWithShape="1">
          <a:blip r:embed="rId2">
            <a:alphaModFix/>
          </a:blip>
          <a:srcRect/>
          <a:stretch/>
        </p:blipFill>
        <p:spPr>
          <a:xfrm>
            <a:off x="1043987" y="6382139"/>
            <a:ext cx="4945311" cy="475861"/>
          </a:xfrm>
          <a:prstGeom prst="rect">
            <a:avLst/>
          </a:prstGeom>
          <a:noFill/>
          <a:ln>
            <a:noFill/>
          </a:ln>
        </p:spPr>
      </p:pic>
      <p:pic>
        <p:nvPicPr>
          <p:cNvPr id="124" name="Shape 124" descr="Screen Shot 2015-12-08 at 7.04.00 PM.png"/>
          <p:cNvPicPr preferRelativeResize="0"/>
          <p:nvPr/>
        </p:nvPicPr>
        <p:blipFill rotWithShape="1">
          <a:blip r:embed="rId2">
            <a:alphaModFix/>
          </a:blip>
          <a:srcRect/>
          <a:stretch/>
        </p:blipFill>
        <p:spPr>
          <a:xfrm>
            <a:off x="1043987" y="6382139"/>
            <a:ext cx="4945311" cy="47586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1_Picture with Caption">
  <p:cSld name="1_Picture with Caption">
    <p:spTree>
      <p:nvGrpSpPr>
        <p:cNvPr id="1" name="Shape 125"/>
        <p:cNvGrpSpPr/>
        <p:nvPr/>
      </p:nvGrpSpPr>
      <p:grpSpPr>
        <a:xfrm>
          <a:off x="0" y="0"/>
          <a:ext cx="0" cy="0"/>
          <a:chOff x="0" y="0"/>
          <a:chExt cx="0" cy="0"/>
        </a:xfrm>
      </p:grpSpPr>
      <p:pic>
        <p:nvPicPr>
          <p:cNvPr id="126" name="Shape 126" descr="Screen Shot 2015-12-08 at 7.04.00 PM.png"/>
          <p:cNvPicPr preferRelativeResize="0"/>
          <p:nvPr/>
        </p:nvPicPr>
        <p:blipFill rotWithShape="1">
          <a:blip r:embed="rId2">
            <a:alphaModFix/>
          </a:blip>
          <a:srcRect/>
          <a:stretch/>
        </p:blipFill>
        <p:spPr>
          <a:xfrm>
            <a:off x="1043987" y="6365036"/>
            <a:ext cx="4945311" cy="475861"/>
          </a:xfrm>
          <a:prstGeom prst="rect">
            <a:avLst/>
          </a:prstGeom>
          <a:noFill/>
          <a:ln>
            <a:noFill/>
          </a:ln>
        </p:spPr>
      </p:pic>
      <p:sp>
        <p:nvSpPr>
          <p:cNvPr id="127" name="Shape 127"/>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28"/>
        <p:cNvGrpSpPr/>
        <p:nvPr/>
      </p:nvGrpSpPr>
      <p:grpSpPr>
        <a:xfrm>
          <a:off x="0" y="0"/>
          <a:ext cx="0" cy="0"/>
          <a:chOff x="0" y="0"/>
          <a:chExt cx="0" cy="0"/>
        </a:xfrm>
      </p:grpSpPr>
      <p:pic>
        <p:nvPicPr>
          <p:cNvPr id="129" name="Shape 129" descr="Biocomplexity-PP-SectionTitle10-SDAL-BKGD-Light_2015-11.jpg"/>
          <p:cNvPicPr preferRelativeResize="0"/>
          <p:nvPr/>
        </p:nvPicPr>
        <p:blipFill rotWithShape="1">
          <a:blip r:embed="rId2">
            <a:alphaModFix/>
          </a:blip>
          <a:srcRect/>
          <a:stretch/>
        </p:blipFill>
        <p:spPr>
          <a:xfrm>
            <a:off x="1" y="0"/>
            <a:ext cx="12159575" cy="6858000"/>
          </a:xfrm>
          <a:prstGeom prst="rect">
            <a:avLst/>
          </a:prstGeom>
          <a:noFill/>
          <a:ln>
            <a:noFill/>
          </a:ln>
        </p:spPr>
      </p:pic>
      <p:sp>
        <p:nvSpPr>
          <p:cNvPr id="130" name="Shape 130"/>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Helvetica Neue"/>
              <a:buNone/>
              <a:defRPr sz="4267" b="0"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914400" y="2130444"/>
            <a:ext cx="10363200" cy="14700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Gill Sans"/>
              <a:buNone/>
              <a:defRPr sz="4267" b="1"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Shape 20"/>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lstStyle>
            <a:lvl1pPr marR="0" lvl="0" algn="ctr" rtl="0">
              <a:spcBef>
                <a:spcPts val="747"/>
              </a:spcBef>
              <a:spcAft>
                <a:spcPts val="0"/>
              </a:spcAft>
              <a:buClr>
                <a:srgbClr val="888888"/>
              </a:buClr>
              <a:buSzPts val="3733"/>
              <a:buFont typeface="Arial"/>
              <a:buNone/>
              <a:defRPr sz="3733" b="0" i="0" u="none" strike="noStrike" cap="none">
                <a:solidFill>
                  <a:srgbClr val="888888"/>
                </a:solidFill>
                <a:latin typeface="Gill Sans"/>
                <a:ea typeface="Gill Sans"/>
                <a:cs typeface="Gill Sans"/>
                <a:sym typeface="Gill Sans"/>
              </a:defRPr>
            </a:lvl1pPr>
            <a:lvl2pPr marR="0" lvl="1" algn="ctr" rtl="0">
              <a:spcBef>
                <a:spcPts val="640"/>
              </a:spcBef>
              <a:spcAft>
                <a:spcPts val="0"/>
              </a:spcAft>
              <a:buClr>
                <a:srgbClr val="888888"/>
              </a:buClr>
              <a:buSzPts val="3200"/>
              <a:buFont typeface="Arial"/>
              <a:buNone/>
              <a:defRPr sz="3200" b="0" i="0" u="none" strike="noStrike" cap="none">
                <a:solidFill>
                  <a:srgbClr val="888888"/>
                </a:solidFill>
                <a:latin typeface="Helvetica Neue Light"/>
                <a:ea typeface="Helvetica Neue Light"/>
                <a:cs typeface="Helvetica Neue Light"/>
                <a:sym typeface="Helvetica Neue Light"/>
              </a:defRPr>
            </a:lvl2pPr>
            <a:lvl3pPr marR="0" lvl="2" algn="ctr" rtl="0">
              <a:spcBef>
                <a:spcPts val="533"/>
              </a:spcBef>
              <a:spcAft>
                <a:spcPts val="0"/>
              </a:spcAft>
              <a:buClr>
                <a:srgbClr val="888888"/>
              </a:buClr>
              <a:buSzPts val="2667"/>
              <a:buFont typeface="Arial"/>
              <a:buNone/>
              <a:defRPr sz="2667" b="0" i="0" u="none" strike="noStrike" cap="none">
                <a:solidFill>
                  <a:srgbClr val="888888"/>
                </a:solidFill>
                <a:latin typeface="Helvetica Neue Light"/>
                <a:ea typeface="Helvetica Neue Light"/>
                <a:cs typeface="Helvetica Neue Light"/>
                <a:sym typeface="Helvetica Neue Light"/>
              </a:defRPr>
            </a:lvl3pPr>
            <a:lvl4pPr marR="0" lvl="3" algn="ctr" rtl="0">
              <a:spcBef>
                <a:spcPts val="533"/>
              </a:spcBef>
              <a:spcAft>
                <a:spcPts val="0"/>
              </a:spcAft>
              <a:buClr>
                <a:srgbClr val="888888"/>
              </a:buClr>
              <a:buSzPts val="2667"/>
              <a:buFont typeface="Arial"/>
              <a:buNone/>
              <a:defRPr sz="2667" b="0" i="0" u="none" strike="noStrike" cap="none">
                <a:solidFill>
                  <a:srgbClr val="888888"/>
                </a:solidFill>
                <a:latin typeface="Helvetica Neue Light"/>
                <a:ea typeface="Helvetica Neue Light"/>
                <a:cs typeface="Helvetica Neue Light"/>
                <a:sym typeface="Helvetica Neue Light"/>
              </a:defRPr>
            </a:lvl4pPr>
            <a:lvl5pPr marR="0" lvl="4" algn="ctr" rtl="0">
              <a:spcBef>
                <a:spcPts val="533"/>
              </a:spcBef>
              <a:spcAft>
                <a:spcPts val="0"/>
              </a:spcAft>
              <a:buClr>
                <a:srgbClr val="888888"/>
              </a:buClr>
              <a:buSzPts val="2667"/>
              <a:buFont typeface="Arial"/>
              <a:buNone/>
              <a:defRPr sz="2667" b="0" i="0" u="none" strike="noStrike" cap="none">
                <a:solidFill>
                  <a:srgbClr val="888888"/>
                </a:solidFill>
                <a:latin typeface="Helvetica Neue Light"/>
                <a:ea typeface="Helvetica Neue Light"/>
                <a:cs typeface="Helvetica Neue Light"/>
                <a:sym typeface="Helvetica Neue Light"/>
              </a:defRPr>
            </a:lvl5pPr>
            <a:lvl6pPr marR="0" lvl="5" algn="ctr" rtl="0">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6pPr>
            <a:lvl7pPr marR="0" lvl="6" algn="ctr" rtl="0">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7pPr>
            <a:lvl8pPr marR="0" lvl="7" algn="ctr" rtl="0">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8pPr>
            <a:lvl9pPr marR="0" lvl="8" algn="ctr" rtl="0">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406400" y="2109356"/>
            <a:ext cx="8636100" cy="1470000"/>
          </a:xfrm>
          <a:prstGeom prst="rect">
            <a:avLst/>
          </a:prstGeom>
          <a:noFill/>
          <a:ln>
            <a:noFill/>
          </a:ln>
        </p:spPr>
        <p:txBody>
          <a:bodyPr spcFirstLastPara="1" wrap="square" lIns="121900" tIns="60925" rIns="121900" bIns="60925" anchor="ctr" anchorCtr="0"/>
          <a:lstStyle>
            <a:lvl1pPr marR="0" lvl="0" algn="r" rtl="0">
              <a:spcBef>
                <a:spcPts val="0"/>
              </a:spcBef>
              <a:spcAft>
                <a:spcPts val="0"/>
              </a:spcAft>
              <a:buClr>
                <a:schemeClr val="dk1"/>
              </a:buClr>
              <a:buSzPts val="4300"/>
              <a:buFont typeface="Helvetica Neue"/>
              <a:buNone/>
              <a:defRPr sz="43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137" name="Shape 137"/>
          <p:cNvSpPr txBox="1">
            <a:spLocks noGrp="1"/>
          </p:cNvSpPr>
          <p:nvPr>
            <p:ph type="subTitle" idx="1"/>
          </p:nvPr>
        </p:nvSpPr>
        <p:spPr>
          <a:xfrm>
            <a:off x="1828800" y="3886200"/>
            <a:ext cx="8534400" cy="1752300"/>
          </a:xfrm>
          <a:prstGeom prst="rect">
            <a:avLst/>
          </a:prstGeom>
          <a:noFill/>
          <a:ln>
            <a:noFill/>
          </a:ln>
        </p:spPr>
        <p:txBody>
          <a:bodyPr spcFirstLastPara="1" wrap="square" lIns="121900" tIns="60925" rIns="121900" bIns="60925" anchor="t" anchorCtr="0"/>
          <a:lstStyle>
            <a:lvl1pPr marR="0" lvl="0" algn="ctr" rtl="0">
              <a:spcBef>
                <a:spcPts val="700"/>
              </a:spcBef>
              <a:spcAft>
                <a:spcPts val="0"/>
              </a:spcAft>
              <a:buClr>
                <a:srgbClr val="888888"/>
              </a:buClr>
              <a:buSzPts val="3700"/>
              <a:buFont typeface="Arial"/>
              <a:buNone/>
              <a:defRPr sz="3700" b="0" i="0" u="none" strike="noStrike" cap="none">
                <a:solidFill>
                  <a:srgbClr val="888888"/>
                </a:solidFill>
                <a:latin typeface="Helvetica Neue Light"/>
                <a:ea typeface="Helvetica Neue Light"/>
                <a:cs typeface="Helvetica Neue Light"/>
                <a:sym typeface="Helvetica Neue Light"/>
              </a:defRPr>
            </a:lvl1pPr>
            <a:lvl2pPr marR="0" lvl="1" algn="ctr" rtl="0">
              <a:spcBef>
                <a:spcPts val="600"/>
              </a:spcBef>
              <a:spcAft>
                <a:spcPts val="0"/>
              </a:spcAft>
              <a:buClr>
                <a:srgbClr val="888888"/>
              </a:buClr>
              <a:buSzPts val="3200"/>
              <a:buFont typeface="Arial"/>
              <a:buNone/>
              <a:defRPr sz="3200" b="0" i="0" u="none" strike="noStrike" cap="none">
                <a:solidFill>
                  <a:srgbClr val="888888"/>
                </a:solidFill>
                <a:latin typeface="Helvetica Neue Light"/>
                <a:ea typeface="Helvetica Neue Light"/>
                <a:cs typeface="Helvetica Neue Light"/>
                <a:sym typeface="Helvetica Neue Light"/>
              </a:defRPr>
            </a:lvl2pPr>
            <a:lvl3pPr marR="0" lvl="2" algn="ctr" rtl="0">
              <a:spcBef>
                <a:spcPts val="500"/>
              </a:spcBef>
              <a:spcAft>
                <a:spcPts val="0"/>
              </a:spcAft>
              <a:buClr>
                <a:srgbClr val="888888"/>
              </a:buClr>
              <a:buSzPts val="2700"/>
              <a:buFont typeface="Arial"/>
              <a:buNone/>
              <a:defRPr sz="2700" b="0" i="0" u="none" strike="noStrike" cap="none">
                <a:solidFill>
                  <a:srgbClr val="888888"/>
                </a:solidFill>
                <a:latin typeface="Helvetica Neue Light"/>
                <a:ea typeface="Helvetica Neue Light"/>
                <a:cs typeface="Helvetica Neue Light"/>
                <a:sym typeface="Helvetica Neue Light"/>
              </a:defRPr>
            </a:lvl3pPr>
            <a:lvl4pPr marR="0" lvl="3" algn="ctr" rtl="0">
              <a:spcBef>
                <a:spcPts val="500"/>
              </a:spcBef>
              <a:spcAft>
                <a:spcPts val="0"/>
              </a:spcAft>
              <a:buClr>
                <a:srgbClr val="888888"/>
              </a:buClr>
              <a:buSzPts val="2700"/>
              <a:buFont typeface="Arial"/>
              <a:buNone/>
              <a:defRPr sz="2700" b="0" i="0" u="none" strike="noStrike" cap="none">
                <a:solidFill>
                  <a:srgbClr val="888888"/>
                </a:solidFill>
                <a:latin typeface="Helvetica Neue Light"/>
                <a:ea typeface="Helvetica Neue Light"/>
                <a:cs typeface="Helvetica Neue Light"/>
                <a:sym typeface="Helvetica Neue Light"/>
              </a:defRPr>
            </a:lvl4pPr>
            <a:lvl5pPr marR="0" lvl="4" algn="ctr" rtl="0">
              <a:spcBef>
                <a:spcPts val="500"/>
              </a:spcBef>
              <a:spcAft>
                <a:spcPts val="0"/>
              </a:spcAft>
              <a:buClr>
                <a:srgbClr val="888888"/>
              </a:buClr>
              <a:buSzPts val="2700"/>
              <a:buFont typeface="Arial"/>
              <a:buNone/>
              <a:defRPr sz="2700" b="0" i="0" u="none" strike="noStrike" cap="none">
                <a:solidFill>
                  <a:srgbClr val="888888"/>
                </a:solidFill>
                <a:latin typeface="Helvetica Neue Light"/>
                <a:ea typeface="Helvetica Neue Light"/>
                <a:cs typeface="Helvetica Neue Light"/>
                <a:sym typeface="Helvetica Neue Light"/>
              </a:defRPr>
            </a:lvl5pPr>
            <a:lvl6pPr marR="0" lvl="5" algn="ctr" rtl="0">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6pPr>
            <a:lvl7pPr marR="0" lvl="6" algn="ctr" rtl="0">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7pPr>
            <a:lvl8pPr marR="0" lvl="7" algn="ctr" rtl="0">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8pPr>
            <a:lvl9pPr marR="0" lvl="8" algn="ctr" rtl="0">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609600" y="274639"/>
            <a:ext cx="10972800" cy="1143300"/>
          </a:xfrm>
          <a:prstGeom prst="rect">
            <a:avLst/>
          </a:prstGeom>
          <a:noFill/>
          <a:ln>
            <a:noFill/>
          </a:ln>
        </p:spPr>
        <p:txBody>
          <a:bodyPr spcFirstLastPara="1" wrap="square" lIns="121900" tIns="60925" rIns="121900" bIns="60925" anchor="ctr" anchorCtr="0"/>
          <a:lstStyle>
            <a:lvl1pPr marR="0" lvl="0" algn="r" rtl="0">
              <a:spcBef>
                <a:spcPts val="0"/>
              </a:spcBef>
              <a:spcAft>
                <a:spcPts val="0"/>
              </a:spcAft>
              <a:buClr>
                <a:schemeClr val="dk1"/>
              </a:buClr>
              <a:buSzPts val="4300"/>
              <a:buFont typeface="Helvetica Neue"/>
              <a:buNone/>
              <a:defRPr sz="43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140" name="Shape 140"/>
          <p:cNvSpPr txBox="1">
            <a:spLocks noGrp="1"/>
          </p:cNvSpPr>
          <p:nvPr>
            <p:ph type="body" idx="1"/>
          </p:nvPr>
        </p:nvSpPr>
        <p:spPr>
          <a:xfrm>
            <a:off x="609600" y="1341437"/>
            <a:ext cx="10972800" cy="4526100"/>
          </a:xfrm>
          <a:prstGeom prst="rect">
            <a:avLst/>
          </a:prstGeom>
          <a:noFill/>
          <a:ln>
            <a:noFill/>
          </a:ln>
        </p:spPr>
        <p:txBody>
          <a:bodyPr spcFirstLastPara="1" wrap="square" lIns="121900" tIns="60925" rIns="121900" bIns="60925" anchor="t" anchorCtr="0"/>
          <a:lstStyle>
            <a:lvl1pPr marL="457200" marR="0" lvl="0" indent="-463550" algn="l" rtl="0">
              <a:spcBef>
                <a:spcPts val="700"/>
              </a:spcBef>
              <a:spcAft>
                <a:spcPts val="0"/>
              </a:spcAft>
              <a:buClr>
                <a:schemeClr val="dk1"/>
              </a:buClr>
              <a:buSzPts val="3700"/>
              <a:buFont typeface="Arial"/>
              <a:buChar char="•"/>
              <a:defRPr sz="3700"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60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3pPr>
            <a:lvl4pPr marL="1828800" marR="0" lvl="3"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4pPr>
            <a:lvl5pPr marL="2286000" marR="0" lvl="4"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141" name="Shape 141"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963084" y="4406902"/>
            <a:ext cx="10363200" cy="1362000"/>
          </a:xfrm>
          <a:prstGeom prst="rect">
            <a:avLst/>
          </a:prstGeom>
          <a:noFill/>
          <a:ln>
            <a:noFill/>
          </a:ln>
        </p:spPr>
        <p:txBody>
          <a:bodyPr spcFirstLastPara="1" wrap="square" lIns="121900" tIns="60925" rIns="121900" bIns="60925" anchor="t" anchorCtr="0"/>
          <a:lstStyle>
            <a:lvl1pPr marR="0" lvl="0" algn="l" rtl="0">
              <a:spcBef>
                <a:spcPts val="0"/>
              </a:spcBef>
              <a:spcAft>
                <a:spcPts val="0"/>
              </a:spcAft>
              <a:buClr>
                <a:schemeClr val="dk1"/>
              </a:buClr>
              <a:buSzPts val="4300"/>
              <a:buFont typeface="Helvetica Neue"/>
              <a:buNone/>
              <a:defRPr sz="43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144" name="Shape 144"/>
          <p:cNvSpPr txBox="1">
            <a:spLocks noGrp="1"/>
          </p:cNvSpPr>
          <p:nvPr>
            <p:ph type="body" idx="1"/>
          </p:nvPr>
        </p:nvSpPr>
        <p:spPr>
          <a:xfrm>
            <a:off x="963084" y="2906713"/>
            <a:ext cx="10363200" cy="1500000"/>
          </a:xfrm>
          <a:prstGeom prst="rect">
            <a:avLst/>
          </a:prstGeom>
          <a:noFill/>
          <a:ln>
            <a:noFill/>
          </a:ln>
        </p:spPr>
        <p:txBody>
          <a:bodyPr spcFirstLastPara="1" wrap="square" lIns="121900" tIns="60925" rIns="121900" bIns="60925" anchor="b" anchorCtr="0"/>
          <a:lstStyle>
            <a:lvl1pPr marL="457200" marR="0" lvl="0" indent="-228600" algn="l" rtl="0">
              <a:spcBef>
                <a:spcPts val="500"/>
              </a:spcBef>
              <a:spcAft>
                <a:spcPts val="0"/>
              </a:spcAft>
              <a:buClr>
                <a:srgbClr val="888888"/>
              </a:buClr>
              <a:buSzPts val="2700"/>
              <a:buFont typeface="Arial"/>
              <a:buNone/>
              <a:defRPr sz="27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spcBef>
                <a:spcPts val="500"/>
              </a:spcBef>
              <a:spcAft>
                <a:spcPts val="0"/>
              </a:spcAft>
              <a:buClr>
                <a:srgbClr val="888888"/>
              </a:buClr>
              <a:buSzPts val="2400"/>
              <a:buFont typeface="Arial"/>
              <a:buNone/>
              <a:defRPr sz="24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spcBef>
                <a:spcPts val="400"/>
              </a:spcBef>
              <a:spcAft>
                <a:spcPts val="0"/>
              </a:spcAft>
              <a:buClr>
                <a:srgbClr val="888888"/>
              </a:buClr>
              <a:buSzPts val="2100"/>
              <a:buFont typeface="Arial"/>
              <a:buNone/>
              <a:defRPr sz="21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spcBef>
                <a:spcPts val="400"/>
              </a:spcBef>
              <a:spcAft>
                <a:spcPts val="0"/>
              </a:spcAft>
              <a:buClr>
                <a:srgbClr val="888888"/>
              </a:buClr>
              <a:buSzPts val="1900"/>
              <a:buFont typeface="Arial"/>
              <a:buNone/>
              <a:defRPr sz="19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spcBef>
                <a:spcPts val="400"/>
              </a:spcBef>
              <a:spcAft>
                <a:spcPts val="0"/>
              </a:spcAft>
              <a:buClr>
                <a:srgbClr val="888888"/>
              </a:buClr>
              <a:buSzPts val="1900"/>
              <a:buFont typeface="Arial"/>
              <a:buNone/>
              <a:defRPr sz="19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spcBef>
                <a:spcPts val="4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6pPr>
            <a:lvl7pPr marL="3200400" marR="0" lvl="6" indent="-228600" algn="l" rtl="0">
              <a:spcBef>
                <a:spcPts val="4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7pPr>
            <a:lvl8pPr marL="3657600" marR="0" lvl="7" indent="-228600" algn="l" rtl="0">
              <a:spcBef>
                <a:spcPts val="4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8pPr>
            <a:lvl9pPr marL="4114800" marR="0" lvl="8" indent="-228600" algn="l" rtl="0">
              <a:spcBef>
                <a:spcPts val="4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609600" y="274639"/>
            <a:ext cx="10972800" cy="1143300"/>
          </a:xfrm>
          <a:prstGeom prst="rect">
            <a:avLst/>
          </a:prstGeom>
          <a:noFill/>
          <a:ln>
            <a:noFill/>
          </a:ln>
        </p:spPr>
        <p:txBody>
          <a:bodyPr spcFirstLastPara="1" wrap="square" lIns="121900" tIns="60925" rIns="121900" bIns="60925" anchor="ctr" anchorCtr="0"/>
          <a:lstStyle>
            <a:lvl1pPr marR="0" lvl="0" algn="r" rtl="0">
              <a:spcBef>
                <a:spcPts val="0"/>
              </a:spcBef>
              <a:spcAft>
                <a:spcPts val="0"/>
              </a:spcAft>
              <a:buClr>
                <a:schemeClr val="dk1"/>
              </a:buClr>
              <a:buSzPts val="4300"/>
              <a:buFont typeface="Gill Sans"/>
              <a:buNone/>
              <a:defRPr sz="4300" b="0" i="0" u="none" strike="noStrike" cap="none">
                <a:solidFill>
                  <a:schemeClr val="dk1"/>
                </a:solidFill>
                <a:latin typeface="Gill Sans"/>
                <a:ea typeface="Gill Sans"/>
                <a:cs typeface="Gill Sans"/>
                <a:sym typeface="Gill Sans"/>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147" name="Shape 147"/>
          <p:cNvSpPr txBox="1">
            <a:spLocks noGrp="1"/>
          </p:cNvSpPr>
          <p:nvPr>
            <p:ph type="body" idx="1"/>
          </p:nvPr>
        </p:nvSpPr>
        <p:spPr>
          <a:xfrm>
            <a:off x="609600" y="1341437"/>
            <a:ext cx="5384700" cy="4526100"/>
          </a:xfrm>
          <a:prstGeom prst="rect">
            <a:avLst/>
          </a:prstGeom>
          <a:noFill/>
          <a:ln>
            <a:noFill/>
          </a:ln>
        </p:spPr>
        <p:txBody>
          <a:bodyPr spcFirstLastPara="1" wrap="square" lIns="121900" tIns="60925" rIns="121900" bIns="60925" anchor="t" anchorCtr="0"/>
          <a:lstStyle>
            <a:lvl1pPr marL="457200" marR="0" lvl="0" indent="-463550" algn="l" rtl="0">
              <a:spcBef>
                <a:spcPts val="700"/>
              </a:spcBef>
              <a:spcAft>
                <a:spcPts val="0"/>
              </a:spcAft>
              <a:buClr>
                <a:schemeClr val="dk1"/>
              </a:buClr>
              <a:buSzPts val="3700"/>
              <a:buFont typeface="Arial"/>
              <a:buChar char="•"/>
              <a:defRPr sz="3700" b="0" i="0" u="none" strike="noStrike" cap="none">
                <a:solidFill>
                  <a:schemeClr val="dk1"/>
                </a:solidFill>
                <a:latin typeface="Gill Sans"/>
                <a:ea typeface="Gill Sans"/>
                <a:cs typeface="Gill Sans"/>
                <a:sym typeface="Gill Sans"/>
              </a:defRPr>
            </a:lvl1pPr>
            <a:lvl2pPr marL="914400" marR="0" lvl="1" indent="-431800" algn="l" rtl="0">
              <a:spcBef>
                <a:spcPts val="600"/>
              </a:spcBef>
              <a:spcAft>
                <a:spcPts val="0"/>
              </a:spcAft>
              <a:buClr>
                <a:schemeClr val="dk1"/>
              </a:buClr>
              <a:buSzPts val="3200"/>
              <a:buFont typeface="Arial"/>
              <a:buChar char="–"/>
              <a:defRPr sz="3200" b="0" i="0" u="none" strike="noStrike" cap="none">
                <a:solidFill>
                  <a:schemeClr val="dk1"/>
                </a:solidFill>
                <a:latin typeface="Gill Sans"/>
                <a:ea typeface="Gill Sans"/>
                <a:cs typeface="Gill Sans"/>
                <a:sym typeface="Gill Sans"/>
              </a:defRPr>
            </a:lvl2pPr>
            <a:lvl3pPr marL="1371600" marR="0" lvl="2" indent="-400050" algn="l" rtl="0">
              <a:spcBef>
                <a:spcPts val="500"/>
              </a:spcBef>
              <a:spcAft>
                <a:spcPts val="0"/>
              </a:spcAft>
              <a:buClr>
                <a:schemeClr val="dk1"/>
              </a:buClr>
              <a:buSzPts val="2700"/>
              <a:buFont typeface="Arial"/>
              <a:buChar char="•"/>
              <a:defRPr sz="2700" b="0" i="0" u="none" strike="noStrike" cap="none">
                <a:solidFill>
                  <a:schemeClr val="dk1"/>
                </a:solidFill>
                <a:latin typeface="Gill Sans"/>
                <a:ea typeface="Gill Sans"/>
                <a:cs typeface="Gill Sans"/>
                <a:sym typeface="Gill Sans"/>
              </a:defRPr>
            </a:lvl3pPr>
            <a:lvl4pPr marL="1828800" marR="0" lvl="3" indent="-381000" algn="l" rtl="0">
              <a:spcBef>
                <a:spcPts val="50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4pPr>
            <a:lvl5pPr marL="2286000" marR="0" lvl="4" indent="-381000" algn="l" rtl="0">
              <a:spcBef>
                <a:spcPts val="50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5pPr>
            <a:lvl6pPr marL="2743200" marR="0" lvl="5"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48" name="Shape 148"/>
          <p:cNvSpPr txBox="1">
            <a:spLocks noGrp="1"/>
          </p:cNvSpPr>
          <p:nvPr>
            <p:ph type="body" idx="2"/>
          </p:nvPr>
        </p:nvSpPr>
        <p:spPr>
          <a:xfrm>
            <a:off x="6197600" y="1341437"/>
            <a:ext cx="5384700" cy="4526100"/>
          </a:xfrm>
          <a:prstGeom prst="rect">
            <a:avLst/>
          </a:prstGeom>
          <a:noFill/>
          <a:ln>
            <a:noFill/>
          </a:ln>
        </p:spPr>
        <p:txBody>
          <a:bodyPr spcFirstLastPara="1" wrap="square" lIns="121900" tIns="60925" rIns="121900" bIns="60925" anchor="t" anchorCtr="0"/>
          <a:lstStyle>
            <a:lvl1pPr marL="457200" marR="0" lvl="0" indent="-463550" algn="l" rtl="0">
              <a:spcBef>
                <a:spcPts val="700"/>
              </a:spcBef>
              <a:spcAft>
                <a:spcPts val="0"/>
              </a:spcAft>
              <a:buClr>
                <a:schemeClr val="dk1"/>
              </a:buClr>
              <a:buSzPts val="3700"/>
              <a:buFont typeface="Arial"/>
              <a:buChar char="•"/>
              <a:defRPr sz="3700" b="0" i="0" u="none" strike="noStrike" cap="none">
                <a:solidFill>
                  <a:schemeClr val="dk1"/>
                </a:solidFill>
                <a:latin typeface="Gill Sans"/>
                <a:ea typeface="Gill Sans"/>
                <a:cs typeface="Gill Sans"/>
                <a:sym typeface="Gill Sans"/>
              </a:defRPr>
            </a:lvl1pPr>
            <a:lvl2pPr marL="914400" marR="0" lvl="1" indent="-431800" algn="l" rtl="0">
              <a:spcBef>
                <a:spcPts val="600"/>
              </a:spcBef>
              <a:spcAft>
                <a:spcPts val="0"/>
              </a:spcAft>
              <a:buClr>
                <a:schemeClr val="dk1"/>
              </a:buClr>
              <a:buSzPts val="3200"/>
              <a:buFont typeface="Arial"/>
              <a:buChar char="–"/>
              <a:defRPr sz="3200" b="0" i="0" u="none" strike="noStrike" cap="none">
                <a:solidFill>
                  <a:schemeClr val="dk1"/>
                </a:solidFill>
                <a:latin typeface="Gill Sans"/>
                <a:ea typeface="Gill Sans"/>
                <a:cs typeface="Gill Sans"/>
                <a:sym typeface="Gill Sans"/>
              </a:defRPr>
            </a:lvl2pPr>
            <a:lvl3pPr marL="1371600" marR="0" lvl="2" indent="-400050" algn="l" rtl="0">
              <a:spcBef>
                <a:spcPts val="500"/>
              </a:spcBef>
              <a:spcAft>
                <a:spcPts val="0"/>
              </a:spcAft>
              <a:buClr>
                <a:schemeClr val="dk1"/>
              </a:buClr>
              <a:buSzPts val="2700"/>
              <a:buFont typeface="Arial"/>
              <a:buChar char="•"/>
              <a:defRPr sz="2700" b="0" i="0" u="none" strike="noStrike" cap="none">
                <a:solidFill>
                  <a:schemeClr val="dk1"/>
                </a:solidFill>
                <a:latin typeface="Gill Sans"/>
                <a:ea typeface="Gill Sans"/>
                <a:cs typeface="Gill Sans"/>
                <a:sym typeface="Gill Sans"/>
              </a:defRPr>
            </a:lvl3pPr>
            <a:lvl4pPr marL="1828800" marR="0" lvl="3" indent="-381000" algn="l" rtl="0">
              <a:spcBef>
                <a:spcPts val="50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4pPr>
            <a:lvl5pPr marL="2286000" marR="0" lvl="4" indent="-381000" algn="l" rtl="0">
              <a:spcBef>
                <a:spcPts val="50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5pPr>
            <a:lvl6pPr marL="2743200" marR="0" lvl="5"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609600" y="274639"/>
            <a:ext cx="10972800" cy="1143300"/>
          </a:xfrm>
          <a:prstGeom prst="rect">
            <a:avLst/>
          </a:prstGeom>
          <a:noFill/>
          <a:ln>
            <a:noFill/>
          </a:ln>
        </p:spPr>
        <p:txBody>
          <a:bodyPr spcFirstLastPara="1" wrap="square" lIns="121900" tIns="60925" rIns="121900" bIns="60925" anchor="ctr" anchorCtr="0"/>
          <a:lstStyle>
            <a:lvl1pPr marR="0" lvl="0" algn="r" rtl="0">
              <a:spcBef>
                <a:spcPts val="0"/>
              </a:spcBef>
              <a:spcAft>
                <a:spcPts val="0"/>
              </a:spcAft>
              <a:buClr>
                <a:schemeClr val="dk1"/>
              </a:buClr>
              <a:buSzPts val="4300"/>
              <a:buFont typeface="Helvetica Neue"/>
              <a:buNone/>
              <a:defRPr sz="43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609600" y="274639"/>
            <a:ext cx="10972800" cy="1143300"/>
          </a:xfrm>
          <a:prstGeom prst="rect">
            <a:avLst/>
          </a:prstGeom>
          <a:noFill/>
          <a:ln>
            <a:noFill/>
          </a:ln>
        </p:spPr>
        <p:txBody>
          <a:bodyPr spcFirstLastPara="1" wrap="square" lIns="121900" tIns="60925" rIns="121900" bIns="60925" anchor="ctr" anchorCtr="0"/>
          <a:lstStyle>
            <a:lvl1pPr marR="0" lvl="0" algn="r" rtl="0">
              <a:spcBef>
                <a:spcPts val="0"/>
              </a:spcBef>
              <a:spcAft>
                <a:spcPts val="0"/>
              </a:spcAft>
              <a:buClr>
                <a:schemeClr val="dk1"/>
              </a:buClr>
              <a:buSzPts val="4300"/>
              <a:buFont typeface="Helvetica Neue"/>
              <a:buNone/>
              <a:defRPr sz="43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pic>
        <p:nvPicPr>
          <p:cNvPr id="153" name="Shape 153" descr="Screen Shot 2015-12-08 at 7.04.00 PM.png"/>
          <p:cNvPicPr preferRelativeResize="0"/>
          <p:nvPr/>
        </p:nvPicPr>
        <p:blipFill rotWithShape="1">
          <a:blip r:embed="rId2">
            <a:alphaModFix/>
          </a:blip>
          <a:srcRect/>
          <a:stretch/>
        </p:blipFill>
        <p:spPr>
          <a:xfrm>
            <a:off x="1043987" y="6351902"/>
            <a:ext cx="4945311" cy="47586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54"/>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61"/>
        <p:cNvGrpSpPr/>
        <p:nvPr/>
      </p:nvGrpSpPr>
      <p:grpSpPr>
        <a:xfrm>
          <a:off x="0" y="0"/>
          <a:ext cx="0" cy="0"/>
          <a:chOff x="0" y="0"/>
          <a:chExt cx="0" cy="0"/>
        </a:xfrm>
      </p:grpSpPr>
      <p:pic>
        <p:nvPicPr>
          <p:cNvPr id="162" name="Shape 162" descr="Biocomplexity-PP-SectionTitle10-SDAL-BKGD-Light_2015-11.jpg"/>
          <p:cNvPicPr preferRelativeResize="0"/>
          <p:nvPr/>
        </p:nvPicPr>
        <p:blipFill rotWithShape="1">
          <a:blip r:embed="rId2">
            <a:alphaModFix/>
          </a:blip>
          <a:srcRect/>
          <a:stretch/>
        </p:blipFill>
        <p:spPr>
          <a:xfrm>
            <a:off x="0" y="0"/>
            <a:ext cx="12159574" cy="6858000"/>
          </a:xfrm>
          <a:prstGeom prst="rect">
            <a:avLst/>
          </a:prstGeom>
          <a:noFill/>
          <a:ln>
            <a:noFill/>
          </a:ln>
        </p:spPr>
      </p:pic>
      <p:sp>
        <p:nvSpPr>
          <p:cNvPr id="163" name="Shape 163"/>
          <p:cNvSpPr txBox="1">
            <a:spLocks noGrp="1"/>
          </p:cNvSpPr>
          <p:nvPr>
            <p:ph type="title"/>
          </p:nvPr>
        </p:nvSpPr>
        <p:spPr>
          <a:xfrm>
            <a:off x="609600" y="274639"/>
            <a:ext cx="10972800" cy="1143300"/>
          </a:xfrm>
          <a:prstGeom prst="rect">
            <a:avLst/>
          </a:prstGeom>
          <a:noFill/>
          <a:ln>
            <a:noFill/>
          </a:ln>
        </p:spPr>
        <p:txBody>
          <a:bodyPr spcFirstLastPara="1" wrap="square" lIns="121900" tIns="60925" rIns="121900" bIns="60925" anchor="ctr" anchorCtr="0"/>
          <a:lstStyle>
            <a:lvl1pPr marR="0" lvl="0" algn="ctr" rtl="0">
              <a:spcBef>
                <a:spcPts val="0"/>
              </a:spcBef>
              <a:spcAft>
                <a:spcPts val="0"/>
              </a:spcAft>
              <a:buClr>
                <a:schemeClr val="dk1"/>
              </a:buClr>
              <a:buSzPts val="4300"/>
              <a:buFont typeface="Helvetica Neue"/>
              <a:buNone/>
              <a:defRPr sz="43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609600" y="274639"/>
            <a:ext cx="10972800" cy="1143300"/>
          </a:xfrm>
          <a:prstGeom prst="rect">
            <a:avLst/>
          </a:prstGeom>
          <a:noFill/>
          <a:ln>
            <a:noFill/>
          </a:ln>
        </p:spPr>
        <p:txBody>
          <a:bodyPr spcFirstLastPara="1" wrap="square" lIns="121900" tIns="60925" rIns="121900" bIns="60925" anchor="ctr" anchorCtr="0"/>
          <a:lstStyle>
            <a:lvl1pPr marR="0" lvl="0" algn="ctr" rtl="0">
              <a:spcBef>
                <a:spcPts val="0"/>
              </a:spcBef>
              <a:spcAft>
                <a:spcPts val="0"/>
              </a:spcAft>
              <a:buClr>
                <a:schemeClr val="dk1"/>
              </a:buClr>
              <a:buSzPts val="4300"/>
              <a:buFont typeface="Helvetica Neue"/>
              <a:buNone/>
              <a:defRPr sz="43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09600" y="274639"/>
            <a:ext cx="10972800" cy="1143300"/>
          </a:xfrm>
          <a:prstGeom prst="rect">
            <a:avLst/>
          </a:prstGeom>
          <a:noFill/>
          <a:ln>
            <a:noFill/>
          </a:ln>
        </p:spPr>
        <p:txBody>
          <a:bodyPr spcFirstLastPara="1" wrap="square" lIns="121900" tIns="60925" rIns="121900" bIns="60925" anchor="ctr" anchorCtr="0"/>
          <a:lstStyle>
            <a:lvl1pPr marR="0" lvl="0" algn="ctr" rtl="0">
              <a:spcBef>
                <a:spcPts val="0"/>
              </a:spcBef>
              <a:spcAft>
                <a:spcPts val="0"/>
              </a:spcAft>
              <a:buClr>
                <a:schemeClr val="dk1"/>
              </a:buClr>
              <a:buSzPts val="4300"/>
              <a:buFont typeface="Helvetica Neue"/>
              <a:buNone/>
              <a:defRPr sz="43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21"/>
        <p:cNvGrpSpPr/>
        <p:nvPr/>
      </p:nvGrpSpPr>
      <p:grpSpPr>
        <a:xfrm>
          <a:off x="0" y="0"/>
          <a:ext cx="0" cy="0"/>
          <a:chOff x="0" y="0"/>
          <a:chExt cx="0" cy="0"/>
        </a:xfrm>
      </p:grpSpPr>
      <p:pic>
        <p:nvPicPr>
          <p:cNvPr id="22" name="Shape 22" descr="Biocomplexity-PP-SectionTitle10-SDAL-BKGD-Light_2015-11.jpg"/>
          <p:cNvPicPr preferRelativeResize="0"/>
          <p:nvPr/>
        </p:nvPicPr>
        <p:blipFill rotWithShape="1">
          <a:blip r:embed="rId2">
            <a:alphaModFix/>
          </a:blip>
          <a:srcRect/>
          <a:stretch/>
        </p:blipFill>
        <p:spPr>
          <a:xfrm>
            <a:off x="1" y="0"/>
            <a:ext cx="12159575" cy="6858000"/>
          </a:xfrm>
          <a:prstGeom prst="rect">
            <a:avLst/>
          </a:prstGeom>
          <a:noFill/>
          <a:ln>
            <a:noFill/>
          </a:ln>
        </p:spPr>
      </p:pic>
      <p:sp>
        <p:nvSpPr>
          <p:cNvPr id="23" name="Shape 23"/>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Helvetica Neue"/>
              <a:buNone/>
              <a:defRPr sz="4267" b="0" i="0" u="none" strike="noStrike" cap="none">
                <a:solidFill>
                  <a:schemeClr val="dk1"/>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68"/>
        <p:cNvGrpSpPr/>
        <p:nvPr/>
      </p:nvGrpSpPr>
      <p:grpSpPr>
        <a:xfrm>
          <a:off x="0" y="0"/>
          <a:ext cx="0" cy="0"/>
          <a:chOff x="0" y="0"/>
          <a:chExt cx="0" cy="0"/>
        </a:xfrm>
      </p:grpSpPr>
      <p:pic>
        <p:nvPicPr>
          <p:cNvPr id="169" name="Shape 169" descr="Biocomplexity-PP-SectionTitle10-SDAL-BKGD-Light_2015-11.jpg"/>
          <p:cNvPicPr preferRelativeResize="0"/>
          <p:nvPr/>
        </p:nvPicPr>
        <p:blipFill rotWithShape="1">
          <a:blip r:embed="rId2">
            <a:alphaModFix/>
          </a:blip>
          <a:srcRect/>
          <a:stretch/>
        </p:blipFill>
        <p:spPr>
          <a:xfrm>
            <a:off x="0" y="0"/>
            <a:ext cx="12159574" cy="68580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70"/>
        <p:cNvGrpSpPr/>
        <p:nvPr/>
      </p:nvGrpSpPr>
      <p:grpSpPr>
        <a:xfrm>
          <a:off x="0" y="0"/>
          <a:ext cx="0" cy="0"/>
          <a:chOff x="0" y="0"/>
          <a:chExt cx="0" cy="0"/>
        </a:xfrm>
      </p:grpSpPr>
      <p:pic>
        <p:nvPicPr>
          <p:cNvPr id="171" name="Shape 171" descr="Biocomplexity-PP-SectionTitle5-SDAL-BKGD-Light_2015-11.jpg"/>
          <p:cNvPicPr preferRelativeResize="0"/>
          <p:nvPr/>
        </p:nvPicPr>
        <p:blipFill rotWithShape="1">
          <a:blip r:embed="rId2">
            <a:alphaModFix/>
          </a:blip>
          <a:srcRect/>
          <a:stretch/>
        </p:blipFill>
        <p:spPr>
          <a:xfrm>
            <a:off x="0" y="0"/>
            <a:ext cx="12159574" cy="6858000"/>
          </a:xfrm>
          <a:prstGeom prst="rect">
            <a:avLst/>
          </a:prstGeom>
          <a:noFill/>
          <a:ln>
            <a:noFill/>
          </a:ln>
        </p:spPr>
      </p:pic>
      <p:sp>
        <p:nvSpPr>
          <p:cNvPr id="172" name="Shape 172"/>
          <p:cNvSpPr txBox="1">
            <a:spLocks noGrp="1"/>
          </p:cNvSpPr>
          <p:nvPr>
            <p:ph type="ctrTitle"/>
          </p:nvPr>
        </p:nvSpPr>
        <p:spPr>
          <a:xfrm>
            <a:off x="406400" y="2130443"/>
            <a:ext cx="10363200" cy="1470000"/>
          </a:xfrm>
          <a:prstGeom prst="rect">
            <a:avLst/>
          </a:prstGeom>
          <a:noFill/>
          <a:ln>
            <a:noFill/>
          </a:ln>
        </p:spPr>
        <p:txBody>
          <a:bodyPr spcFirstLastPara="1" wrap="square" lIns="121900" tIns="60925" rIns="121900" bIns="60925" anchor="ctr" anchorCtr="0"/>
          <a:lstStyle>
            <a:lvl1pPr marR="0" lvl="0" algn="ctr" rtl="0">
              <a:spcBef>
                <a:spcPts val="0"/>
              </a:spcBef>
              <a:spcAft>
                <a:spcPts val="0"/>
              </a:spcAft>
              <a:buClr>
                <a:schemeClr val="dk1"/>
              </a:buClr>
              <a:buSzPts val="4300"/>
              <a:buFont typeface="Helvetica Neue"/>
              <a:buNone/>
              <a:defRPr sz="43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73"/>
        <p:cNvGrpSpPr/>
        <p:nvPr/>
      </p:nvGrpSpPr>
      <p:grpSpPr>
        <a:xfrm>
          <a:off x="0" y="0"/>
          <a:ext cx="0" cy="0"/>
          <a:chOff x="0" y="0"/>
          <a:chExt cx="0" cy="0"/>
        </a:xfrm>
      </p:grpSpPr>
      <p:pic>
        <p:nvPicPr>
          <p:cNvPr id="174" name="Shape 174" descr="Biocomplexity-PP-SectionTitle2-SDAL-BKGD-Light_2015-11.jpg"/>
          <p:cNvPicPr preferRelativeResize="0"/>
          <p:nvPr/>
        </p:nvPicPr>
        <p:blipFill rotWithShape="1">
          <a:blip r:embed="rId2">
            <a:alphaModFix/>
          </a:blip>
          <a:srcRect/>
          <a:stretch/>
        </p:blipFill>
        <p:spPr>
          <a:xfrm>
            <a:off x="0" y="0"/>
            <a:ext cx="12159574" cy="6858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8"/>
        <p:cNvGrpSpPr/>
        <p:nvPr/>
      </p:nvGrpSpPr>
      <p:grpSpPr>
        <a:xfrm>
          <a:off x="0" y="0"/>
          <a:ext cx="0" cy="0"/>
          <a:chOff x="0" y="0"/>
          <a:chExt cx="0" cy="0"/>
        </a:xfrm>
      </p:grpSpPr>
      <p:sp>
        <p:nvSpPr>
          <p:cNvPr id="179" name="Shape 179"/>
          <p:cNvSpPr txBox="1">
            <a:spLocks noGrp="1"/>
          </p:cNvSpPr>
          <p:nvPr>
            <p:ph type="ctrTitle"/>
          </p:nvPr>
        </p:nvSpPr>
        <p:spPr>
          <a:xfrm>
            <a:off x="430306" y="497541"/>
            <a:ext cx="6992400" cy="28509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6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Shape 180"/>
          <p:cNvSpPr txBox="1">
            <a:spLocks noGrp="1"/>
          </p:cNvSpPr>
          <p:nvPr>
            <p:ph type="subTitle" idx="1"/>
          </p:nvPr>
        </p:nvSpPr>
        <p:spPr>
          <a:xfrm>
            <a:off x="430306" y="3602038"/>
            <a:ext cx="6992400" cy="16557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2"/>
              </a:buClr>
              <a:buSzPts val="2800"/>
              <a:buFont typeface="Arial"/>
              <a:buNone/>
              <a:defRPr sz="2400" b="0" i="0" u="none" strike="noStrike" cap="none">
                <a:solidFill>
                  <a:schemeClr val="dk2"/>
                </a:solidFill>
                <a:latin typeface="Trebuchet MS"/>
                <a:ea typeface="Trebuchet MS"/>
                <a:cs typeface="Trebuchet MS"/>
                <a:sym typeface="Trebuchet MS"/>
              </a:defRPr>
            </a:lvl1pPr>
            <a:lvl2pPr marR="0" lvl="1" algn="ctr" rtl="0">
              <a:lnSpc>
                <a:spcPct val="90000"/>
              </a:lnSpc>
              <a:spcBef>
                <a:spcPts val="500"/>
              </a:spcBef>
              <a:spcAft>
                <a:spcPts val="0"/>
              </a:spcAft>
              <a:buClr>
                <a:schemeClr val="dk2"/>
              </a:buClr>
              <a:buSzPts val="2400"/>
              <a:buFont typeface="Arial"/>
              <a:buNone/>
              <a:defRPr sz="2000" b="0" i="0" u="none" strike="noStrike" cap="none">
                <a:solidFill>
                  <a:schemeClr val="dk2"/>
                </a:solidFill>
                <a:latin typeface="Trebuchet MS"/>
                <a:ea typeface="Trebuchet MS"/>
                <a:cs typeface="Trebuchet MS"/>
                <a:sym typeface="Trebuchet MS"/>
              </a:defRPr>
            </a:lvl2pPr>
            <a:lvl3pPr marR="0" lvl="2" algn="ctr" rtl="0">
              <a:lnSpc>
                <a:spcPct val="90000"/>
              </a:lnSpc>
              <a:spcBef>
                <a:spcPts val="500"/>
              </a:spcBef>
              <a:spcAft>
                <a:spcPts val="0"/>
              </a:spcAft>
              <a:buClr>
                <a:schemeClr val="dk2"/>
              </a:buClr>
              <a:buSzPts val="2000"/>
              <a:buFont typeface="Arial"/>
              <a:buNone/>
              <a:defRPr sz="1800" b="0" i="0" u="none" strike="noStrike" cap="none">
                <a:solidFill>
                  <a:schemeClr val="dk2"/>
                </a:solidFill>
                <a:latin typeface="Trebuchet MS"/>
                <a:ea typeface="Trebuchet MS"/>
                <a:cs typeface="Trebuchet MS"/>
                <a:sym typeface="Trebuchet MS"/>
              </a:defRPr>
            </a:lvl3pPr>
            <a:lvl4pPr marR="0" lvl="3" algn="ctr" rtl="0">
              <a:lnSpc>
                <a:spcPct val="90000"/>
              </a:lnSpc>
              <a:spcBef>
                <a:spcPts val="500"/>
              </a:spcBef>
              <a:spcAft>
                <a:spcPts val="0"/>
              </a:spcAft>
              <a:buClr>
                <a:schemeClr val="dk2"/>
              </a:buClr>
              <a:buSzPts val="1800"/>
              <a:buFont typeface="Arial"/>
              <a:buNone/>
              <a:defRPr sz="1600" b="0" i="0" u="none" strike="noStrike" cap="none">
                <a:solidFill>
                  <a:schemeClr val="dk2"/>
                </a:solidFill>
                <a:latin typeface="Trebuchet MS"/>
                <a:ea typeface="Trebuchet MS"/>
                <a:cs typeface="Trebuchet MS"/>
                <a:sym typeface="Trebuchet MS"/>
              </a:defRPr>
            </a:lvl4pPr>
            <a:lvl5pPr marR="0" lvl="4" algn="ctr" rtl="0">
              <a:lnSpc>
                <a:spcPct val="90000"/>
              </a:lnSpc>
              <a:spcBef>
                <a:spcPts val="500"/>
              </a:spcBef>
              <a:spcAft>
                <a:spcPts val="0"/>
              </a:spcAft>
              <a:buClr>
                <a:schemeClr val="dk2"/>
              </a:buClr>
              <a:buSzPts val="1800"/>
              <a:buFont typeface="Arial"/>
              <a:buNone/>
              <a:defRPr sz="1600" b="0" i="0" u="none" strike="noStrike" cap="none">
                <a:solidFill>
                  <a:schemeClr val="dk2"/>
                </a:solidFill>
                <a:latin typeface="Trebuchet MS"/>
                <a:ea typeface="Trebuchet MS"/>
                <a:cs typeface="Trebuchet MS"/>
                <a:sym typeface="Trebuchet MS"/>
              </a:defRPr>
            </a:lvl5pPr>
            <a:lvl6pPr marR="0" lvl="5"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43754" y="1"/>
            <a:ext cx="11322300" cy="10221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3" name="Shape 183"/>
          <p:cNvSpPr txBox="1">
            <a:spLocks noGrp="1"/>
          </p:cNvSpPr>
          <p:nvPr>
            <p:ph type="body" idx="1"/>
          </p:nvPr>
        </p:nvSpPr>
        <p:spPr>
          <a:xfrm>
            <a:off x="838200" y="1210235"/>
            <a:ext cx="10515600" cy="45990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831850" y="0"/>
            <a:ext cx="10515600" cy="1008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6" name="Shape 186"/>
          <p:cNvSpPr txBox="1">
            <a:spLocks noGrp="1"/>
          </p:cNvSpPr>
          <p:nvPr>
            <p:ph type="body" idx="1"/>
          </p:nvPr>
        </p:nvSpPr>
        <p:spPr>
          <a:xfrm>
            <a:off x="831850" y="1250577"/>
            <a:ext cx="10515600" cy="4839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800"/>
              <a:buFont typeface="Arial"/>
              <a:buNone/>
              <a:defRPr sz="2400" b="0" i="0" u="none" strike="noStrike" cap="none">
                <a:solidFill>
                  <a:srgbClr val="888888"/>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87"/>
        <p:cNvGrpSpPr/>
        <p:nvPr/>
      </p:nvGrpSpPr>
      <p:grpSpPr>
        <a:xfrm>
          <a:off x="0" y="0"/>
          <a:ext cx="0" cy="0"/>
          <a:chOff x="0" y="0"/>
          <a:chExt cx="0" cy="0"/>
        </a:xfrm>
      </p:grpSpPr>
      <p:pic>
        <p:nvPicPr>
          <p:cNvPr id="188" name="Shape 188" descr="Biocomplexity-PP-SectionTitle10-SDAL-BKGD-Light_2015-11.jpg"/>
          <p:cNvPicPr preferRelativeResize="0"/>
          <p:nvPr/>
        </p:nvPicPr>
        <p:blipFill rotWithShape="1">
          <a:blip r:embed="rId2">
            <a:alphaModFix/>
          </a:blip>
          <a:srcRect/>
          <a:stretch/>
        </p:blipFill>
        <p:spPr>
          <a:xfrm>
            <a:off x="1" y="0"/>
            <a:ext cx="12159574" cy="6858000"/>
          </a:xfrm>
          <a:prstGeom prst="rect">
            <a:avLst/>
          </a:prstGeom>
          <a:noFill/>
          <a:ln>
            <a:noFill/>
          </a:ln>
        </p:spPr>
      </p:pic>
      <p:sp>
        <p:nvSpPr>
          <p:cNvPr id="189" name="Shape 189"/>
          <p:cNvSpPr txBox="1">
            <a:spLocks noGrp="1"/>
          </p:cNvSpPr>
          <p:nvPr>
            <p:ph type="title"/>
          </p:nvPr>
        </p:nvSpPr>
        <p:spPr>
          <a:xfrm>
            <a:off x="609600" y="274639"/>
            <a:ext cx="10972800" cy="11430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Helvetica Neue"/>
              <a:buNone/>
              <a:defRPr sz="5400" b="0" i="0" u="none" strike="noStrike" cap="none">
                <a:solidFill>
                  <a:schemeClr val="dk2"/>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39788" y="1"/>
            <a:ext cx="10515600" cy="10035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2" name="Shape 192"/>
          <p:cNvSpPr txBox="1">
            <a:spLocks noGrp="1"/>
          </p:cNvSpPr>
          <p:nvPr>
            <p:ph type="body" idx="1"/>
          </p:nvPr>
        </p:nvSpPr>
        <p:spPr>
          <a:xfrm>
            <a:off x="839788" y="1193180"/>
            <a:ext cx="5157900" cy="4794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000"/>
              </a:spcBef>
              <a:spcAft>
                <a:spcPts val="0"/>
              </a:spcAft>
              <a:buClr>
                <a:schemeClr val="dk2"/>
              </a:buClr>
              <a:buSzPts val="2800"/>
              <a:buFont typeface="Arial"/>
              <a:buNone/>
              <a:defRPr sz="2400" b="1"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400"/>
              <a:buFont typeface="Arial"/>
              <a:buNone/>
              <a:defRPr sz="2000" b="1"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2000"/>
              <a:buFont typeface="Arial"/>
              <a:buNone/>
              <a:defRPr sz="1800" b="1"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800"/>
              <a:buFont typeface="Arial"/>
              <a:buNone/>
              <a:defRPr sz="1600" b="1"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800"/>
              <a:buFont typeface="Arial"/>
              <a:buNone/>
              <a:defRPr sz="1600" b="1"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93" name="Shape 193"/>
          <p:cNvSpPr txBox="1">
            <a:spLocks noGrp="1"/>
          </p:cNvSpPr>
          <p:nvPr>
            <p:ph type="body" idx="2"/>
          </p:nvPr>
        </p:nvSpPr>
        <p:spPr>
          <a:xfrm>
            <a:off x="839788" y="1862253"/>
            <a:ext cx="5157900" cy="43275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4" name="Shape 194"/>
          <p:cNvSpPr txBox="1">
            <a:spLocks noGrp="1"/>
          </p:cNvSpPr>
          <p:nvPr>
            <p:ph type="body" idx="3"/>
          </p:nvPr>
        </p:nvSpPr>
        <p:spPr>
          <a:xfrm>
            <a:off x="6172200" y="1193180"/>
            <a:ext cx="5183100" cy="479400"/>
          </a:xfrm>
          <a:prstGeom prst="rect">
            <a:avLst/>
          </a:prstGeom>
          <a:noFill/>
          <a:ln>
            <a:noFill/>
          </a:ln>
        </p:spPr>
        <p:txBody>
          <a:bodyPr spcFirstLastPara="1" wrap="square" lIns="91425" tIns="91425" rIns="91425" bIns="91425" anchor="ctr" anchorCtr="0"/>
          <a:lstStyle>
            <a:lvl1pPr marL="457200" marR="0" lvl="0" indent="-228600" algn="l" rtl="0">
              <a:lnSpc>
                <a:spcPct val="90000"/>
              </a:lnSpc>
              <a:spcBef>
                <a:spcPts val="1000"/>
              </a:spcBef>
              <a:spcAft>
                <a:spcPts val="0"/>
              </a:spcAft>
              <a:buClr>
                <a:schemeClr val="dk2"/>
              </a:buClr>
              <a:buSzPts val="2800"/>
              <a:buFont typeface="Arial"/>
              <a:buNone/>
              <a:defRPr sz="2400" b="1"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400"/>
              <a:buFont typeface="Arial"/>
              <a:buNone/>
              <a:defRPr sz="2000" b="1"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2000"/>
              <a:buFont typeface="Arial"/>
              <a:buNone/>
              <a:defRPr sz="1800" b="1"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800"/>
              <a:buFont typeface="Arial"/>
              <a:buNone/>
              <a:defRPr sz="1600" b="1"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800"/>
              <a:buFont typeface="Arial"/>
              <a:buNone/>
              <a:defRPr sz="1600" b="1"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95" name="Shape 195"/>
          <p:cNvSpPr txBox="1">
            <a:spLocks noGrp="1"/>
          </p:cNvSpPr>
          <p:nvPr>
            <p:ph type="body" idx="4"/>
          </p:nvPr>
        </p:nvSpPr>
        <p:spPr>
          <a:xfrm>
            <a:off x="6172200" y="1862253"/>
            <a:ext cx="5183100" cy="43275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43754" y="0"/>
            <a:ext cx="11362800" cy="10086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8" name="Shape 198"/>
          <p:cNvSpPr txBox="1">
            <a:spLocks noGrp="1"/>
          </p:cNvSpPr>
          <p:nvPr>
            <p:ph type="body" idx="1"/>
          </p:nvPr>
        </p:nvSpPr>
        <p:spPr>
          <a:xfrm>
            <a:off x="838200" y="1223682"/>
            <a:ext cx="5181600" cy="4953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9" name="Shape 199"/>
          <p:cNvSpPr txBox="1">
            <a:spLocks noGrp="1"/>
          </p:cNvSpPr>
          <p:nvPr>
            <p:ph type="body" idx="2"/>
          </p:nvPr>
        </p:nvSpPr>
        <p:spPr>
          <a:xfrm>
            <a:off x="6172200" y="1223682"/>
            <a:ext cx="5181600" cy="4953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43754" y="524435"/>
            <a:ext cx="6938700" cy="28374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609600" y="-25400"/>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Shape 26"/>
          <p:cNvSpPr txBox="1">
            <a:spLocks noGrp="1"/>
          </p:cNvSpPr>
          <p:nvPr>
            <p:ph type="body" idx="1"/>
          </p:nvPr>
        </p:nvSpPr>
        <p:spPr>
          <a:xfrm>
            <a:off x="609600" y="1193800"/>
            <a:ext cx="10972800" cy="4525963"/>
          </a:xfrm>
          <a:prstGeom prst="rect">
            <a:avLst/>
          </a:prstGeom>
          <a:noFill/>
          <a:ln>
            <a:noFill/>
          </a:ln>
        </p:spPr>
        <p:txBody>
          <a:bodyPr spcFirstLastPara="1" wrap="square" lIns="91425" tIns="45700" rIns="91425" bIns="45700" anchor="t" anchorCtr="0"/>
          <a:lstStyle>
            <a:lvl1pPr marL="457200" marR="0" lvl="0" indent="-465645" algn="l" rtl="0">
              <a:spcBef>
                <a:spcPts val="747"/>
              </a:spcBef>
              <a:spcAft>
                <a:spcPts val="0"/>
              </a:spcAft>
              <a:buClr>
                <a:schemeClr val="dk1"/>
              </a:buClr>
              <a:buSzPts val="3733"/>
              <a:buFont typeface="Arial"/>
              <a:buChar char="•"/>
              <a:defRPr sz="3733"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pic>
        <p:nvPicPr>
          <p:cNvPr id="27" name="Shape 27"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443754" y="1"/>
            <a:ext cx="11322300" cy="10221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4" name="Shape 204"/>
          <p:cNvSpPr txBox="1">
            <a:spLocks noGrp="1"/>
          </p:cNvSpPr>
          <p:nvPr>
            <p:ph type="body" idx="1"/>
          </p:nvPr>
        </p:nvSpPr>
        <p:spPr>
          <a:xfrm>
            <a:off x="838200" y="1210235"/>
            <a:ext cx="10515600" cy="45990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591014" y="345688"/>
            <a:ext cx="10764300" cy="63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2"/>
              </a:buClr>
              <a:buSzPts val="1400"/>
              <a:buFont typeface="Raleway"/>
              <a:buNone/>
              <a:defRPr sz="4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7" name="Shape 207"/>
          <p:cNvSpPr txBox="1">
            <a:spLocks noGrp="1"/>
          </p:cNvSpPr>
          <p:nvPr>
            <p:ph type="body" idx="1"/>
          </p:nvPr>
        </p:nvSpPr>
        <p:spPr>
          <a:xfrm>
            <a:off x="5183188" y="1092820"/>
            <a:ext cx="6172200" cy="47682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2"/>
              </a:buClr>
              <a:buSzPts val="3200"/>
              <a:buFont typeface="Arial"/>
              <a:buChar char="•"/>
              <a:defRPr sz="3200" b="0" i="0" u="none" strike="noStrike" cap="none">
                <a:solidFill>
                  <a:schemeClr val="dk2"/>
                </a:solidFill>
                <a:latin typeface="Trebuchet MS"/>
                <a:ea typeface="Trebuchet MS"/>
                <a:cs typeface="Trebuchet MS"/>
                <a:sym typeface="Trebuchet MS"/>
              </a:defRPr>
            </a:lvl1pPr>
            <a:lvl2pPr marL="914400" marR="0" lvl="1" indent="-406400" algn="l" rtl="0">
              <a:lnSpc>
                <a:spcPct val="90000"/>
              </a:lnSpc>
              <a:spcBef>
                <a:spcPts val="5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2pPr>
            <a:lvl3pPr marL="1371600" marR="0" lvl="2"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8" name="Shape 208"/>
          <p:cNvSpPr txBox="1">
            <a:spLocks noGrp="1"/>
          </p:cNvSpPr>
          <p:nvPr>
            <p:ph type="body" idx="2"/>
          </p:nvPr>
        </p:nvSpPr>
        <p:spPr>
          <a:xfrm>
            <a:off x="591016" y="1092820"/>
            <a:ext cx="4349100" cy="4776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2"/>
              </a:buClr>
              <a:buSzPts val="28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400"/>
              <a:buFont typeface="Arial"/>
              <a:buNone/>
              <a:defRPr sz="14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20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a:blip r:embed="rId2">
            <a:alphaModFix/>
          </a:blip>
          <a:stretch>
            <a:fillRect/>
          </a:stretch>
        </a:blipFill>
        <a:effectLst/>
      </p:bgPr>
    </p:bg>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839788" y="457200"/>
            <a:ext cx="10515600" cy="12042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4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1" name="Shape 211"/>
          <p:cNvSpPr>
            <a:spLocks noGrp="1"/>
          </p:cNvSpPr>
          <p:nvPr>
            <p:ph type="pic" idx="2"/>
          </p:nvPr>
        </p:nvSpPr>
        <p:spPr>
          <a:xfrm>
            <a:off x="5183188" y="2057400"/>
            <a:ext cx="6172200" cy="38037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2"/>
              </a:buClr>
              <a:buSzPts val="1400"/>
              <a:buFont typeface="Arial"/>
              <a:buNone/>
              <a:defRPr sz="3200" b="0" i="0" u="none" strike="noStrike" cap="none">
                <a:solidFill>
                  <a:schemeClr val="dk2"/>
                </a:solidFill>
                <a:latin typeface="Trebuchet MS"/>
                <a:ea typeface="Trebuchet MS"/>
                <a:cs typeface="Trebuchet MS"/>
                <a:sym typeface="Trebuchet MS"/>
              </a:defRPr>
            </a:lvl1pPr>
            <a:lvl2pPr marR="0" lvl="1" algn="l" rtl="0">
              <a:lnSpc>
                <a:spcPct val="90000"/>
              </a:lnSpc>
              <a:spcBef>
                <a:spcPts val="500"/>
              </a:spcBef>
              <a:spcAft>
                <a:spcPts val="0"/>
              </a:spcAft>
              <a:buClr>
                <a:schemeClr val="dk2"/>
              </a:buClr>
              <a:buSzPts val="1400"/>
              <a:buFont typeface="Arial"/>
              <a:buNone/>
              <a:defRPr sz="2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500"/>
              </a:spcBef>
              <a:spcAft>
                <a:spcPts val="0"/>
              </a:spcAft>
              <a:buClr>
                <a:schemeClr val="dk2"/>
              </a:buClr>
              <a:buSzPts val="1400"/>
              <a:buFont typeface="Arial"/>
              <a:buNone/>
              <a:defRPr sz="2400" b="0" i="0" u="none" strike="noStrike" cap="none">
                <a:solidFill>
                  <a:schemeClr val="dk2"/>
                </a:solidFill>
                <a:latin typeface="Trebuchet MS"/>
                <a:ea typeface="Trebuchet MS"/>
                <a:cs typeface="Trebuchet MS"/>
                <a:sym typeface="Trebuchet MS"/>
              </a:defRPr>
            </a:lvl3pPr>
            <a:lvl4pPr marR="0" lvl="3" algn="l" rtl="0">
              <a:lnSpc>
                <a:spcPct val="90000"/>
              </a:lnSpc>
              <a:spcBef>
                <a:spcPts val="500"/>
              </a:spcBef>
              <a:spcAft>
                <a:spcPts val="0"/>
              </a:spcAft>
              <a:buClr>
                <a:schemeClr val="dk2"/>
              </a:buClr>
              <a:buSzPts val="1400"/>
              <a:buFont typeface="Arial"/>
              <a:buNone/>
              <a:defRPr sz="2000" b="0" i="0" u="none" strike="noStrike" cap="none">
                <a:solidFill>
                  <a:schemeClr val="dk2"/>
                </a:solidFill>
                <a:latin typeface="Trebuchet MS"/>
                <a:ea typeface="Trebuchet MS"/>
                <a:cs typeface="Trebuchet MS"/>
                <a:sym typeface="Trebuchet MS"/>
              </a:defRPr>
            </a:lvl4pPr>
            <a:lvl5pPr marR="0" lvl="4" algn="l" rtl="0">
              <a:lnSpc>
                <a:spcPct val="90000"/>
              </a:lnSpc>
              <a:spcBef>
                <a:spcPts val="500"/>
              </a:spcBef>
              <a:spcAft>
                <a:spcPts val="0"/>
              </a:spcAft>
              <a:buClr>
                <a:schemeClr val="dk2"/>
              </a:buClr>
              <a:buSzPts val="1400"/>
              <a:buFont typeface="Arial"/>
              <a:buNone/>
              <a:defRPr sz="2000" b="0" i="0" u="none" strike="noStrike" cap="none">
                <a:solidFill>
                  <a:schemeClr val="dk2"/>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body" idx="1"/>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2"/>
              </a:buClr>
              <a:buSzPts val="28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400"/>
              <a:buFont typeface="Arial"/>
              <a:buNone/>
              <a:defRPr sz="14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20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443754" y="1"/>
            <a:ext cx="11322300" cy="10221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9" name="Shape 219"/>
          <p:cNvSpPr txBox="1">
            <a:spLocks noGrp="1"/>
          </p:cNvSpPr>
          <p:nvPr>
            <p:ph type="body" idx="1"/>
          </p:nvPr>
        </p:nvSpPr>
        <p:spPr>
          <a:xfrm>
            <a:off x="838200" y="1210235"/>
            <a:ext cx="10515600" cy="45990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0" name="Shape 220"/>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1"/>
        <p:cNvGrpSpPr/>
        <p:nvPr/>
      </p:nvGrpSpPr>
      <p:grpSpPr>
        <a:xfrm>
          <a:off x="0" y="0"/>
          <a:ext cx="0" cy="0"/>
          <a:chOff x="0" y="0"/>
          <a:chExt cx="0" cy="0"/>
        </a:xfrm>
      </p:grpSpPr>
      <p:sp>
        <p:nvSpPr>
          <p:cNvPr id="222" name="Shape 222"/>
          <p:cNvSpPr txBox="1">
            <a:spLocks noGrp="1"/>
          </p:cNvSpPr>
          <p:nvPr>
            <p:ph type="ctrTitle"/>
          </p:nvPr>
        </p:nvSpPr>
        <p:spPr>
          <a:xfrm>
            <a:off x="430306" y="497541"/>
            <a:ext cx="6992400" cy="28509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6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3" name="Shape 223"/>
          <p:cNvSpPr txBox="1">
            <a:spLocks noGrp="1"/>
          </p:cNvSpPr>
          <p:nvPr>
            <p:ph type="subTitle" idx="1"/>
          </p:nvPr>
        </p:nvSpPr>
        <p:spPr>
          <a:xfrm>
            <a:off x="430306" y="3602038"/>
            <a:ext cx="6992400" cy="16557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2"/>
              </a:buClr>
              <a:buSzPts val="2800"/>
              <a:buFont typeface="Arial"/>
              <a:buNone/>
              <a:defRPr sz="2400" b="0" i="0" u="none" strike="noStrike" cap="none">
                <a:solidFill>
                  <a:schemeClr val="dk2"/>
                </a:solidFill>
                <a:latin typeface="Trebuchet MS"/>
                <a:ea typeface="Trebuchet MS"/>
                <a:cs typeface="Trebuchet MS"/>
                <a:sym typeface="Trebuchet MS"/>
              </a:defRPr>
            </a:lvl1pPr>
            <a:lvl2pPr marR="0" lvl="1" algn="ctr" rtl="0">
              <a:lnSpc>
                <a:spcPct val="90000"/>
              </a:lnSpc>
              <a:spcBef>
                <a:spcPts val="500"/>
              </a:spcBef>
              <a:spcAft>
                <a:spcPts val="0"/>
              </a:spcAft>
              <a:buClr>
                <a:schemeClr val="dk2"/>
              </a:buClr>
              <a:buSzPts val="2400"/>
              <a:buFont typeface="Arial"/>
              <a:buNone/>
              <a:defRPr sz="2000" b="0" i="0" u="none" strike="noStrike" cap="none">
                <a:solidFill>
                  <a:schemeClr val="dk2"/>
                </a:solidFill>
                <a:latin typeface="Trebuchet MS"/>
                <a:ea typeface="Trebuchet MS"/>
                <a:cs typeface="Trebuchet MS"/>
                <a:sym typeface="Trebuchet MS"/>
              </a:defRPr>
            </a:lvl2pPr>
            <a:lvl3pPr marR="0" lvl="2" algn="ctr" rtl="0">
              <a:lnSpc>
                <a:spcPct val="90000"/>
              </a:lnSpc>
              <a:spcBef>
                <a:spcPts val="500"/>
              </a:spcBef>
              <a:spcAft>
                <a:spcPts val="0"/>
              </a:spcAft>
              <a:buClr>
                <a:schemeClr val="dk2"/>
              </a:buClr>
              <a:buSzPts val="2000"/>
              <a:buFont typeface="Arial"/>
              <a:buNone/>
              <a:defRPr sz="1800" b="0" i="0" u="none" strike="noStrike" cap="none">
                <a:solidFill>
                  <a:schemeClr val="dk2"/>
                </a:solidFill>
                <a:latin typeface="Trebuchet MS"/>
                <a:ea typeface="Trebuchet MS"/>
                <a:cs typeface="Trebuchet MS"/>
                <a:sym typeface="Trebuchet MS"/>
              </a:defRPr>
            </a:lvl3pPr>
            <a:lvl4pPr marR="0" lvl="3" algn="ctr" rtl="0">
              <a:lnSpc>
                <a:spcPct val="90000"/>
              </a:lnSpc>
              <a:spcBef>
                <a:spcPts val="500"/>
              </a:spcBef>
              <a:spcAft>
                <a:spcPts val="0"/>
              </a:spcAft>
              <a:buClr>
                <a:schemeClr val="dk2"/>
              </a:buClr>
              <a:buSzPts val="1800"/>
              <a:buFont typeface="Arial"/>
              <a:buNone/>
              <a:defRPr sz="1600" b="0" i="0" u="none" strike="noStrike" cap="none">
                <a:solidFill>
                  <a:schemeClr val="dk2"/>
                </a:solidFill>
                <a:latin typeface="Trebuchet MS"/>
                <a:ea typeface="Trebuchet MS"/>
                <a:cs typeface="Trebuchet MS"/>
                <a:sym typeface="Trebuchet MS"/>
              </a:defRPr>
            </a:lvl4pPr>
            <a:lvl5pPr marR="0" lvl="4" algn="ctr" rtl="0">
              <a:lnSpc>
                <a:spcPct val="90000"/>
              </a:lnSpc>
              <a:spcBef>
                <a:spcPts val="500"/>
              </a:spcBef>
              <a:spcAft>
                <a:spcPts val="0"/>
              </a:spcAft>
              <a:buClr>
                <a:schemeClr val="dk2"/>
              </a:buClr>
              <a:buSzPts val="1800"/>
              <a:buFont typeface="Arial"/>
              <a:buNone/>
              <a:defRPr sz="1600" b="0" i="0" u="none" strike="noStrike" cap="none">
                <a:solidFill>
                  <a:schemeClr val="dk2"/>
                </a:solidFill>
                <a:latin typeface="Trebuchet MS"/>
                <a:ea typeface="Trebuchet MS"/>
                <a:cs typeface="Trebuchet MS"/>
                <a:sym typeface="Trebuchet MS"/>
              </a:defRPr>
            </a:lvl5pPr>
            <a:lvl6pPr marR="0" lvl="5"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24" name="Shape 224"/>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blipFill>
          <a:blip r:embed="rId2">
            <a:alphaModFix/>
          </a:blip>
          <a:stretch>
            <a:fillRect/>
          </a:stretch>
        </a:blipFill>
        <a:effectLst/>
      </p:bgPr>
    </p:bg>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443754" y="0"/>
            <a:ext cx="11362800" cy="10086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7" name="Shape 227"/>
          <p:cNvSpPr txBox="1">
            <a:spLocks noGrp="1"/>
          </p:cNvSpPr>
          <p:nvPr>
            <p:ph type="body" idx="1"/>
          </p:nvPr>
        </p:nvSpPr>
        <p:spPr>
          <a:xfrm>
            <a:off x="838200" y="1223682"/>
            <a:ext cx="5181600" cy="4953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8" name="Shape 228"/>
          <p:cNvSpPr txBox="1">
            <a:spLocks noGrp="1"/>
          </p:cNvSpPr>
          <p:nvPr>
            <p:ph type="body" idx="2"/>
          </p:nvPr>
        </p:nvSpPr>
        <p:spPr>
          <a:xfrm>
            <a:off x="6172200" y="1223682"/>
            <a:ext cx="5181600" cy="4953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9" name="Shape 229"/>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43754" y="524435"/>
            <a:ext cx="6938700" cy="28374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2" name="Shape 232"/>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443754" y="1"/>
            <a:ext cx="11322300" cy="10221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5" name="Shape 235"/>
          <p:cNvSpPr txBox="1">
            <a:spLocks noGrp="1"/>
          </p:cNvSpPr>
          <p:nvPr>
            <p:ph type="body" idx="1"/>
          </p:nvPr>
        </p:nvSpPr>
        <p:spPr>
          <a:xfrm>
            <a:off x="838200" y="1210235"/>
            <a:ext cx="10515600" cy="45990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6" name="Shape 236"/>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31850" y="0"/>
            <a:ext cx="10515600" cy="1008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9" name="Shape 239"/>
          <p:cNvSpPr txBox="1">
            <a:spLocks noGrp="1"/>
          </p:cNvSpPr>
          <p:nvPr>
            <p:ph type="body" idx="1"/>
          </p:nvPr>
        </p:nvSpPr>
        <p:spPr>
          <a:xfrm>
            <a:off x="831850" y="1250577"/>
            <a:ext cx="10515600" cy="4839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800"/>
              <a:buFont typeface="Arial"/>
              <a:buNone/>
              <a:defRPr sz="2400" b="0" i="0" u="none" strike="noStrike" cap="none">
                <a:solidFill>
                  <a:srgbClr val="888888"/>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rgbClr val="888888"/>
              </a:buClr>
              <a:buSzPts val="2400"/>
              <a:buFont typeface="Arial"/>
              <a:buNone/>
              <a:defRPr sz="2000" b="0" i="0" u="none" strike="noStrike" cap="none">
                <a:solidFill>
                  <a:srgbClr val="888888"/>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rgbClr val="888888"/>
              </a:buClr>
              <a:buSzPts val="2000"/>
              <a:buFont typeface="Arial"/>
              <a:buNone/>
              <a:defRPr sz="1800" b="0" i="0" u="none" strike="noStrike" cap="none">
                <a:solidFill>
                  <a:srgbClr val="888888"/>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8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40" name="Shape 240"/>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888888"/>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888888"/>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888888"/>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888888"/>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888888"/>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888888"/>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888888"/>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888888"/>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888888"/>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591014" y="345688"/>
            <a:ext cx="10764300" cy="6357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2"/>
              </a:buClr>
              <a:buSzPts val="1400"/>
              <a:buFont typeface="Raleway"/>
              <a:buNone/>
              <a:defRPr sz="4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3" name="Shape 243"/>
          <p:cNvSpPr txBox="1">
            <a:spLocks noGrp="1"/>
          </p:cNvSpPr>
          <p:nvPr>
            <p:ph type="body" idx="1"/>
          </p:nvPr>
        </p:nvSpPr>
        <p:spPr>
          <a:xfrm>
            <a:off x="5183188" y="1092820"/>
            <a:ext cx="6172200" cy="47682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2"/>
              </a:buClr>
              <a:buSzPts val="3200"/>
              <a:buFont typeface="Arial"/>
              <a:buChar char="•"/>
              <a:defRPr sz="3200" b="0" i="0" u="none" strike="noStrike" cap="none">
                <a:solidFill>
                  <a:schemeClr val="dk2"/>
                </a:solidFill>
                <a:latin typeface="Trebuchet MS"/>
                <a:ea typeface="Trebuchet MS"/>
                <a:cs typeface="Trebuchet MS"/>
                <a:sym typeface="Trebuchet MS"/>
              </a:defRPr>
            </a:lvl1pPr>
            <a:lvl2pPr marL="914400" marR="0" lvl="1" indent="-406400" algn="l" rtl="0">
              <a:lnSpc>
                <a:spcPct val="90000"/>
              </a:lnSpc>
              <a:spcBef>
                <a:spcPts val="5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2pPr>
            <a:lvl3pPr marL="1371600" marR="0" lvl="2"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4" name="Shape 244"/>
          <p:cNvSpPr txBox="1">
            <a:spLocks noGrp="1"/>
          </p:cNvSpPr>
          <p:nvPr>
            <p:ph type="body" idx="2"/>
          </p:nvPr>
        </p:nvSpPr>
        <p:spPr>
          <a:xfrm>
            <a:off x="591016" y="1092820"/>
            <a:ext cx="4349100" cy="4776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2"/>
              </a:buClr>
              <a:buSzPts val="28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400"/>
              <a:buFont typeface="Arial"/>
              <a:buNone/>
              <a:defRPr sz="14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20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45" name="Shape 245"/>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Shape 30"/>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lstStyle>
            <a:lvl1pPr marL="457200" marR="0" lvl="0" indent="-228600" algn="l" rtl="0">
              <a:spcBef>
                <a:spcPts val="533"/>
              </a:spcBef>
              <a:spcAft>
                <a:spcPts val="0"/>
              </a:spcAft>
              <a:buClr>
                <a:srgbClr val="888888"/>
              </a:buClr>
              <a:buSzPts val="2667"/>
              <a:buFont typeface="Arial"/>
              <a:buNone/>
              <a:defRPr sz="2667"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spcBef>
                <a:spcPts val="480"/>
              </a:spcBef>
              <a:spcAft>
                <a:spcPts val="0"/>
              </a:spcAft>
              <a:buClr>
                <a:srgbClr val="888888"/>
              </a:buClr>
              <a:buSzPts val="2400"/>
              <a:buFont typeface="Arial"/>
              <a:buNone/>
              <a:defRPr sz="24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spcBef>
                <a:spcPts val="427"/>
              </a:spcBef>
              <a:spcAft>
                <a:spcPts val="0"/>
              </a:spcAft>
              <a:buClr>
                <a:srgbClr val="888888"/>
              </a:buClr>
              <a:buSzPts val="2133"/>
              <a:buFont typeface="Arial"/>
              <a:buNone/>
              <a:defRPr sz="2133"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spcBef>
                <a:spcPts val="373"/>
              </a:spcBef>
              <a:spcAft>
                <a:spcPts val="0"/>
              </a:spcAft>
              <a:buClr>
                <a:srgbClr val="888888"/>
              </a:buClr>
              <a:buSzPts val="1867"/>
              <a:buFont typeface="Arial"/>
              <a:buNone/>
              <a:defRPr sz="1867"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spcBef>
                <a:spcPts val="373"/>
              </a:spcBef>
              <a:spcAft>
                <a:spcPts val="0"/>
              </a:spcAft>
              <a:buClr>
                <a:srgbClr val="888888"/>
              </a:buClr>
              <a:buSzPts val="1867"/>
              <a:buFont typeface="Arial"/>
              <a:buNone/>
              <a:defRPr sz="1867"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spcBef>
                <a:spcPts val="373"/>
              </a:spcBef>
              <a:spcAft>
                <a:spcPts val="0"/>
              </a:spcAft>
              <a:buClr>
                <a:srgbClr val="888888"/>
              </a:buClr>
              <a:buSzPts val="1867"/>
              <a:buFont typeface="Arial"/>
              <a:buNone/>
              <a:defRPr sz="1867" b="0" i="0" u="none" strike="noStrike" cap="none">
                <a:solidFill>
                  <a:srgbClr val="888888"/>
                </a:solidFill>
                <a:latin typeface="Calibri"/>
                <a:ea typeface="Calibri"/>
                <a:cs typeface="Calibri"/>
                <a:sym typeface="Calibri"/>
              </a:defRPr>
            </a:lvl6pPr>
            <a:lvl7pPr marL="3200400" marR="0" lvl="6" indent="-228600" algn="l" rtl="0">
              <a:spcBef>
                <a:spcPts val="373"/>
              </a:spcBef>
              <a:spcAft>
                <a:spcPts val="0"/>
              </a:spcAft>
              <a:buClr>
                <a:srgbClr val="888888"/>
              </a:buClr>
              <a:buSzPts val="1867"/>
              <a:buFont typeface="Arial"/>
              <a:buNone/>
              <a:defRPr sz="1867" b="0" i="0" u="none" strike="noStrike" cap="none">
                <a:solidFill>
                  <a:srgbClr val="888888"/>
                </a:solidFill>
                <a:latin typeface="Calibri"/>
                <a:ea typeface="Calibri"/>
                <a:cs typeface="Calibri"/>
                <a:sym typeface="Calibri"/>
              </a:defRPr>
            </a:lvl7pPr>
            <a:lvl8pPr marL="3657600" marR="0" lvl="7" indent="-228600" algn="l" rtl="0">
              <a:spcBef>
                <a:spcPts val="373"/>
              </a:spcBef>
              <a:spcAft>
                <a:spcPts val="0"/>
              </a:spcAft>
              <a:buClr>
                <a:srgbClr val="888888"/>
              </a:buClr>
              <a:buSzPts val="1867"/>
              <a:buFont typeface="Arial"/>
              <a:buNone/>
              <a:defRPr sz="1867" b="0" i="0" u="none" strike="noStrike" cap="none">
                <a:solidFill>
                  <a:srgbClr val="888888"/>
                </a:solidFill>
                <a:latin typeface="Calibri"/>
                <a:ea typeface="Calibri"/>
                <a:cs typeface="Calibri"/>
                <a:sym typeface="Calibri"/>
              </a:defRPr>
            </a:lvl8pPr>
            <a:lvl9pPr marL="4114800" marR="0" lvl="8" indent="-228600" algn="l" rtl="0">
              <a:spcBef>
                <a:spcPts val="373"/>
              </a:spcBef>
              <a:spcAft>
                <a:spcPts val="0"/>
              </a:spcAft>
              <a:buClr>
                <a:srgbClr val="888888"/>
              </a:buClr>
              <a:buSzPts val="1867"/>
              <a:buFont typeface="Arial"/>
              <a:buNone/>
              <a:defRPr sz="1867" b="0" i="0" u="none" strike="noStrike" cap="none">
                <a:solidFill>
                  <a:srgbClr val="888888"/>
                </a:solidFill>
                <a:latin typeface="Calibri"/>
                <a:ea typeface="Calibri"/>
                <a:cs typeface="Calibri"/>
                <a:sym typeface="Calibri"/>
              </a:defRPr>
            </a:lvl9pPr>
          </a:lstStyle>
          <a:p>
            <a:endParaRPr/>
          </a:p>
        </p:txBody>
      </p:sp>
      <p:pic>
        <p:nvPicPr>
          <p:cNvPr id="31" name="Shape 31"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839788" y="457200"/>
            <a:ext cx="10515600" cy="12042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4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8" name="Shape 248"/>
          <p:cNvSpPr>
            <a:spLocks noGrp="1"/>
          </p:cNvSpPr>
          <p:nvPr>
            <p:ph type="pic" idx="2"/>
          </p:nvPr>
        </p:nvSpPr>
        <p:spPr>
          <a:xfrm>
            <a:off x="5183188" y="2057400"/>
            <a:ext cx="6172200" cy="38037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2"/>
              </a:buClr>
              <a:buSzPts val="1400"/>
              <a:buFont typeface="Arial"/>
              <a:buNone/>
              <a:defRPr sz="3200" b="0" i="0" u="none" strike="noStrike" cap="none">
                <a:solidFill>
                  <a:schemeClr val="dk2"/>
                </a:solidFill>
                <a:latin typeface="Trebuchet MS"/>
                <a:ea typeface="Trebuchet MS"/>
                <a:cs typeface="Trebuchet MS"/>
                <a:sym typeface="Trebuchet MS"/>
              </a:defRPr>
            </a:lvl1pPr>
            <a:lvl2pPr marR="0" lvl="1" algn="l" rtl="0">
              <a:lnSpc>
                <a:spcPct val="90000"/>
              </a:lnSpc>
              <a:spcBef>
                <a:spcPts val="500"/>
              </a:spcBef>
              <a:spcAft>
                <a:spcPts val="0"/>
              </a:spcAft>
              <a:buClr>
                <a:schemeClr val="dk2"/>
              </a:buClr>
              <a:buSzPts val="1400"/>
              <a:buFont typeface="Arial"/>
              <a:buNone/>
              <a:defRPr sz="2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500"/>
              </a:spcBef>
              <a:spcAft>
                <a:spcPts val="0"/>
              </a:spcAft>
              <a:buClr>
                <a:schemeClr val="dk2"/>
              </a:buClr>
              <a:buSzPts val="1400"/>
              <a:buFont typeface="Arial"/>
              <a:buNone/>
              <a:defRPr sz="2400" b="0" i="0" u="none" strike="noStrike" cap="none">
                <a:solidFill>
                  <a:schemeClr val="dk2"/>
                </a:solidFill>
                <a:latin typeface="Trebuchet MS"/>
                <a:ea typeface="Trebuchet MS"/>
                <a:cs typeface="Trebuchet MS"/>
                <a:sym typeface="Trebuchet MS"/>
              </a:defRPr>
            </a:lvl3pPr>
            <a:lvl4pPr marR="0" lvl="3" algn="l" rtl="0">
              <a:lnSpc>
                <a:spcPct val="90000"/>
              </a:lnSpc>
              <a:spcBef>
                <a:spcPts val="500"/>
              </a:spcBef>
              <a:spcAft>
                <a:spcPts val="0"/>
              </a:spcAft>
              <a:buClr>
                <a:schemeClr val="dk2"/>
              </a:buClr>
              <a:buSzPts val="1400"/>
              <a:buFont typeface="Arial"/>
              <a:buNone/>
              <a:defRPr sz="2000" b="0" i="0" u="none" strike="noStrike" cap="none">
                <a:solidFill>
                  <a:schemeClr val="dk2"/>
                </a:solidFill>
                <a:latin typeface="Trebuchet MS"/>
                <a:ea typeface="Trebuchet MS"/>
                <a:cs typeface="Trebuchet MS"/>
                <a:sym typeface="Trebuchet MS"/>
              </a:defRPr>
            </a:lvl4pPr>
            <a:lvl5pPr marR="0" lvl="4" algn="l" rtl="0">
              <a:lnSpc>
                <a:spcPct val="90000"/>
              </a:lnSpc>
              <a:spcBef>
                <a:spcPts val="500"/>
              </a:spcBef>
              <a:spcAft>
                <a:spcPts val="0"/>
              </a:spcAft>
              <a:buClr>
                <a:schemeClr val="dk2"/>
              </a:buClr>
              <a:buSzPts val="1400"/>
              <a:buFont typeface="Arial"/>
              <a:buNone/>
              <a:defRPr sz="2000" b="0" i="0" u="none" strike="noStrike" cap="none">
                <a:solidFill>
                  <a:schemeClr val="dk2"/>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49" name="Shape 249"/>
          <p:cNvSpPr txBox="1">
            <a:spLocks noGrp="1"/>
          </p:cNvSpPr>
          <p:nvPr>
            <p:ph type="body" idx="1"/>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2"/>
              </a:buClr>
              <a:buSzPts val="28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400"/>
              <a:buFont typeface="Arial"/>
              <a:buNone/>
              <a:defRPr sz="14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20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800"/>
              <a:buFont typeface="Arial"/>
              <a:buNone/>
              <a:defRPr sz="10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50" name="Shape 250"/>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5"/>
        <p:cNvGrpSpPr/>
        <p:nvPr/>
      </p:nvGrpSpPr>
      <p:grpSpPr>
        <a:xfrm>
          <a:off x="0" y="0"/>
          <a:ext cx="0" cy="0"/>
          <a:chOff x="0" y="0"/>
          <a:chExt cx="0" cy="0"/>
        </a:xfrm>
      </p:grpSpPr>
      <p:pic>
        <p:nvPicPr>
          <p:cNvPr id="256" name="Shape 256" descr="Screen Shot 2015-12-08 at 7.04.00 PM.png"/>
          <p:cNvPicPr preferRelativeResize="0"/>
          <p:nvPr/>
        </p:nvPicPr>
        <p:blipFill rotWithShape="1">
          <a:blip r:embed="rId2">
            <a:alphaModFix/>
          </a:blip>
          <a:srcRect/>
          <a:stretch/>
        </p:blipFill>
        <p:spPr>
          <a:xfrm>
            <a:off x="1043987" y="6382139"/>
            <a:ext cx="4945311" cy="47586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609600" y="-25400"/>
            <a:ext cx="10972800" cy="11433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300"/>
              <a:buFont typeface="Raleway Light"/>
              <a:buNone/>
              <a:defRPr sz="4300" b="1" i="0" u="none" strike="noStrike" cap="non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pic>
        <p:nvPicPr>
          <p:cNvPr id="259" name="Shape 259"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0"/>
        <p:cNvGrpSpPr/>
        <p:nvPr/>
      </p:nvGrpSpPr>
      <p:grpSpPr>
        <a:xfrm>
          <a:off x="0" y="0"/>
          <a:ext cx="0" cy="0"/>
          <a:chOff x="0" y="0"/>
          <a:chExt cx="0" cy="0"/>
        </a:xfrm>
      </p:grpSpPr>
      <p:sp>
        <p:nvSpPr>
          <p:cNvPr id="261" name="Shape 261"/>
          <p:cNvSpPr txBox="1">
            <a:spLocks noGrp="1"/>
          </p:cNvSpPr>
          <p:nvPr>
            <p:ph type="ctrTitle"/>
          </p:nvPr>
        </p:nvSpPr>
        <p:spPr>
          <a:xfrm>
            <a:off x="914400" y="2130444"/>
            <a:ext cx="10363200" cy="1470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300"/>
              <a:buFont typeface="Gill Sans"/>
              <a:buNone/>
              <a:defRPr sz="4300" b="1" i="0" u="none" strike="noStrike" cap="none">
                <a:solidFill>
                  <a:schemeClr val="dk1"/>
                </a:solidFill>
                <a:latin typeface="Gill Sans"/>
                <a:ea typeface="Gill Sans"/>
                <a:cs typeface="Gill Sans"/>
                <a:sym typeface="Gill Sans"/>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62" name="Shape 262"/>
          <p:cNvSpPr txBox="1">
            <a:spLocks noGrp="1"/>
          </p:cNvSpPr>
          <p:nvPr>
            <p:ph type="subTitle" idx="1"/>
          </p:nvPr>
        </p:nvSpPr>
        <p:spPr>
          <a:xfrm>
            <a:off x="1828800" y="3886200"/>
            <a:ext cx="8534400" cy="1752900"/>
          </a:xfrm>
          <a:prstGeom prst="rect">
            <a:avLst/>
          </a:prstGeom>
          <a:noFill/>
          <a:ln>
            <a:noFill/>
          </a:ln>
        </p:spPr>
        <p:txBody>
          <a:bodyPr spcFirstLastPara="1" wrap="square" lIns="91425" tIns="45700" rIns="91425" bIns="45700" anchor="t" anchorCtr="0"/>
          <a:lstStyle>
            <a:lvl1pPr marR="0" lvl="0" algn="ctr" rtl="0">
              <a:spcBef>
                <a:spcPts val="800"/>
              </a:spcBef>
              <a:spcAft>
                <a:spcPts val="0"/>
              </a:spcAft>
              <a:buClr>
                <a:srgbClr val="888888"/>
              </a:buClr>
              <a:buSzPts val="3700"/>
              <a:buFont typeface="Arial"/>
              <a:buNone/>
              <a:defRPr sz="3700" b="0" i="0" u="none" strike="noStrike" cap="none">
                <a:solidFill>
                  <a:srgbClr val="888888"/>
                </a:solidFill>
                <a:latin typeface="Gill Sans"/>
                <a:ea typeface="Gill Sans"/>
                <a:cs typeface="Gill Sans"/>
                <a:sym typeface="Gill Sans"/>
              </a:defRPr>
            </a:lvl1pPr>
            <a:lvl2pPr marR="0" lvl="1" algn="ctr" rtl="0">
              <a:spcBef>
                <a:spcPts val="700"/>
              </a:spcBef>
              <a:spcAft>
                <a:spcPts val="0"/>
              </a:spcAft>
              <a:buClr>
                <a:srgbClr val="888888"/>
              </a:buClr>
              <a:buSzPts val="3200"/>
              <a:buFont typeface="Arial"/>
              <a:buNone/>
              <a:defRPr sz="3200" b="0" i="0" u="none" strike="noStrike" cap="none">
                <a:solidFill>
                  <a:srgbClr val="888888"/>
                </a:solidFill>
                <a:latin typeface="Helvetica Neue Light"/>
                <a:ea typeface="Helvetica Neue Light"/>
                <a:cs typeface="Helvetica Neue Light"/>
                <a:sym typeface="Helvetica Neue Light"/>
              </a:defRPr>
            </a:lvl2pPr>
            <a:lvl3pPr marR="0" lvl="2" algn="ctr" rtl="0">
              <a:spcBef>
                <a:spcPts val="500"/>
              </a:spcBef>
              <a:spcAft>
                <a:spcPts val="0"/>
              </a:spcAft>
              <a:buClr>
                <a:srgbClr val="888888"/>
              </a:buClr>
              <a:buSzPts val="2700"/>
              <a:buFont typeface="Arial"/>
              <a:buNone/>
              <a:defRPr sz="2700" b="0" i="0" u="none" strike="noStrike" cap="none">
                <a:solidFill>
                  <a:srgbClr val="888888"/>
                </a:solidFill>
                <a:latin typeface="Helvetica Neue Light"/>
                <a:ea typeface="Helvetica Neue Light"/>
                <a:cs typeface="Helvetica Neue Light"/>
                <a:sym typeface="Helvetica Neue Light"/>
              </a:defRPr>
            </a:lvl3pPr>
            <a:lvl4pPr marR="0" lvl="3" algn="ctr" rtl="0">
              <a:spcBef>
                <a:spcPts val="500"/>
              </a:spcBef>
              <a:spcAft>
                <a:spcPts val="0"/>
              </a:spcAft>
              <a:buClr>
                <a:srgbClr val="888888"/>
              </a:buClr>
              <a:buSzPts val="2700"/>
              <a:buFont typeface="Arial"/>
              <a:buNone/>
              <a:defRPr sz="2700" b="0" i="0" u="none" strike="noStrike" cap="none">
                <a:solidFill>
                  <a:srgbClr val="888888"/>
                </a:solidFill>
                <a:latin typeface="Helvetica Neue Light"/>
                <a:ea typeface="Helvetica Neue Light"/>
                <a:cs typeface="Helvetica Neue Light"/>
                <a:sym typeface="Helvetica Neue Light"/>
              </a:defRPr>
            </a:lvl4pPr>
            <a:lvl5pPr marR="0" lvl="4" algn="ctr" rtl="0">
              <a:spcBef>
                <a:spcPts val="500"/>
              </a:spcBef>
              <a:spcAft>
                <a:spcPts val="0"/>
              </a:spcAft>
              <a:buClr>
                <a:srgbClr val="888888"/>
              </a:buClr>
              <a:buSzPts val="2700"/>
              <a:buFont typeface="Arial"/>
              <a:buNone/>
              <a:defRPr sz="2700" b="0" i="0" u="none" strike="noStrike" cap="none">
                <a:solidFill>
                  <a:srgbClr val="888888"/>
                </a:solidFill>
                <a:latin typeface="Helvetica Neue Light"/>
                <a:ea typeface="Helvetica Neue Light"/>
                <a:cs typeface="Helvetica Neue Light"/>
                <a:sym typeface="Helvetica Neue Light"/>
              </a:defRPr>
            </a:lvl5pPr>
            <a:lvl6pPr marR="0" lvl="5" algn="ctr" rtl="0">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6pPr>
            <a:lvl7pPr marR="0" lvl="6" algn="ctr" rtl="0">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7pPr>
            <a:lvl8pPr marR="0" lvl="7" algn="ctr" rtl="0">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8pPr>
            <a:lvl9pPr marR="0" lvl="8" algn="ctr" rtl="0">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263"/>
        <p:cNvGrpSpPr/>
        <p:nvPr/>
      </p:nvGrpSpPr>
      <p:grpSpPr>
        <a:xfrm>
          <a:off x="0" y="0"/>
          <a:ext cx="0" cy="0"/>
          <a:chOff x="0" y="0"/>
          <a:chExt cx="0" cy="0"/>
        </a:xfrm>
      </p:grpSpPr>
      <p:pic>
        <p:nvPicPr>
          <p:cNvPr id="264" name="Shape 264" descr="Biocomplexity-PP-SectionTitle10-SDAL-BKGD-Light_2015-11.jpg"/>
          <p:cNvPicPr preferRelativeResize="0"/>
          <p:nvPr/>
        </p:nvPicPr>
        <p:blipFill rotWithShape="1">
          <a:blip r:embed="rId2">
            <a:alphaModFix/>
          </a:blip>
          <a:srcRect/>
          <a:stretch/>
        </p:blipFill>
        <p:spPr>
          <a:xfrm>
            <a:off x="1" y="0"/>
            <a:ext cx="12159574" cy="6858000"/>
          </a:xfrm>
          <a:prstGeom prst="rect">
            <a:avLst/>
          </a:prstGeom>
          <a:noFill/>
          <a:ln>
            <a:noFill/>
          </a:ln>
        </p:spPr>
      </p:pic>
      <p:sp>
        <p:nvSpPr>
          <p:cNvPr id="265" name="Shape 265"/>
          <p:cNvSpPr txBox="1">
            <a:spLocks noGrp="1"/>
          </p:cNvSpPr>
          <p:nvPr>
            <p:ph type="title"/>
          </p:nvPr>
        </p:nvSpPr>
        <p:spPr>
          <a:xfrm>
            <a:off x="609600" y="274639"/>
            <a:ext cx="10972800" cy="11433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300"/>
              <a:buFont typeface="Helvetica Neue"/>
              <a:buNone/>
              <a:defRPr sz="43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609600" y="-25400"/>
            <a:ext cx="10972800" cy="11433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300"/>
              <a:buFont typeface="Raleway Light"/>
              <a:buNone/>
              <a:defRPr sz="4300" b="1" i="0" u="none" strike="noStrike" cap="non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68" name="Shape 268"/>
          <p:cNvSpPr txBox="1">
            <a:spLocks noGrp="1"/>
          </p:cNvSpPr>
          <p:nvPr>
            <p:ph type="body" idx="1"/>
          </p:nvPr>
        </p:nvSpPr>
        <p:spPr>
          <a:xfrm>
            <a:off x="609600" y="1193800"/>
            <a:ext cx="10972800" cy="4526100"/>
          </a:xfrm>
          <a:prstGeom prst="rect">
            <a:avLst/>
          </a:prstGeom>
          <a:noFill/>
          <a:ln>
            <a:noFill/>
          </a:ln>
        </p:spPr>
        <p:txBody>
          <a:bodyPr spcFirstLastPara="1" wrap="square" lIns="91425" tIns="45700" rIns="91425" bIns="45700" anchor="t" anchorCtr="0"/>
          <a:lstStyle>
            <a:lvl1pPr marL="457200" marR="0" lvl="0" indent="-463550" algn="l" rtl="0">
              <a:spcBef>
                <a:spcPts val="800"/>
              </a:spcBef>
              <a:spcAft>
                <a:spcPts val="0"/>
              </a:spcAft>
              <a:buClr>
                <a:schemeClr val="dk1"/>
              </a:buClr>
              <a:buSzPts val="3700"/>
              <a:buFont typeface="Arial"/>
              <a:buChar char="•"/>
              <a:defRPr sz="3700"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70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3pPr>
            <a:lvl4pPr marL="1828800" marR="0" lvl="3"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4pPr>
            <a:lvl5pPr marL="2286000" marR="0" lvl="4"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269" name="Shape 269"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963084" y="4406901"/>
            <a:ext cx="10363200" cy="1362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4300"/>
              <a:buFont typeface="Raleway Light"/>
              <a:buNone/>
              <a:defRPr sz="4300" b="1" i="0" u="none" strike="noStrike" cap="non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72" name="Shape 272"/>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lstStyle>
            <a:lvl1pPr marL="457200" marR="0" lvl="0" indent="-228600" algn="l" rtl="0">
              <a:spcBef>
                <a:spcPts val="500"/>
              </a:spcBef>
              <a:spcAft>
                <a:spcPts val="0"/>
              </a:spcAft>
              <a:buClr>
                <a:srgbClr val="888888"/>
              </a:buClr>
              <a:buSzPts val="2700"/>
              <a:buFont typeface="Arial"/>
              <a:buNone/>
              <a:defRPr sz="2700" b="0" i="0" u="none" strike="noStrike" cap="none">
                <a:solidFill>
                  <a:srgbClr val="888888"/>
                </a:solidFill>
                <a:latin typeface="Helvetica Neue Light"/>
                <a:ea typeface="Helvetica Neue Light"/>
                <a:cs typeface="Helvetica Neue Light"/>
                <a:sym typeface="Helvetica Neue Light"/>
              </a:defRPr>
            </a:lvl1pPr>
            <a:lvl2pPr marL="914400" marR="0" lvl="1" indent="-228600" algn="l" rtl="0">
              <a:spcBef>
                <a:spcPts val="500"/>
              </a:spcBef>
              <a:spcAft>
                <a:spcPts val="0"/>
              </a:spcAft>
              <a:buClr>
                <a:srgbClr val="888888"/>
              </a:buClr>
              <a:buSzPts val="2400"/>
              <a:buFont typeface="Arial"/>
              <a:buNone/>
              <a:defRPr sz="2400" b="0" i="0" u="none" strike="noStrike" cap="none">
                <a:solidFill>
                  <a:srgbClr val="888888"/>
                </a:solidFill>
                <a:latin typeface="Helvetica Neue Light"/>
                <a:ea typeface="Helvetica Neue Light"/>
                <a:cs typeface="Helvetica Neue Light"/>
                <a:sym typeface="Helvetica Neue Light"/>
              </a:defRPr>
            </a:lvl2pPr>
            <a:lvl3pPr marL="1371600" marR="0" lvl="2" indent="-228600" algn="l" rtl="0">
              <a:spcBef>
                <a:spcPts val="400"/>
              </a:spcBef>
              <a:spcAft>
                <a:spcPts val="0"/>
              </a:spcAft>
              <a:buClr>
                <a:srgbClr val="888888"/>
              </a:buClr>
              <a:buSzPts val="2100"/>
              <a:buFont typeface="Arial"/>
              <a:buNone/>
              <a:defRPr sz="2100" b="0" i="0" u="none" strike="noStrike" cap="none">
                <a:solidFill>
                  <a:srgbClr val="888888"/>
                </a:solidFill>
                <a:latin typeface="Helvetica Neue Light"/>
                <a:ea typeface="Helvetica Neue Light"/>
                <a:cs typeface="Helvetica Neue Light"/>
                <a:sym typeface="Helvetica Neue Light"/>
              </a:defRPr>
            </a:lvl3pPr>
            <a:lvl4pPr marL="1828800" marR="0" lvl="3" indent="-228600" algn="l" rtl="0">
              <a:spcBef>
                <a:spcPts val="400"/>
              </a:spcBef>
              <a:spcAft>
                <a:spcPts val="0"/>
              </a:spcAft>
              <a:buClr>
                <a:srgbClr val="888888"/>
              </a:buClr>
              <a:buSzPts val="1900"/>
              <a:buFont typeface="Arial"/>
              <a:buNone/>
              <a:defRPr sz="1900" b="0" i="0" u="none" strike="noStrike" cap="none">
                <a:solidFill>
                  <a:srgbClr val="888888"/>
                </a:solidFill>
                <a:latin typeface="Helvetica Neue Light"/>
                <a:ea typeface="Helvetica Neue Light"/>
                <a:cs typeface="Helvetica Neue Light"/>
                <a:sym typeface="Helvetica Neue Light"/>
              </a:defRPr>
            </a:lvl4pPr>
            <a:lvl5pPr marL="2286000" marR="0" lvl="4" indent="-228600" algn="l" rtl="0">
              <a:spcBef>
                <a:spcPts val="400"/>
              </a:spcBef>
              <a:spcAft>
                <a:spcPts val="0"/>
              </a:spcAft>
              <a:buClr>
                <a:srgbClr val="888888"/>
              </a:buClr>
              <a:buSzPts val="1900"/>
              <a:buFont typeface="Arial"/>
              <a:buNone/>
              <a:defRPr sz="1900" b="0" i="0" u="none" strike="noStrike" cap="none">
                <a:solidFill>
                  <a:srgbClr val="888888"/>
                </a:solidFill>
                <a:latin typeface="Helvetica Neue Light"/>
                <a:ea typeface="Helvetica Neue Light"/>
                <a:cs typeface="Helvetica Neue Light"/>
                <a:sym typeface="Helvetica Neue Light"/>
              </a:defRPr>
            </a:lvl5pPr>
            <a:lvl6pPr marL="2743200" marR="0" lvl="5" indent="-228600" algn="l" rtl="0">
              <a:spcBef>
                <a:spcPts val="4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6pPr>
            <a:lvl7pPr marL="3200400" marR="0" lvl="6" indent="-228600" algn="l" rtl="0">
              <a:spcBef>
                <a:spcPts val="4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7pPr>
            <a:lvl8pPr marL="3657600" marR="0" lvl="7" indent="-228600" algn="l" rtl="0">
              <a:spcBef>
                <a:spcPts val="4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8pPr>
            <a:lvl9pPr marL="4114800" marR="0" lvl="8" indent="-228600" algn="l" rtl="0">
              <a:spcBef>
                <a:spcPts val="4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9pPr>
          </a:lstStyle>
          <a:p>
            <a:endParaRPr/>
          </a:p>
        </p:txBody>
      </p:sp>
      <p:pic>
        <p:nvPicPr>
          <p:cNvPr id="273" name="Shape 273"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09600" y="-25400"/>
            <a:ext cx="10972800" cy="11433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300"/>
              <a:buFont typeface="Raleway Light"/>
              <a:buNone/>
              <a:defRPr sz="4300" b="1" i="0" u="none" strike="noStrike" cap="non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76" name="Shape 276"/>
          <p:cNvSpPr txBox="1">
            <a:spLocks noGrp="1"/>
          </p:cNvSpPr>
          <p:nvPr>
            <p:ph type="body" idx="1"/>
          </p:nvPr>
        </p:nvSpPr>
        <p:spPr>
          <a:xfrm>
            <a:off x="609600" y="1138237"/>
            <a:ext cx="5384700" cy="4526100"/>
          </a:xfrm>
          <a:prstGeom prst="rect">
            <a:avLst/>
          </a:prstGeom>
          <a:noFill/>
          <a:ln>
            <a:noFill/>
          </a:ln>
        </p:spPr>
        <p:txBody>
          <a:bodyPr spcFirstLastPara="1" wrap="square" lIns="91425" tIns="45700" rIns="91425" bIns="45700" anchor="t" anchorCtr="0"/>
          <a:lstStyle>
            <a:lvl1pPr marL="457200" marR="0" lvl="0" indent="-463550" algn="l" rtl="0">
              <a:spcBef>
                <a:spcPts val="800"/>
              </a:spcBef>
              <a:spcAft>
                <a:spcPts val="0"/>
              </a:spcAft>
              <a:buClr>
                <a:schemeClr val="dk1"/>
              </a:buClr>
              <a:buSzPts val="3700"/>
              <a:buFont typeface="Arial"/>
              <a:buChar char="•"/>
              <a:defRPr sz="3700"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70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3pPr>
            <a:lvl4pPr marL="1828800" marR="0" lvl="3" indent="-381000" algn="l" rtl="0">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4pPr>
            <a:lvl5pPr marL="2286000" marR="0" lvl="4" indent="-381000" algn="l" rtl="0">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5pPr>
            <a:lvl6pPr marL="2743200" marR="0" lvl="5"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77" name="Shape 277"/>
          <p:cNvSpPr txBox="1">
            <a:spLocks noGrp="1"/>
          </p:cNvSpPr>
          <p:nvPr>
            <p:ph type="body" idx="2"/>
          </p:nvPr>
        </p:nvSpPr>
        <p:spPr>
          <a:xfrm>
            <a:off x="6197600" y="1138237"/>
            <a:ext cx="5384700" cy="4526100"/>
          </a:xfrm>
          <a:prstGeom prst="rect">
            <a:avLst/>
          </a:prstGeom>
          <a:noFill/>
          <a:ln>
            <a:noFill/>
          </a:ln>
        </p:spPr>
        <p:txBody>
          <a:bodyPr spcFirstLastPara="1" wrap="square" lIns="91425" tIns="45700" rIns="91425" bIns="45700" anchor="t" anchorCtr="0"/>
          <a:lstStyle>
            <a:lvl1pPr marL="457200" marR="0" lvl="0" indent="-463550" algn="l" rtl="0">
              <a:spcBef>
                <a:spcPts val="800"/>
              </a:spcBef>
              <a:spcAft>
                <a:spcPts val="0"/>
              </a:spcAft>
              <a:buClr>
                <a:schemeClr val="dk1"/>
              </a:buClr>
              <a:buSzPts val="3700"/>
              <a:buFont typeface="Arial"/>
              <a:buChar char="•"/>
              <a:defRPr sz="3700"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70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3pPr>
            <a:lvl4pPr marL="1828800" marR="0" lvl="3" indent="-381000" algn="l" rtl="0">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4pPr>
            <a:lvl5pPr marL="2286000" marR="0" lvl="4" indent="-381000" algn="l" rtl="0">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5pPr>
            <a:lvl6pPr marL="2743200" marR="0" lvl="5"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78" name="Shape 278"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09600" y="-25400"/>
            <a:ext cx="10972800" cy="11433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300"/>
              <a:buFont typeface="Gill Sans"/>
              <a:buNone/>
              <a:defRPr sz="4300" b="1" i="0" u="none" strike="noStrike" cap="none">
                <a:solidFill>
                  <a:schemeClr val="dk1"/>
                </a:solidFill>
                <a:latin typeface="Gill Sans"/>
                <a:ea typeface="Gill Sans"/>
                <a:cs typeface="Gill Sans"/>
                <a:sym typeface="Gill Sans"/>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81" name="Shape 281"/>
          <p:cNvSpPr txBox="1">
            <a:spLocks noGrp="1"/>
          </p:cNvSpPr>
          <p:nvPr>
            <p:ph type="body" idx="1"/>
          </p:nvPr>
        </p:nvSpPr>
        <p:spPr>
          <a:xfrm>
            <a:off x="609600" y="1377953"/>
            <a:ext cx="5386800" cy="639900"/>
          </a:xfrm>
          <a:prstGeom prst="rect">
            <a:avLst/>
          </a:prstGeom>
          <a:noFill/>
          <a:ln>
            <a:noFill/>
          </a:ln>
        </p:spPr>
        <p:txBody>
          <a:bodyPr spcFirstLastPara="1" wrap="square" lIns="91425" tIns="45700" rIns="91425" bIns="45700" anchor="b" anchorCtr="0"/>
          <a:lstStyle>
            <a:lvl1pPr marL="457200" marR="0" lvl="0" indent="-228600" algn="l" rtl="0">
              <a:spcBef>
                <a:spcPts val="800"/>
              </a:spcBef>
              <a:spcAft>
                <a:spcPts val="0"/>
              </a:spcAft>
              <a:buClr>
                <a:schemeClr val="dk1"/>
              </a:buClr>
              <a:buSzPts val="3700"/>
              <a:buFont typeface="Arial"/>
              <a:buNone/>
              <a:defRPr sz="3700" b="1" i="0" u="none" strike="noStrike" cap="none">
                <a:solidFill>
                  <a:schemeClr val="dk1"/>
                </a:solidFill>
                <a:latin typeface="Gill Sans"/>
                <a:ea typeface="Gill Sans"/>
                <a:cs typeface="Gill Sans"/>
                <a:sym typeface="Gill Sans"/>
              </a:defRPr>
            </a:lvl1pPr>
            <a:lvl2pPr marL="914400" marR="0" lvl="1" indent="-228600" algn="l" rtl="0">
              <a:spcBef>
                <a:spcPts val="500"/>
              </a:spcBef>
              <a:spcAft>
                <a:spcPts val="0"/>
              </a:spcAft>
              <a:buClr>
                <a:schemeClr val="dk1"/>
              </a:buClr>
              <a:buSzPts val="2700"/>
              <a:buFont typeface="Arial"/>
              <a:buNone/>
              <a:defRPr sz="2700" b="1" i="0" u="none" strike="noStrike" cap="none">
                <a:solidFill>
                  <a:schemeClr val="dk1"/>
                </a:solidFill>
                <a:latin typeface="Helvetica Neue Light"/>
                <a:ea typeface="Helvetica Neue Light"/>
                <a:cs typeface="Helvetica Neue Light"/>
                <a:sym typeface="Helvetica Neue Light"/>
              </a:defRPr>
            </a:lvl2pPr>
            <a:lvl3pPr marL="1371600" marR="0" lvl="2" indent="-228600" algn="l" rtl="0">
              <a:spcBef>
                <a:spcPts val="500"/>
              </a:spcBef>
              <a:spcAft>
                <a:spcPts val="0"/>
              </a:spcAft>
              <a:buClr>
                <a:schemeClr val="dk1"/>
              </a:buClr>
              <a:buSzPts val="2400"/>
              <a:buFont typeface="Arial"/>
              <a:buNone/>
              <a:defRPr sz="2400" b="1" i="0" u="none" strike="noStrike" cap="none">
                <a:solidFill>
                  <a:schemeClr val="dk1"/>
                </a:solidFill>
                <a:latin typeface="Helvetica Neue Light"/>
                <a:ea typeface="Helvetica Neue Light"/>
                <a:cs typeface="Helvetica Neue Light"/>
                <a:sym typeface="Helvetica Neue Light"/>
              </a:defRPr>
            </a:lvl3pPr>
            <a:lvl4pPr marL="1828800" marR="0" lvl="3" indent="-228600" algn="l" rtl="0">
              <a:spcBef>
                <a:spcPts val="400"/>
              </a:spcBef>
              <a:spcAft>
                <a:spcPts val="0"/>
              </a:spcAft>
              <a:buClr>
                <a:schemeClr val="dk1"/>
              </a:buClr>
              <a:buSzPts val="2100"/>
              <a:buFont typeface="Arial"/>
              <a:buNone/>
              <a:defRPr sz="2100" b="1" i="0" u="none" strike="noStrike" cap="none">
                <a:solidFill>
                  <a:schemeClr val="dk1"/>
                </a:solidFill>
                <a:latin typeface="Helvetica Neue Light"/>
                <a:ea typeface="Helvetica Neue Light"/>
                <a:cs typeface="Helvetica Neue Light"/>
                <a:sym typeface="Helvetica Neue Light"/>
              </a:defRPr>
            </a:lvl4pPr>
            <a:lvl5pPr marL="2286000" marR="0" lvl="4" indent="-228600" algn="l" rtl="0">
              <a:spcBef>
                <a:spcPts val="400"/>
              </a:spcBef>
              <a:spcAft>
                <a:spcPts val="0"/>
              </a:spcAft>
              <a:buClr>
                <a:schemeClr val="dk1"/>
              </a:buClr>
              <a:buSzPts val="2100"/>
              <a:buFont typeface="Arial"/>
              <a:buNone/>
              <a:defRPr sz="2100" b="1" i="0" u="none" strike="noStrike" cap="none">
                <a:solidFill>
                  <a:schemeClr val="dk1"/>
                </a:solidFill>
                <a:latin typeface="Helvetica Neue Light"/>
                <a:ea typeface="Helvetica Neue Light"/>
                <a:cs typeface="Helvetica Neue Light"/>
                <a:sym typeface="Helvetica Neue Light"/>
              </a:defRPr>
            </a:lvl5pPr>
            <a:lvl6pPr marL="2743200" marR="0" lvl="5" indent="-228600" algn="l" rtl="0">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6pPr>
            <a:lvl7pPr marL="3200400" marR="0" lvl="6" indent="-228600" algn="l" rtl="0">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7pPr>
            <a:lvl8pPr marL="3657600" marR="0" lvl="7" indent="-228600" algn="l" rtl="0">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8pPr>
            <a:lvl9pPr marL="4114800" marR="0" lvl="8" indent="-228600" algn="l" rtl="0">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9pPr>
          </a:lstStyle>
          <a:p>
            <a:endParaRPr/>
          </a:p>
        </p:txBody>
      </p:sp>
      <p:sp>
        <p:nvSpPr>
          <p:cNvPr id="282" name="Shape 282"/>
          <p:cNvSpPr txBox="1">
            <a:spLocks noGrp="1"/>
          </p:cNvSpPr>
          <p:nvPr>
            <p:ph type="body" idx="2"/>
          </p:nvPr>
        </p:nvSpPr>
        <p:spPr>
          <a:xfrm>
            <a:off x="609600" y="2017712"/>
            <a:ext cx="5386800" cy="3951300"/>
          </a:xfrm>
          <a:prstGeom prst="rect">
            <a:avLst/>
          </a:prstGeom>
          <a:noFill/>
          <a:ln>
            <a:noFill/>
          </a:ln>
        </p:spPr>
        <p:txBody>
          <a:bodyPr spcFirstLastPara="1" wrap="square" lIns="91425" tIns="45700" rIns="91425" bIns="45700" anchor="t" anchorCtr="0"/>
          <a:lstStyle>
            <a:lvl1pPr marL="457200" marR="0" lvl="0" indent="-431800" algn="l" rtl="0">
              <a:spcBef>
                <a:spcPts val="700"/>
              </a:spcBef>
              <a:spcAft>
                <a:spcPts val="0"/>
              </a:spcAft>
              <a:buClr>
                <a:schemeClr val="dk1"/>
              </a:buClr>
              <a:buSzPts val="3200"/>
              <a:buFont typeface="Arial"/>
              <a:buChar char="•"/>
              <a:defRPr sz="3200" b="0" i="0" u="none" strike="noStrike" cap="none">
                <a:solidFill>
                  <a:schemeClr val="dk1"/>
                </a:solidFill>
                <a:latin typeface="Gill Sans"/>
                <a:ea typeface="Gill Sans"/>
                <a:cs typeface="Gill Sans"/>
                <a:sym typeface="Gill Sans"/>
              </a:defRPr>
            </a:lvl1pPr>
            <a:lvl2pPr marL="914400" marR="0" lvl="1" indent="-400050" algn="l" rtl="0">
              <a:spcBef>
                <a:spcPts val="500"/>
              </a:spcBef>
              <a:spcAft>
                <a:spcPts val="0"/>
              </a:spcAft>
              <a:buClr>
                <a:schemeClr val="dk1"/>
              </a:buClr>
              <a:buSzPts val="2700"/>
              <a:buFont typeface="Arial"/>
              <a:buChar char="–"/>
              <a:defRPr sz="2700" b="0" i="0" u="none" strike="noStrike" cap="none">
                <a:solidFill>
                  <a:schemeClr val="dk1"/>
                </a:solidFill>
                <a:latin typeface="Gill Sans"/>
                <a:ea typeface="Gill Sans"/>
                <a:cs typeface="Gill Sans"/>
                <a:sym typeface="Gill Sans"/>
              </a:defRPr>
            </a:lvl2pPr>
            <a:lvl3pPr marL="1371600" marR="0" lvl="2" indent="-381000" algn="l" rtl="0">
              <a:spcBef>
                <a:spcPts val="50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3pPr>
            <a:lvl4pPr marL="1828800" marR="0" lvl="3" indent="-361950" algn="l" rtl="0">
              <a:spcBef>
                <a:spcPts val="400"/>
              </a:spcBef>
              <a:spcAft>
                <a:spcPts val="0"/>
              </a:spcAft>
              <a:buClr>
                <a:schemeClr val="dk1"/>
              </a:buClr>
              <a:buSzPts val="2100"/>
              <a:buFont typeface="Arial"/>
              <a:buChar char="–"/>
              <a:defRPr sz="2100" b="0" i="0" u="none" strike="noStrike" cap="none">
                <a:solidFill>
                  <a:schemeClr val="dk1"/>
                </a:solidFill>
                <a:latin typeface="Gill Sans"/>
                <a:ea typeface="Gill Sans"/>
                <a:cs typeface="Gill Sans"/>
                <a:sym typeface="Gill Sans"/>
              </a:defRPr>
            </a:lvl4pPr>
            <a:lvl5pPr marL="2286000" marR="0" lvl="4" indent="-361950" algn="l" rtl="0">
              <a:spcBef>
                <a:spcPts val="400"/>
              </a:spcBef>
              <a:spcAft>
                <a:spcPts val="0"/>
              </a:spcAft>
              <a:buClr>
                <a:schemeClr val="dk1"/>
              </a:buClr>
              <a:buSzPts val="2100"/>
              <a:buFont typeface="Arial"/>
              <a:buChar char="»"/>
              <a:defRPr sz="2100" b="0" i="0" u="none" strike="noStrike" cap="none">
                <a:solidFill>
                  <a:schemeClr val="dk1"/>
                </a:solidFill>
                <a:latin typeface="Gill Sans"/>
                <a:ea typeface="Gill Sans"/>
                <a:cs typeface="Gill Sans"/>
                <a:sym typeface="Gill Sans"/>
              </a:defRPr>
            </a:lvl5pPr>
            <a:lvl6pPr marL="2743200" marR="0" lvl="5"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6pPr>
            <a:lvl7pPr marL="3200400" marR="0" lvl="6"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7pPr>
            <a:lvl8pPr marL="3657600" marR="0" lvl="7"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8pPr>
            <a:lvl9pPr marL="4114800" marR="0" lvl="8"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9pPr>
          </a:lstStyle>
          <a:p>
            <a:endParaRPr/>
          </a:p>
        </p:txBody>
      </p:sp>
      <p:sp>
        <p:nvSpPr>
          <p:cNvPr id="283" name="Shape 283"/>
          <p:cNvSpPr txBox="1">
            <a:spLocks noGrp="1"/>
          </p:cNvSpPr>
          <p:nvPr>
            <p:ph type="body" idx="3"/>
          </p:nvPr>
        </p:nvSpPr>
        <p:spPr>
          <a:xfrm>
            <a:off x="6193378" y="1377953"/>
            <a:ext cx="5388900" cy="639900"/>
          </a:xfrm>
          <a:prstGeom prst="rect">
            <a:avLst/>
          </a:prstGeom>
          <a:noFill/>
          <a:ln>
            <a:noFill/>
          </a:ln>
        </p:spPr>
        <p:txBody>
          <a:bodyPr spcFirstLastPara="1" wrap="square" lIns="91425" tIns="45700" rIns="91425" bIns="45700" anchor="b" anchorCtr="0"/>
          <a:lstStyle>
            <a:lvl1pPr marL="457200" marR="0" lvl="0" indent="-228600" algn="l" rtl="0">
              <a:spcBef>
                <a:spcPts val="800"/>
              </a:spcBef>
              <a:spcAft>
                <a:spcPts val="0"/>
              </a:spcAft>
              <a:buClr>
                <a:schemeClr val="dk1"/>
              </a:buClr>
              <a:buSzPts val="3700"/>
              <a:buFont typeface="Arial"/>
              <a:buNone/>
              <a:defRPr sz="3700" b="1" i="0" u="none" strike="noStrike" cap="none">
                <a:solidFill>
                  <a:schemeClr val="dk1"/>
                </a:solidFill>
                <a:latin typeface="Gill Sans"/>
                <a:ea typeface="Gill Sans"/>
                <a:cs typeface="Gill Sans"/>
                <a:sym typeface="Gill Sans"/>
              </a:defRPr>
            </a:lvl1pPr>
            <a:lvl2pPr marL="914400" marR="0" lvl="1" indent="-228600" algn="l" rtl="0">
              <a:spcBef>
                <a:spcPts val="500"/>
              </a:spcBef>
              <a:spcAft>
                <a:spcPts val="0"/>
              </a:spcAft>
              <a:buClr>
                <a:schemeClr val="dk1"/>
              </a:buClr>
              <a:buSzPts val="2700"/>
              <a:buFont typeface="Arial"/>
              <a:buNone/>
              <a:defRPr sz="2700" b="1" i="0" u="none" strike="noStrike" cap="none">
                <a:solidFill>
                  <a:schemeClr val="dk1"/>
                </a:solidFill>
                <a:latin typeface="Helvetica Neue Light"/>
                <a:ea typeface="Helvetica Neue Light"/>
                <a:cs typeface="Helvetica Neue Light"/>
                <a:sym typeface="Helvetica Neue Light"/>
              </a:defRPr>
            </a:lvl2pPr>
            <a:lvl3pPr marL="1371600" marR="0" lvl="2" indent="-228600" algn="l" rtl="0">
              <a:spcBef>
                <a:spcPts val="500"/>
              </a:spcBef>
              <a:spcAft>
                <a:spcPts val="0"/>
              </a:spcAft>
              <a:buClr>
                <a:schemeClr val="dk1"/>
              </a:buClr>
              <a:buSzPts val="2400"/>
              <a:buFont typeface="Arial"/>
              <a:buNone/>
              <a:defRPr sz="2400" b="1" i="0" u="none" strike="noStrike" cap="none">
                <a:solidFill>
                  <a:schemeClr val="dk1"/>
                </a:solidFill>
                <a:latin typeface="Helvetica Neue Light"/>
                <a:ea typeface="Helvetica Neue Light"/>
                <a:cs typeface="Helvetica Neue Light"/>
                <a:sym typeface="Helvetica Neue Light"/>
              </a:defRPr>
            </a:lvl3pPr>
            <a:lvl4pPr marL="1828800" marR="0" lvl="3" indent="-228600" algn="l" rtl="0">
              <a:spcBef>
                <a:spcPts val="400"/>
              </a:spcBef>
              <a:spcAft>
                <a:spcPts val="0"/>
              </a:spcAft>
              <a:buClr>
                <a:schemeClr val="dk1"/>
              </a:buClr>
              <a:buSzPts val="2100"/>
              <a:buFont typeface="Arial"/>
              <a:buNone/>
              <a:defRPr sz="2100" b="1" i="0" u="none" strike="noStrike" cap="none">
                <a:solidFill>
                  <a:schemeClr val="dk1"/>
                </a:solidFill>
                <a:latin typeface="Helvetica Neue Light"/>
                <a:ea typeface="Helvetica Neue Light"/>
                <a:cs typeface="Helvetica Neue Light"/>
                <a:sym typeface="Helvetica Neue Light"/>
              </a:defRPr>
            </a:lvl4pPr>
            <a:lvl5pPr marL="2286000" marR="0" lvl="4" indent="-228600" algn="l" rtl="0">
              <a:spcBef>
                <a:spcPts val="400"/>
              </a:spcBef>
              <a:spcAft>
                <a:spcPts val="0"/>
              </a:spcAft>
              <a:buClr>
                <a:schemeClr val="dk1"/>
              </a:buClr>
              <a:buSzPts val="2100"/>
              <a:buFont typeface="Arial"/>
              <a:buNone/>
              <a:defRPr sz="2100" b="1" i="0" u="none" strike="noStrike" cap="none">
                <a:solidFill>
                  <a:schemeClr val="dk1"/>
                </a:solidFill>
                <a:latin typeface="Helvetica Neue Light"/>
                <a:ea typeface="Helvetica Neue Light"/>
                <a:cs typeface="Helvetica Neue Light"/>
                <a:sym typeface="Helvetica Neue Light"/>
              </a:defRPr>
            </a:lvl5pPr>
            <a:lvl6pPr marL="2743200" marR="0" lvl="5" indent="-228600" algn="l" rtl="0">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6pPr>
            <a:lvl7pPr marL="3200400" marR="0" lvl="6" indent="-228600" algn="l" rtl="0">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7pPr>
            <a:lvl8pPr marL="3657600" marR="0" lvl="7" indent="-228600" algn="l" rtl="0">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8pPr>
            <a:lvl9pPr marL="4114800" marR="0" lvl="8" indent="-228600" algn="l" rtl="0">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9pPr>
          </a:lstStyle>
          <a:p>
            <a:endParaRPr/>
          </a:p>
        </p:txBody>
      </p:sp>
      <p:sp>
        <p:nvSpPr>
          <p:cNvPr id="284" name="Shape 284"/>
          <p:cNvSpPr txBox="1">
            <a:spLocks noGrp="1"/>
          </p:cNvSpPr>
          <p:nvPr>
            <p:ph type="body" idx="4"/>
          </p:nvPr>
        </p:nvSpPr>
        <p:spPr>
          <a:xfrm>
            <a:off x="6193378" y="2017712"/>
            <a:ext cx="5388900" cy="3951300"/>
          </a:xfrm>
          <a:prstGeom prst="rect">
            <a:avLst/>
          </a:prstGeom>
          <a:noFill/>
          <a:ln>
            <a:noFill/>
          </a:ln>
        </p:spPr>
        <p:txBody>
          <a:bodyPr spcFirstLastPara="1" wrap="square" lIns="91425" tIns="45700" rIns="91425" bIns="45700" anchor="t" anchorCtr="0"/>
          <a:lstStyle>
            <a:lvl1pPr marL="457200" marR="0" lvl="0" indent="-431800" algn="l" rtl="0">
              <a:spcBef>
                <a:spcPts val="700"/>
              </a:spcBef>
              <a:spcAft>
                <a:spcPts val="0"/>
              </a:spcAft>
              <a:buClr>
                <a:schemeClr val="dk1"/>
              </a:buClr>
              <a:buSzPts val="3200"/>
              <a:buFont typeface="Arial"/>
              <a:buChar char="•"/>
              <a:defRPr sz="3200" b="0" i="0" u="none" strike="noStrike" cap="none">
                <a:solidFill>
                  <a:schemeClr val="dk1"/>
                </a:solidFill>
                <a:latin typeface="Gill Sans"/>
                <a:ea typeface="Gill Sans"/>
                <a:cs typeface="Gill Sans"/>
                <a:sym typeface="Gill Sans"/>
              </a:defRPr>
            </a:lvl1pPr>
            <a:lvl2pPr marL="914400" marR="0" lvl="1" indent="-400050" algn="l" rtl="0">
              <a:spcBef>
                <a:spcPts val="500"/>
              </a:spcBef>
              <a:spcAft>
                <a:spcPts val="0"/>
              </a:spcAft>
              <a:buClr>
                <a:schemeClr val="dk1"/>
              </a:buClr>
              <a:buSzPts val="2700"/>
              <a:buFont typeface="Arial"/>
              <a:buChar char="–"/>
              <a:defRPr sz="2700" b="0" i="0" u="none" strike="noStrike" cap="none">
                <a:solidFill>
                  <a:schemeClr val="dk1"/>
                </a:solidFill>
                <a:latin typeface="Gill Sans"/>
                <a:ea typeface="Gill Sans"/>
                <a:cs typeface="Gill Sans"/>
                <a:sym typeface="Gill Sans"/>
              </a:defRPr>
            </a:lvl2pPr>
            <a:lvl3pPr marL="1371600" marR="0" lvl="2" indent="-381000" algn="l" rtl="0">
              <a:spcBef>
                <a:spcPts val="50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3pPr>
            <a:lvl4pPr marL="1828800" marR="0" lvl="3" indent="-361950" algn="l" rtl="0">
              <a:spcBef>
                <a:spcPts val="400"/>
              </a:spcBef>
              <a:spcAft>
                <a:spcPts val="0"/>
              </a:spcAft>
              <a:buClr>
                <a:schemeClr val="dk1"/>
              </a:buClr>
              <a:buSzPts val="2100"/>
              <a:buFont typeface="Arial"/>
              <a:buChar char="–"/>
              <a:defRPr sz="2100" b="0" i="0" u="none" strike="noStrike" cap="none">
                <a:solidFill>
                  <a:schemeClr val="dk1"/>
                </a:solidFill>
                <a:latin typeface="Gill Sans"/>
                <a:ea typeface="Gill Sans"/>
                <a:cs typeface="Gill Sans"/>
                <a:sym typeface="Gill Sans"/>
              </a:defRPr>
            </a:lvl4pPr>
            <a:lvl5pPr marL="2286000" marR="0" lvl="4" indent="-361950" algn="l" rtl="0">
              <a:spcBef>
                <a:spcPts val="400"/>
              </a:spcBef>
              <a:spcAft>
                <a:spcPts val="0"/>
              </a:spcAft>
              <a:buClr>
                <a:schemeClr val="dk1"/>
              </a:buClr>
              <a:buSzPts val="2100"/>
              <a:buFont typeface="Arial"/>
              <a:buChar char="»"/>
              <a:defRPr sz="2100" b="0" i="0" u="none" strike="noStrike" cap="none">
                <a:solidFill>
                  <a:schemeClr val="dk1"/>
                </a:solidFill>
                <a:latin typeface="Gill Sans"/>
                <a:ea typeface="Gill Sans"/>
                <a:cs typeface="Gill Sans"/>
                <a:sym typeface="Gill Sans"/>
              </a:defRPr>
            </a:lvl5pPr>
            <a:lvl6pPr marL="2743200" marR="0" lvl="5"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6pPr>
            <a:lvl7pPr marL="3200400" marR="0" lvl="6"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7pPr>
            <a:lvl8pPr marL="3657600" marR="0" lvl="7"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8pPr>
            <a:lvl9pPr marL="4114800" marR="0" lvl="8" indent="-361950"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3_Picture with Caption">
  <p:cSld name="3_Picture with Caption">
    <p:bg>
      <p:bgPr>
        <a:blipFill>
          <a:blip r:embed="rId2">
            <a:alphaModFix/>
          </a:blip>
          <a:stretch>
            <a:fillRect/>
          </a:stretch>
        </a:blipFill>
        <a:effectLst/>
      </p:bgPr>
    </p:bg>
    <p:spTree>
      <p:nvGrpSpPr>
        <p:cNvPr id="1" name="Shape 285"/>
        <p:cNvGrpSpPr/>
        <p:nvPr/>
      </p:nvGrpSpPr>
      <p:grpSpPr>
        <a:xfrm>
          <a:off x="0" y="0"/>
          <a:ext cx="0" cy="0"/>
          <a:chOff x="0" y="0"/>
          <a:chExt cx="0" cy="0"/>
        </a:xfrm>
      </p:grpSpPr>
      <p:pic>
        <p:nvPicPr>
          <p:cNvPr id="286" name="Shape 286" descr="Screen Shot 2015-12-08 at 7.04.00 PM.png"/>
          <p:cNvPicPr preferRelativeResize="0"/>
          <p:nvPr/>
        </p:nvPicPr>
        <p:blipFill rotWithShape="1">
          <a:blip r:embed="rId3">
            <a:alphaModFix/>
          </a:blip>
          <a:srcRect/>
          <a:stretch/>
        </p:blipFill>
        <p:spPr>
          <a:xfrm>
            <a:off x="1043987" y="6365036"/>
            <a:ext cx="4945311" cy="475861"/>
          </a:xfrm>
          <a:prstGeom prst="rect">
            <a:avLst/>
          </a:prstGeom>
          <a:noFill/>
          <a:ln>
            <a:noFill/>
          </a:ln>
        </p:spPr>
      </p:pic>
      <p:sp>
        <p:nvSpPr>
          <p:cNvPr id="287" name="Shape 287"/>
          <p:cNvSpPr txBox="1">
            <a:spLocks noGrp="1"/>
          </p:cNvSpPr>
          <p:nvPr>
            <p:ph type="title"/>
          </p:nvPr>
        </p:nvSpPr>
        <p:spPr>
          <a:xfrm>
            <a:off x="609600" y="274639"/>
            <a:ext cx="10972800" cy="11433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300"/>
              <a:buFont typeface="Raleway Light"/>
              <a:buNone/>
              <a:defRPr sz="4300" b="1" i="0" u="none" strike="noStrike" cap="non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600" y="-25400"/>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body" idx="1"/>
          </p:nvPr>
        </p:nvSpPr>
        <p:spPr>
          <a:xfrm>
            <a:off x="609600" y="1138237"/>
            <a:ext cx="5384800" cy="4525963"/>
          </a:xfrm>
          <a:prstGeom prst="rect">
            <a:avLst/>
          </a:prstGeom>
          <a:noFill/>
          <a:ln>
            <a:noFill/>
          </a:ln>
        </p:spPr>
        <p:txBody>
          <a:bodyPr spcFirstLastPara="1" wrap="square" lIns="91425" tIns="45700" rIns="91425" bIns="45700" anchor="t" anchorCtr="0"/>
          <a:lstStyle>
            <a:lvl1pPr marL="457200" marR="0" lvl="0" indent="-465645" algn="l" rtl="0">
              <a:spcBef>
                <a:spcPts val="747"/>
              </a:spcBef>
              <a:spcAft>
                <a:spcPts val="0"/>
              </a:spcAft>
              <a:buClr>
                <a:schemeClr val="dk1"/>
              </a:buClr>
              <a:buSzPts val="3733"/>
              <a:buFont typeface="Arial"/>
              <a:buChar char="•"/>
              <a:defRPr sz="3733"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3pPr>
            <a:lvl4pPr marL="1828800" marR="0" lvl="3"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4pPr>
            <a:lvl5pPr marL="2286000" marR="0" lvl="4"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5pPr>
            <a:lvl6pPr marL="2743200" marR="0" lvl="5"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body" idx="2"/>
          </p:nvPr>
        </p:nvSpPr>
        <p:spPr>
          <a:xfrm>
            <a:off x="6197600" y="1138237"/>
            <a:ext cx="5384800" cy="4525963"/>
          </a:xfrm>
          <a:prstGeom prst="rect">
            <a:avLst/>
          </a:prstGeom>
          <a:noFill/>
          <a:ln>
            <a:noFill/>
          </a:ln>
        </p:spPr>
        <p:txBody>
          <a:bodyPr spcFirstLastPara="1" wrap="square" lIns="91425" tIns="45700" rIns="91425" bIns="45700" anchor="t" anchorCtr="0"/>
          <a:lstStyle>
            <a:lvl1pPr marL="457200" marR="0" lvl="0" indent="-465645" algn="l" rtl="0">
              <a:spcBef>
                <a:spcPts val="747"/>
              </a:spcBef>
              <a:spcAft>
                <a:spcPts val="0"/>
              </a:spcAft>
              <a:buClr>
                <a:schemeClr val="dk1"/>
              </a:buClr>
              <a:buSzPts val="3733"/>
              <a:buFont typeface="Arial"/>
              <a:buChar char="•"/>
              <a:defRPr sz="3733"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3pPr>
            <a:lvl4pPr marL="1828800" marR="0" lvl="3"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4pPr>
            <a:lvl5pPr marL="2286000" marR="0" lvl="4"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5pPr>
            <a:lvl6pPr marL="2743200" marR="0" lvl="5"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36" name="Shape 36" descr="Screen Shot 2015-12-08 at 7.04.00 PM.png"/>
          <p:cNvPicPr preferRelativeResize="0"/>
          <p:nvPr/>
        </p:nvPicPr>
        <p:blipFill rotWithShape="1">
          <a:blip r:embed="rId2">
            <a:alphaModFix/>
          </a:blip>
          <a:srcRect/>
          <a:stretch/>
        </p:blipFill>
        <p:spPr>
          <a:xfrm>
            <a:off x="1043987" y="6351624"/>
            <a:ext cx="4945311" cy="47586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288"/>
        <p:cNvGrpSpPr/>
        <p:nvPr/>
      </p:nvGrpSpPr>
      <p:grpSpPr>
        <a:xfrm>
          <a:off x="0" y="0"/>
          <a:ext cx="0" cy="0"/>
          <a:chOff x="0" y="0"/>
          <a:chExt cx="0" cy="0"/>
        </a:xfrm>
      </p:grpSpPr>
      <p:pic>
        <p:nvPicPr>
          <p:cNvPr id="289" name="Shape 289" descr="Biocomplexity-PP-SectionTitle10-SDAL-BKGD-Light_2015-11.jpg"/>
          <p:cNvPicPr preferRelativeResize="0"/>
          <p:nvPr/>
        </p:nvPicPr>
        <p:blipFill rotWithShape="1">
          <a:blip r:embed="rId2">
            <a:alphaModFix/>
          </a:blip>
          <a:srcRect/>
          <a:stretch/>
        </p:blipFill>
        <p:spPr>
          <a:xfrm>
            <a:off x="0" y="1"/>
            <a:ext cx="12159574" cy="68580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0"/>
        <p:cNvGrpSpPr/>
        <p:nvPr/>
      </p:nvGrpSpPr>
      <p:grpSpPr>
        <a:xfrm>
          <a:off x="0" y="0"/>
          <a:ext cx="0" cy="0"/>
          <a:chOff x="0" y="0"/>
          <a:chExt cx="0" cy="0"/>
        </a:xfrm>
      </p:grpSpPr>
      <p:pic>
        <p:nvPicPr>
          <p:cNvPr id="291" name="Shape 291" descr="Screen Shot 2015-12-08 at 7.04.00 PM.png"/>
          <p:cNvPicPr preferRelativeResize="0"/>
          <p:nvPr/>
        </p:nvPicPr>
        <p:blipFill rotWithShape="1">
          <a:blip r:embed="rId2">
            <a:alphaModFix/>
          </a:blip>
          <a:srcRect/>
          <a:stretch/>
        </p:blipFill>
        <p:spPr>
          <a:xfrm>
            <a:off x="1043987" y="6351902"/>
            <a:ext cx="4945311" cy="475861"/>
          </a:xfrm>
          <a:prstGeom prst="rect">
            <a:avLst/>
          </a:prstGeom>
          <a:noFill/>
          <a:ln>
            <a:noFill/>
          </a:ln>
        </p:spPr>
      </p:pic>
      <p:pic>
        <p:nvPicPr>
          <p:cNvPr id="292" name="Shape 292" descr="Screen Shot 2015-12-08 at 7.04.00 PM.png"/>
          <p:cNvPicPr preferRelativeResize="0"/>
          <p:nvPr/>
        </p:nvPicPr>
        <p:blipFill rotWithShape="1">
          <a:blip r:embed="rId2">
            <a:alphaModFix/>
          </a:blip>
          <a:srcRect/>
          <a:stretch/>
        </p:blipFill>
        <p:spPr>
          <a:xfrm>
            <a:off x="1043987" y="6351902"/>
            <a:ext cx="4945311" cy="475861"/>
          </a:xfrm>
          <a:prstGeom prst="rect">
            <a:avLst/>
          </a:prstGeom>
          <a:noFill/>
          <a:ln>
            <a:noFill/>
          </a:ln>
        </p:spPr>
      </p:pic>
      <p:sp>
        <p:nvSpPr>
          <p:cNvPr id="293" name="Shape 293"/>
          <p:cNvSpPr txBox="1">
            <a:spLocks noGrp="1"/>
          </p:cNvSpPr>
          <p:nvPr>
            <p:ph type="title"/>
          </p:nvPr>
        </p:nvSpPr>
        <p:spPr>
          <a:xfrm>
            <a:off x="609600" y="279400"/>
            <a:ext cx="10972800" cy="11433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300"/>
              <a:buFont typeface="Raleway Light"/>
              <a:buNone/>
              <a:defRPr sz="4300" b="1" i="0" u="none" strike="noStrike" cap="non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831850" y="0"/>
            <a:ext cx="10515600" cy="10083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9" name="Shape 299"/>
          <p:cNvSpPr txBox="1">
            <a:spLocks noGrp="1"/>
          </p:cNvSpPr>
          <p:nvPr>
            <p:ph type="body" idx="1"/>
          </p:nvPr>
        </p:nvSpPr>
        <p:spPr>
          <a:xfrm>
            <a:off x="831850" y="1250577"/>
            <a:ext cx="10515600" cy="48393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100"/>
              </a:spcBef>
              <a:spcAft>
                <a:spcPts val="0"/>
              </a:spcAft>
              <a:buClr>
                <a:srgbClr val="888888"/>
              </a:buClr>
              <a:buSzPts val="2400"/>
              <a:buFont typeface="Arial"/>
              <a:buNone/>
              <a:defRPr sz="2400" b="0" i="0" u="none" strike="noStrike" cap="none">
                <a:solidFill>
                  <a:srgbClr val="888888"/>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rgbClr val="888888"/>
              </a:buClr>
              <a:buSzPts val="1900"/>
              <a:buFont typeface="Arial"/>
              <a:buNone/>
              <a:defRPr sz="1900" b="0" i="0" u="none" strike="noStrike" cap="none">
                <a:solidFill>
                  <a:srgbClr val="888888"/>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pic>
        <p:nvPicPr>
          <p:cNvPr id="300" name="Shape 300"/>
          <p:cNvPicPr preferRelativeResize="0"/>
          <p:nvPr/>
        </p:nvPicPr>
        <p:blipFill rotWithShape="1">
          <a:blip r:embed="rId3">
            <a:alphaModFix/>
          </a:blip>
          <a:srcRect/>
          <a:stretch/>
        </p:blipFill>
        <p:spPr>
          <a:xfrm>
            <a:off x="9599297" y="6126195"/>
            <a:ext cx="2285999" cy="455277"/>
          </a:xfrm>
          <a:prstGeom prst="rect">
            <a:avLst/>
          </a:prstGeom>
          <a:solidFill>
            <a:schemeClr val="lt1"/>
          </a:solid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1"/>
        <p:cNvGrpSpPr/>
        <p:nvPr/>
      </p:nvGrpSpPr>
      <p:grpSpPr>
        <a:xfrm>
          <a:off x="0" y="0"/>
          <a:ext cx="0" cy="0"/>
          <a:chOff x="0" y="0"/>
          <a:chExt cx="0" cy="0"/>
        </a:xfrm>
      </p:grpSpPr>
      <p:sp>
        <p:nvSpPr>
          <p:cNvPr id="302" name="Shape 302"/>
          <p:cNvSpPr txBox="1">
            <a:spLocks noGrp="1"/>
          </p:cNvSpPr>
          <p:nvPr>
            <p:ph type="ctrTitle"/>
          </p:nvPr>
        </p:nvSpPr>
        <p:spPr>
          <a:xfrm>
            <a:off x="430306" y="497541"/>
            <a:ext cx="6992400" cy="28509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6000"/>
              <a:buFont typeface="Raleway"/>
              <a:buNone/>
              <a:defRPr sz="6000" b="1" i="0" u="none" strike="noStrike" cap="non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03" name="Shape 303"/>
          <p:cNvSpPr txBox="1">
            <a:spLocks noGrp="1"/>
          </p:cNvSpPr>
          <p:nvPr>
            <p:ph type="subTitle" idx="1"/>
          </p:nvPr>
        </p:nvSpPr>
        <p:spPr>
          <a:xfrm>
            <a:off x="430306" y="3602038"/>
            <a:ext cx="6992400" cy="1655700"/>
          </a:xfrm>
          <a:prstGeom prst="rect">
            <a:avLst/>
          </a:prstGeom>
          <a:noFill/>
          <a:ln>
            <a:noFill/>
          </a:ln>
        </p:spPr>
        <p:txBody>
          <a:bodyPr spcFirstLastPara="1" wrap="square" lIns="91425" tIns="45700" rIns="91425" bIns="45700" anchor="t" anchorCtr="0"/>
          <a:lstStyle>
            <a:lvl1pPr marR="0" lvl="0" algn="l" rtl="0">
              <a:lnSpc>
                <a:spcPct val="90000"/>
              </a:lnSpc>
              <a:spcBef>
                <a:spcPts val="1100"/>
              </a:spcBef>
              <a:spcAft>
                <a:spcPts val="0"/>
              </a:spcAft>
              <a:buClr>
                <a:schemeClr val="dk2"/>
              </a:buClr>
              <a:buSzPts val="2400"/>
              <a:buFont typeface="Arial"/>
              <a:buNone/>
              <a:defRPr sz="2400" b="0" i="0" u="none" strike="noStrike" cap="none">
                <a:solidFill>
                  <a:schemeClr val="dk2"/>
                </a:solidFill>
                <a:latin typeface="Trebuchet MS"/>
                <a:ea typeface="Trebuchet MS"/>
                <a:cs typeface="Trebuchet MS"/>
                <a:sym typeface="Trebuchet MS"/>
              </a:defRPr>
            </a:lvl1pPr>
            <a:lvl2pPr marR="0" lvl="1" algn="ctr"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Trebuchet MS"/>
                <a:ea typeface="Trebuchet MS"/>
                <a:cs typeface="Trebuchet MS"/>
                <a:sym typeface="Trebuchet MS"/>
              </a:defRPr>
            </a:lvl2pPr>
            <a:lvl3pPr marR="0" lvl="2" algn="ctr" rtl="0">
              <a:lnSpc>
                <a:spcPct val="90000"/>
              </a:lnSpc>
              <a:spcBef>
                <a:spcPts val="500"/>
              </a:spcBef>
              <a:spcAft>
                <a:spcPts val="0"/>
              </a:spcAft>
              <a:buClr>
                <a:schemeClr val="dk2"/>
              </a:buClr>
              <a:buSzPts val="1900"/>
              <a:buFont typeface="Arial"/>
              <a:buNone/>
              <a:defRPr sz="1900" b="0" i="0" u="none" strike="noStrike" cap="none">
                <a:solidFill>
                  <a:schemeClr val="dk2"/>
                </a:solidFill>
                <a:latin typeface="Trebuchet MS"/>
                <a:ea typeface="Trebuchet MS"/>
                <a:cs typeface="Trebuchet MS"/>
                <a:sym typeface="Trebuchet MS"/>
              </a:defRPr>
            </a:lvl3pPr>
            <a:lvl4pPr marR="0" lvl="3" algn="ctr"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4pPr>
            <a:lvl5pPr marR="0" lvl="4" algn="ctr"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06" name="Shape 306"/>
          <p:cNvSpPr txBox="1">
            <a:spLocks noGrp="1"/>
          </p:cNvSpPr>
          <p:nvPr>
            <p:ph type="body" idx="1"/>
          </p:nvPr>
        </p:nvSpPr>
        <p:spPr>
          <a:xfrm>
            <a:off x="838200" y="1210235"/>
            <a:ext cx="10515600" cy="4599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1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4pPr>
            <a:lvl5pPr marL="2286000" marR="0" lvl="4"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65787" y="0"/>
            <a:ext cx="11322300" cy="10221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09" name="Shape 309"/>
          <p:cNvSpPr txBox="1">
            <a:spLocks noGrp="1"/>
          </p:cNvSpPr>
          <p:nvPr>
            <p:ph type="body" idx="1"/>
          </p:nvPr>
        </p:nvSpPr>
        <p:spPr>
          <a:xfrm>
            <a:off x="838200" y="1210235"/>
            <a:ext cx="10515600" cy="4599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1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4pPr>
            <a:lvl5pPr marL="2286000" marR="0" lvl="4"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blipFill>
          <a:blip r:embed="rId2">
            <a:alphaModFix/>
          </a:blip>
          <a:stretch>
            <a:fillRect/>
          </a:stretch>
        </a:blipFill>
        <a:effectLst/>
      </p:bgPr>
    </p:bg>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443754" y="0"/>
            <a:ext cx="11362800" cy="10083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500"/>
              <a:buFont typeface="Raleway"/>
              <a:buNone/>
              <a:defRPr sz="5500" b="1" i="0" u="none" strike="noStrike" cap="non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12" name="Shape 312"/>
          <p:cNvSpPr txBox="1">
            <a:spLocks noGrp="1"/>
          </p:cNvSpPr>
          <p:nvPr>
            <p:ph type="body" idx="1"/>
          </p:nvPr>
        </p:nvSpPr>
        <p:spPr>
          <a:xfrm>
            <a:off x="838200" y="1223682"/>
            <a:ext cx="5181600" cy="4953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1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4pPr>
            <a:lvl5pPr marL="2286000" marR="0" lvl="4"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313" name="Shape 313"/>
          <p:cNvSpPr txBox="1">
            <a:spLocks noGrp="1"/>
          </p:cNvSpPr>
          <p:nvPr>
            <p:ph type="body" idx="2"/>
          </p:nvPr>
        </p:nvSpPr>
        <p:spPr>
          <a:xfrm>
            <a:off x="6172200" y="1223682"/>
            <a:ext cx="5181600" cy="4953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1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4pPr>
            <a:lvl5pPr marL="2286000" marR="0" lvl="4"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blipFill>
          <a:blip r:embed="rId2">
            <a:alphaModFix/>
          </a:blip>
          <a:stretch>
            <a:fillRect/>
          </a:stretch>
        </a:blipFill>
        <a:effectLst/>
      </p:bgPr>
    </p:bg>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839788" y="1"/>
            <a:ext cx="10515600" cy="10035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500"/>
              <a:buFont typeface="Raleway"/>
              <a:buNone/>
              <a:defRPr sz="5500" b="1" i="0" u="none" strike="noStrike" cap="non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16" name="Shape 316"/>
          <p:cNvSpPr txBox="1">
            <a:spLocks noGrp="1"/>
          </p:cNvSpPr>
          <p:nvPr>
            <p:ph type="body" idx="1"/>
          </p:nvPr>
        </p:nvSpPr>
        <p:spPr>
          <a:xfrm>
            <a:off x="839788" y="1193180"/>
            <a:ext cx="5157900" cy="479100"/>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100"/>
              </a:spcBef>
              <a:spcAft>
                <a:spcPts val="0"/>
              </a:spcAft>
              <a:buClr>
                <a:schemeClr val="dk2"/>
              </a:buClr>
              <a:buSzPts val="2400"/>
              <a:buFont typeface="Arial"/>
              <a:buNone/>
              <a:defRPr sz="2400" b="1"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000"/>
              <a:buFont typeface="Arial"/>
              <a:buNone/>
              <a:defRPr sz="2000" b="1"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900"/>
              <a:buFont typeface="Arial"/>
              <a:buNone/>
              <a:defRPr sz="1900" b="1"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17" name="Shape 317"/>
          <p:cNvSpPr txBox="1">
            <a:spLocks noGrp="1"/>
          </p:cNvSpPr>
          <p:nvPr>
            <p:ph type="body" idx="2"/>
          </p:nvPr>
        </p:nvSpPr>
        <p:spPr>
          <a:xfrm>
            <a:off x="839788" y="1862253"/>
            <a:ext cx="5157900" cy="43275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1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4pPr>
            <a:lvl5pPr marL="2286000" marR="0" lvl="4"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318" name="Shape 318"/>
          <p:cNvSpPr txBox="1">
            <a:spLocks noGrp="1"/>
          </p:cNvSpPr>
          <p:nvPr>
            <p:ph type="body" idx="3"/>
          </p:nvPr>
        </p:nvSpPr>
        <p:spPr>
          <a:xfrm>
            <a:off x="6172200" y="1193180"/>
            <a:ext cx="5183100" cy="479100"/>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100"/>
              </a:spcBef>
              <a:spcAft>
                <a:spcPts val="0"/>
              </a:spcAft>
              <a:buClr>
                <a:schemeClr val="dk2"/>
              </a:buClr>
              <a:buSzPts val="2400"/>
              <a:buFont typeface="Arial"/>
              <a:buNone/>
              <a:defRPr sz="2400" b="1"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2000"/>
              <a:buFont typeface="Arial"/>
              <a:buNone/>
              <a:defRPr sz="2000" b="1"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900"/>
              <a:buFont typeface="Arial"/>
              <a:buNone/>
              <a:defRPr sz="1900" b="1"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19" name="Shape 319"/>
          <p:cNvSpPr txBox="1">
            <a:spLocks noGrp="1"/>
          </p:cNvSpPr>
          <p:nvPr>
            <p:ph type="body" idx="4"/>
          </p:nvPr>
        </p:nvSpPr>
        <p:spPr>
          <a:xfrm>
            <a:off x="6172200" y="1862253"/>
            <a:ext cx="5183100" cy="43275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1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4pPr>
            <a:lvl5pPr marL="2286000" marR="0" lvl="4"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443754" y="524435"/>
            <a:ext cx="6938700" cy="28371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500"/>
              <a:buFont typeface="Raleway"/>
              <a:buNone/>
              <a:defRPr sz="5500" b="1" i="0" u="none" strike="noStrike" cap="non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a:blip r:embed="rId2">
            <a:alphaModFix/>
          </a:blip>
          <a:stretch>
            <a:fillRect/>
          </a:stretch>
        </a:blipFill>
        <a:effectLst/>
      </p:bgPr>
    </p:bg>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591014" y="345688"/>
            <a:ext cx="10764300" cy="63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24" name="Shape 324"/>
          <p:cNvSpPr txBox="1">
            <a:spLocks noGrp="1"/>
          </p:cNvSpPr>
          <p:nvPr>
            <p:ph type="body" idx="1"/>
          </p:nvPr>
        </p:nvSpPr>
        <p:spPr>
          <a:xfrm>
            <a:off x="5183188" y="1092820"/>
            <a:ext cx="6172500" cy="4768500"/>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100"/>
              </a:spcBef>
              <a:spcAft>
                <a:spcPts val="0"/>
              </a:spcAft>
              <a:buClr>
                <a:schemeClr val="dk2"/>
              </a:buClr>
              <a:buSzPts val="3200"/>
              <a:buFont typeface="Arial"/>
              <a:buChar char="•"/>
              <a:defRPr sz="3200" b="0" i="0" u="none" strike="noStrike" cap="none">
                <a:solidFill>
                  <a:schemeClr val="dk2"/>
                </a:solidFill>
                <a:latin typeface="Trebuchet MS"/>
                <a:ea typeface="Trebuchet MS"/>
                <a:cs typeface="Trebuchet MS"/>
                <a:sym typeface="Trebuchet MS"/>
              </a:defRPr>
            </a:lvl1pPr>
            <a:lvl2pPr marL="914400" marR="0" lvl="1" indent="-406400" algn="l" rtl="0">
              <a:lnSpc>
                <a:spcPct val="90000"/>
              </a:lnSpc>
              <a:spcBef>
                <a:spcPts val="5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2pPr>
            <a:lvl3pPr marL="1371600" marR="0" lvl="2"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5" name="Shape 325"/>
          <p:cNvSpPr txBox="1">
            <a:spLocks noGrp="1"/>
          </p:cNvSpPr>
          <p:nvPr>
            <p:ph type="body" idx="2"/>
          </p:nvPr>
        </p:nvSpPr>
        <p:spPr>
          <a:xfrm>
            <a:off x="591016" y="1092820"/>
            <a:ext cx="4349100" cy="47763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1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1500"/>
              <a:buFont typeface="Arial"/>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2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100"/>
              <a:buFont typeface="Arial"/>
              <a:buNone/>
              <a:defRPr sz="11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100"/>
              <a:buFont typeface="Arial"/>
              <a:buNone/>
              <a:defRPr sz="11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5400"/>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Gill Sans"/>
              <a:buNone/>
              <a:defRPr sz="4267" b="1" i="0" u="none" strike="noStrike" cap="non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609600" y="1377953"/>
            <a:ext cx="5386917" cy="639763"/>
          </a:xfrm>
          <a:prstGeom prst="rect">
            <a:avLst/>
          </a:prstGeom>
          <a:noFill/>
          <a:ln>
            <a:noFill/>
          </a:ln>
        </p:spPr>
        <p:txBody>
          <a:bodyPr spcFirstLastPara="1" wrap="square" lIns="91425" tIns="45700" rIns="91425" bIns="45700" anchor="b" anchorCtr="0"/>
          <a:lstStyle>
            <a:lvl1pPr marL="457200" marR="0" lvl="0" indent="-228600" algn="l" rtl="0">
              <a:spcBef>
                <a:spcPts val="747"/>
              </a:spcBef>
              <a:spcAft>
                <a:spcPts val="0"/>
              </a:spcAft>
              <a:buClr>
                <a:schemeClr val="dk1"/>
              </a:buClr>
              <a:buSzPts val="3733"/>
              <a:buFont typeface="Arial"/>
              <a:buNone/>
              <a:defRPr sz="3733" b="1" i="0" u="none" strike="noStrike" cap="none">
                <a:solidFill>
                  <a:schemeClr val="dk1"/>
                </a:solidFill>
                <a:latin typeface="Gill Sans"/>
                <a:ea typeface="Gill Sans"/>
                <a:cs typeface="Gill Sans"/>
                <a:sym typeface="Gill Sans"/>
              </a:defRPr>
            </a:lvl1pPr>
            <a:lvl2pPr marL="914400" marR="0" lvl="1" indent="-228600" algn="l" rtl="0">
              <a:spcBef>
                <a:spcPts val="533"/>
              </a:spcBef>
              <a:spcAft>
                <a:spcPts val="0"/>
              </a:spcAft>
              <a:buClr>
                <a:schemeClr val="dk1"/>
              </a:buClr>
              <a:buSzPts val="2667"/>
              <a:buFont typeface="Arial"/>
              <a:buNone/>
              <a:defRPr sz="2667" b="1" i="0" u="none" strike="noStrike" cap="none">
                <a:solidFill>
                  <a:schemeClr val="dk1"/>
                </a:solidFill>
                <a:latin typeface="Helvetica Neue Light"/>
                <a:ea typeface="Helvetica Neue Light"/>
                <a:cs typeface="Helvetica Neue Light"/>
                <a:sym typeface="Helvetica Neue Light"/>
              </a:defRPr>
            </a:lvl2pPr>
            <a:lvl3pPr marL="1371600" marR="0" lvl="2" indent="-228600" algn="l" rtl="0">
              <a:spcBef>
                <a:spcPts val="480"/>
              </a:spcBef>
              <a:spcAft>
                <a:spcPts val="0"/>
              </a:spcAft>
              <a:buClr>
                <a:schemeClr val="dk1"/>
              </a:buClr>
              <a:buSzPts val="2400"/>
              <a:buFont typeface="Arial"/>
              <a:buNone/>
              <a:defRPr sz="2400" b="1" i="0" u="none" strike="noStrike" cap="none">
                <a:solidFill>
                  <a:schemeClr val="dk1"/>
                </a:solidFill>
                <a:latin typeface="Helvetica Neue Light"/>
                <a:ea typeface="Helvetica Neue Light"/>
                <a:cs typeface="Helvetica Neue Light"/>
                <a:sym typeface="Helvetica Neue Light"/>
              </a:defRPr>
            </a:lvl3pPr>
            <a:lvl4pPr marL="1828800" marR="0" lvl="3" indent="-228600" algn="l" rtl="0">
              <a:spcBef>
                <a:spcPts val="427"/>
              </a:spcBef>
              <a:spcAft>
                <a:spcPts val="0"/>
              </a:spcAft>
              <a:buClr>
                <a:schemeClr val="dk1"/>
              </a:buClr>
              <a:buSzPts val="2133"/>
              <a:buFont typeface="Arial"/>
              <a:buNone/>
              <a:defRPr sz="2133" b="1" i="0" u="none" strike="noStrike" cap="none">
                <a:solidFill>
                  <a:schemeClr val="dk1"/>
                </a:solidFill>
                <a:latin typeface="Helvetica Neue Light"/>
                <a:ea typeface="Helvetica Neue Light"/>
                <a:cs typeface="Helvetica Neue Light"/>
                <a:sym typeface="Helvetica Neue Light"/>
              </a:defRPr>
            </a:lvl4pPr>
            <a:lvl5pPr marL="2286000" marR="0" lvl="4" indent="-228600" algn="l" rtl="0">
              <a:spcBef>
                <a:spcPts val="427"/>
              </a:spcBef>
              <a:spcAft>
                <a:spcPts val="0"/>
              </a:spcAft>
              <a:buClr>
                <a:schemeClr val="dk1"/>
              </a:buClr>
              <a:buSzPts val="2133"/>
              <a:buFont typeface="Arial"/>
              <a:buNone/>
              <a:defRPr sz="2133" b="1" i="0" u="none" strike="noStrike" cap="none">
                <a:solidFill>
                  <a:schemeClr val="dk1"/>
                </a:solidFill>
                <a:latin typeface="Helvetica Neue Light"/>
                <a:ea typeface="Helvetica Neue Light"/>
                <a:cs typeface="Helvetica Neue Light"/>
                <a:sym typeface="Helvetica Neue Light"/>
              </a:defRPr>
            </a:lvl5pPr>
            <a:lvl6pPr marL="2743200" marR="0" lvl="5"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6pPr>
            <a:lvl7pPr marL="3200400" marR="0" lvl="6"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7pPr>
            <a:lvl8pPr marL="3657600" marR="0" lvl="7"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8pPr>
            <a:lvl9pPr marL="4114800" marR="0" lvl="8"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2"/>
          </p:nvPr>
        </p:nvSpPr>
        <p:spPr>
          <a:xfrm>
            <a:off x="609600" y="2017712"/>
            <a:ext cx="5386917" cy="3951288"/>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Gill Sans"/>
                <a:ea typeface="Gill Sans"/>
                <a:cs typeface="Gill Sans"/>
                <a:sym typeface="Gill Sans"/>
              </a:defRPr>
            </a:lvl1pPr>
            <a:lvl2pPr marL="914400" marR="0" lvl="1" indent="-397954" algn="l" rtl="0">
              <a:spcBef>
                <a:spcPts val="533"/>
              </a:spcBef>
              <a:spcAft>
                <a:spcPts val="0"/>
              </a:spcAft>
              <a:buClr>
                <a:schemeClr val="dk1"/>
              </a:buClr>
              <a:buSzPts val="2667"/>
              <a:buFont typeface="Arial"/>
              <a:buChar char="–"/>
              <a:defRPr sz="2667" b="0" i="0" u="none" strike="noStrike" cap="none">
                <a:solidFill>
                  <a:schemeClr val="dk1"/>
                </a:solidFill>
                <a:latin typeface="Gill Sans"/>
                <a:ea typeface="Gill Sans"/>
                <a:cs typeface="Gill Sans"/>
                <a:sym typeface="Gill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3pPr>
            <a:lvl4pPr marL="1828800" marR="0" lvl="3" indent="-364045" algn="l" rtl="0">
              <a:spcBef>
                <a:spcPts val="427"/>
              </a:spcBef>
              <a:spcAft>
                <a:spcPts val="0"/>
              </a:spcAft>
              <a:buClr>
                <a:schemeClr val="dk1"/>
              </a:buClr>
              <a:buSzPts val="2133"/>
              <a:buFont typeface="Arial"/>
              <a:buChar char="–"/>
              <a:defRPr sz="2133" b="0" i="0" u="none" strike="noStrike" cap="none">
                <a:solidFill>
                  <a:schemeClr val="dk1"/>
                </a:solidFill>
                <a:latin typeface="Gill Sans"/>
                <a:ea typeface="Gill Sans"/>
                <a:cs typeface="Gill Sans"/>
                <a:sym typeface="Gill Sans"/>
              </a:defRPr>
            </a:lvl4pPr>
            <a:lvl5pPr marL="2286000" marR="0" lvl="4" indent="-364045" algn="l" rtl="0">
              <a:spcBef>
                <a:spcPts val="427"/>
              </a:spcBef>
              <a:spcAft>
                <a:spcPts val="0"/>
              </a:spcAft>
              <a:buClr>
                <a:schemeClr val="dk1"/>
              </a:buClr>
              <a:buSzPts val="2133"/>
              <a:buFont typeface="Arial"/>
              <a:buChar char="»"/>
              <a:defRPr sz="2133" b="0" i="0" u="none" strike="noStrike" cap="none">
                <a:solidFill>
                  <a:schemeClr val="dk1"/>
                </a:solidFill>
                <a:latin typeface="Gill Sans"/>
                <a:ea typeface="Gill Sans"/>
                <a:cs typeface="Gill Sans"/>
                <a:sym typeface="Gill Sans"/>
              </a:defRPr>
            </a:lvl5pPr>
            <a:lvl6pPr marL="2743200" marR="0" lvl="5"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6pPr>
            <a:lvl7pPr marL="3200400" marR="0" lvl="6"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7pPr>
            <a:lvl8pPr marL="3657600" marR="0" lvl="7"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8pPr>
            <a:lvl9pPr marL="4114800" marR="0" lvl="8"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3"/>
          </p:nvPr>
        </p:nvSpPr>
        <p:spPr>
          <a:xfrm>
            <a:off x="6193378" y="1377953"/>
            <a:ext cx="5389033" cy="639763"/>
          </a:xfrm>
          <a:prstGeom prst="rect">
            <a:avLst/>
          </a:prstGeom>
          <a:noFill/>
          <a:ln>
            <a:noFill/>
          </a:ln>
        </p:spPr>
        <p:txBody>
          <a:bodyPr spcFirstLastPara="1" wrap="square" lIns="91425" tIns="45700" rIns="91425" bIns="45700" anchor="b" anchorCtr="0"/>
          <a:lstStyle>
            <a:lvl1pPr marL="457200" marR="0" lvl="0" indent="-228600" algn="l" rtl="0">
              <a:spcBef>
                <a:spcPts val="747"/>
              </a:spcBef>
              <a:spcAft>
                <a:spcPts val="0"/>
              </a:spcAft>
              <a:buClr>
                <a:schemeClr val="dk1"/>
              </a:buClr>
              <a:buSzPts val="3733"/>
              <a:buFont typeface="Arial"/>
              <a:buNone/>
              <a:defRPr sz="3733" b="1" i="0" u="none" strike="noStrike" cap="none">
                <a:solidFill>
                  <a:schemeClr val="dk1"/>
                </a:solidFill>
                <a:latin typeface="Gill Sans"/>
                <a:ea typeface="Gill Sans"/>
                <a:cs typeface="Gill Sans"/>
                <a:sym typeface="Gill Sans"/>
              </a:defRPr>
            </a:lvl1pPr>
            <a:lvl2pPr marL="914400" marR="0" lvl="1" indent="-228600" algn="l" rtl="0">
              <a:spcBef>
                <a:spcPts val="533"/>
              </a:spcBef>
              <a:spcAft>
                <a:spcPts val="0"/>
              </a:spcAft>
              <a:buClr>
                <a:schemeClr val="dk1"/>
              </a:buClr>
              <a:buSzPts val="2667"/>
              <a:buFont typeface="Arial"/>
              <a:buNone/>
              <a:defRPr sz="2667" b="1" i="0" u="none" strike="noStrike" cap="none">
                <a:solidFill>
                  <a:schemeClr val="dk1"/>
                </a:solidFill>
                <a:latin typeface="Helvetica Neue Light"/>
                <a:ea typeface="Helvetica Neue Light"/>
                <a:cs typeface="Helvetica Neue Light"/>
                <a:sym typeface="Helvetica Neue Light"/>
              </a:defRPr>
            </a:lvl2pPr>
            <a:lvl3pPr marL="1371600" marR="0" lvl="2" indent="-228600" algn="l" rtl="0">
              <a:spcBef>
                <a:spcPts val="480"/>
              </a:spcBef>
              <a:spcAft>
                <a:spcPts val="0"/>
              </a:spcAft>
              <a:buClr>
                <a:schemeClr val="dk1"/>
              </a:buClr>
              <a:buSzPts val="2400"/>
              <a:buFont typeface="Arial"/>
              <a:buNone/>
              <a:defRPr sz="2400" b="1" i="0" u="none" strike="noStrike" cap="none">
                <a:solidFill>
                  <a:schemeClr val="dk1"/>
                </a:solidFill>
                <a:latin typeface="Helvetica Neue Light"/>
                <a:ea typeface="Helvetica Neue Light"/>
                <a:cs typeface="Helvetica Neue Light"/>
                <a:sym typeface="Helvetica Neue Light"/>
              </a:defRPr>
            </a:lvl3pPr>
            <a:lvl4pPr marL="1828800" marR="0" lvl="3" indent="-228600" algn="l" rtl="0">
              <a:spcBef>
                <a:spcPts val="427"/>
              </a:spcBef>
              <a:spcAft>
                <a:spcPts val="0"/>
              </a:spcAft>
              <a:buClr>
                <a:schemeClr val="dk1"/>
              </a:buClr>
              <a:buSzPts val="2133"/>
              <a:buFont typeface="Arial"/>
              <a:buNone/>
              <a:defRPr sz="2133" b="1" i="0" u="none" strike="noStrike" cap="none">
                <a:solidFill>
                  <a:schemeClr val="dk1"/>
                </a:solidFill>
                <a:latin typeface="Helvetica Neue Light"/>
                <a:ea typeface="Helvetica Neue Light"/>
                <a:cs typeface="Helvetica Neue Light"/>
                <a:sym typeface="Helvetica Neue Light"/>
              </a:defRPr>
            </a:lvl4pPr>
            <a:lvl5pPr marL="2286000" marR="0" lvl="4" indent="-228600" algn="l" rtl="0">
              <a:spcBef>
                <a:spcPts val="427"/>
              </a:spcBef>
              <a:spcAft>
                <a:spcPts val="0"/>
              </a:spcAft>
              <a:buClr>
                <a:schemeClr val="dk1"/>
              </a:buClr>
              <a:buSzPts val="2133"/>
              <a:buFont typeface="Arial"/>
              <a:buNone/>
              <a:defRPr sz="2133" b="1" i="0" u="none" strike="noStrike" cap="none">
                <a:solidFill>
                  <a:schemeClr val="dk1"/>
                </a:solidFill>
                <a:latin typeface="Helvetica Neue Light"/>
                <a:ea typeface="Helvetica Neue Light"/>
                <a:cs typeface="Helvetica Neue Light"/>
                <a:sym typeface="Helvetica Neue Light"/>
              </a:defRPr>
            </a:lvl5pPr>
            <a:lvl6pPr marL="2743200" marR="0" lvl="5"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6pPr>
            <a:lvl7pPr marL="3200400" marR="0" lvl="6"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7pPr>
            <a:lvl8pPr marL="3657600" marR="0" lvl="7"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8pPr>
            <a:lvl9pPr marL="4114800" marR="0" lvl="8" indent="-228600" algn="l" rtl="0">
              <a:spcBef>
                <a:spcPts val="427"/>
              </a:spcBef>
              <a:spcAft>
                <a:spcPts val="0"/>
              </a:spcAft>
              <a:buClr>
                <a:schemeClr val="dk1"/>
              </a:buClr>
              <a:buSzPts val="2133"/>
              <a:buFont typeface="Arial"/>
              <a:buNone/>
              <a:defRPr sz="2133" b="1"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4"/>
          </p:nvPr>
        </p:nvSpPr>
        <p:spPr>
          <a:xfrm>
            <a:off x="6193378" y="2017712"/>
            <a:ext cx="5389033" cy="3951288"/>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Gill Sans"/>
                <a:ea typeface="Gill Sans"/>
                <a:cs typeface="Gill Sans"/>
                <a:sym typeface="Gill Sans"/>
              </a:defRPr>
            </a:lvl1pPr>
            <a:lvl2pPr marL="914400" marR="0" lvl="1" indent="-397954" algn="l" rtl="0">
              <a:spcBef>
                <a:spcPts val="533"/>
              </a:spcBef>
              <a:spcAft>
                <a:spcPts val="0"/>
              </a:spcAft>
              <a:buClr>
                <a:schemeClr val="dk1"/>
              </a:buClr>
              <a:buSzPts val="2667"/>
              <a:buFont typeface="Arial"/>
              <a:buChar char="–"/>
              <a:defRPr sz="2667" b="0" i="0" u="none" strike="noStrike" cap="none">
                <a:solidFill>
                  <a:schemeClr val="dk1"/>
                </a:solidFill>
                <a:latin typeface="Gill Sans"/>
                <a:ea typeface="Gill Sans"/>
                <a:cs typeface="Gill Sans"/>
                <a:sym typeface="Gill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3pPr>
            <a:lvl4pPr marL="1828800" marR="0" lvl="3" indent="-364045" algn="l" rtl="0">
              <a:spcBef>
                <a:spcPts val="427"/>
              </a:spcBef>
              <a:spcAft>
                <a:spcPts val="0"/>
              </a:spcAft>
              <a:buClr>
                <a:schemeClr val="dk1"/>
              </a:buClr>
              <a:buSzPts val="2133"/>
              <a:buFont typeface="Arial"/>
              <a:buChar char="–"/>
              <a:defRPr sz="2133" b="0" i="0" u="none" strike="noStrike" cap="none">
                <a:solidFill>
                  <a:schemeClr val="dk1"/>
                </a:solidFill>
                <a:latin typeface="Gill Sans"/>
                <a:ea typeface="Gill Sans"/>
                <a:cs typeface="Gill Sans"/>
                <a:sym typeface="Gill Sans"/>
              </a:defRPr>
            </a:lvl4pPr>
            <a:lvl5pPr marL="2286000" marR="0" lvl="4" indent="-364045" algn="l" rtl="0">
              <a:spcBef>
                <a:spcPts val="427"/>
              </a:spcBef>
              <a:spcAft>
                <a:spcPts val="0"/>
              </a:spcAft>
              <a:buClr>
                <a:schemeClr val="dk1"/>
              </a:buClr>
              <a:buSzPts val="2133"/>
              <a:buFont typeface="Arial"/>
              <a:buChar char="»"/>
              <a:defRPr sz="2133" b="0" i="0" u="none" strike="noStrike" cap="none">
                <a:solidFill>
                  <a:schemeClr val="dk1"/>
                </a:solidFill>
                <a:latin typeface="Gill Sans"/>
                <a:ea typeface="Gill Sans"/>
                <a:cs typeface="Gill Sans"/>
                <a:sym typeface="Gill Sans"/>
              </a:defRPr>
            </a:lvl5pPr>
            <a:lvl6pPr marL="2743200" marR="0" lvl="5"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6pPr>
            <a:lvl7pPr marL="3200400" marR="0" lvl="6"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7pPr>
            <a:lvl8pPr marL="3657600" marR="0" lvl="7"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8pPr>
            <a:lvl9pPr marL="4114800" marR="0" lvl="8" indent="-364045" algn="l" rtl="0">
              <a:spcBef>
                <a:spcPts val="427"/>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839788" y="457200"/>
            <a:ext cx="10515600" cy="12039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4000"/>
              <a:buFont typeface="Raleway"/>
              <a:buNone/>
              <a:defRPr sz="4000" b="1" i="0" u="none" strike="noStrike" cap="non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28" name="Shape 328"/>
          <p:cNvSpPr>
            <a:spLocks noGrp="1"/>
          </p:cNvSpPr>
          <p:nvPr>
            <p:ph type="pic" idx="2"/>
          </p:nvPr>
        </p:nvSpPr>
        <p:spPr>
          <a:xfrm>
            <a:off x="5183188" y="2057400"/>
            <a:ext cx="6172500" cy="3803700"/>
          </a:xfrm>
          <a:prstGeom prst="rect">
            <a:avLst/>
          </a:prstGeom>
          <a:noFill/>
          <a:ln>
            <a:noFill/>
          </a:ln>
        </p:spPr>
        <p:txBody>
          <a:bodyPr spcFirstLastPara="1" wrap="square" lIns="91425" tIns="45700" rIns="91425" bIns="45700" anchor="t" anchorCtr="0"/>
          <a:lstStyle>
            <a:lvl1pPr marR="0" lvl="0" algn="l" rtl="0">
              <a:lnSpc>
                <a:spcPct val="90000"/>
              </a:lnSpc>
              <a:spcBef>
                <a:spcPts val="1100"/>
              </a:spcBef>
              <a:spcAft>
                <a:spcPts val="0"/>
              </a:spcAft>
              <a:buClr>
                <a:schemeClr val="dk2"/>
              </a:buClr>
              <a:buSzPts val="3200"/>
              <a:buFont typeface="Arial"/>
              <a:buNone/>
              <a:defRPr sz="3200" b="0" i="0" u="none" strike="noStrike" cap="none">
                <a:solidFill>
                  <a:schemeClr val="dk2"/>
                </a:solidFill>
                <a:latin typeface="Trebuchet MS"/>
                <a:ea typeface="Trebuchet MS"/>
                <a:cs typeface="Trebuchet MS"/>
                <a:sym typeface="Trebuchet MS"/>
              </a:defRPr>
            </a:lvl1pPr>
            <a:lvl2pPr marR="0" lvl="1" algn="l" rtl="0">
              <a:lnSpc>
                <a:spcPct val="90000"/>
              </a:lnSpc>
              <a:spcBef>
                <a:spcPts val="500"/>
              </a:spcBef>
              <a:spcAft>
                <a:spcPts val="0"/>
              </a:spcAft>
              <a:buClr>
                <a:schemeClr val="dk2"/>
              </a:buClr>
              <a:buSzPts val="2800"/>
              <a:buFont typeface="Arial"/>
              <a:buNone/>
              <a:defRPr sz="2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500"/>
              </a:spcBef>
              <a:spcAft>
                <a:spcPts val="0"/>
              </a:spcAft>
              <a:buClr>
                <a:schemeClr val="dk2"/>
              </a:buClr>
              <a:buSzPts val="2400"/>
              <a:buFont typeface="Arial"/>
              <a:buNone/>
              <a:defRPr sz="2400" b="0" i="0" u="none" strike="noStrike" cap="none">
                <a:solidFill>
                  <a:schemeClr val="dk2"/>
                </a:solidFill>
                <a:latin typeface="Trebuchet MS"/>
                <a:ea typeface="Trebuchet MS"/>
                <a:cs typeface="Trebuchet MS"/>
                <a:sym typeface="Trebuchet MS"/>
              </a:defRPr>
            </a:lvl3pPr>
            <a:lvl4pPr marR="0" lvl="3"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Trebuchet MS"/>
                <a:ea typeface="Trebuchet MS"/>
                <a:cs typeface="Trebuchet MS"/>
                <a:sym typeface="Trebuchet MS"/>
              </a:defRPr>
            </a:lvl4pPr>
            <a:lvl5pPr marR="0" lvl="4"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Trebuchet MS"/>
                <a:ea typeface="Trebuchet MS"/>
                <a:cs typeface="Trebuchet MS"/>
                <a:sym typeface="Trebuchet M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29" name="Shape 329"/>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100"/>
              </a:spcBef>
              <a:spcAft>
                <a:spcPts val="0"/>
              </a:spcAft>
              <a:buClr>
                <a:schemeClr val="dk2"/>
              </a:buClr>
              <a:buSzPts val="1600"/>
              <a:buFont typeface="Arial"/>
              <a:buNone/>
              <a:defRPr sz="16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2"/>
              </a:buClr>
              <a:buSzPts val="1500"/>
              <a:buFont typeface="Arial"/>
              <a:buNone/>
              <a:defRPr sz="15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2"/>
              </a:buClr>
              <a:buSzPts val="1200"/>
              <a:buFont typeface="Arial"/>
              <a:buNone/>
              <a:defRPr sz="1200" b="0" i="0" u="none" strike="noStrike" cap="none">
                <a:solidFill>
                  <a:schemeClr val="dk2"/>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2"/>
              </a:buClr>
              <a:buSzPts val="1100"/>
              <a:buFont typeface="Arial"/>
              <a:buNone/>
              <a:defRPr sz="1100" b="0" i="0" u="none" strike="noStrike" cap="none">
                <a:solidFill>
                  <a:schemeClr val="dk2"/>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2"/>
              </a:buClr>
              <a:buSzPts val="1100"/>
              <a:buFont typeface="Arial"/>
              <a:buNone/>
              <a:defRPr sz="1100" b="0" i="0" u="none" strike="noStrike" cap="none">
                <a:solidFill>
                  <a:schemeClr val="dk2"/>
                </a:solidFill>
                <a:latin typeface="Trebuchet MS"/>
                <a:ea typeface="Trebuchet MS"/>
                <a:cs typeface="Trebuchet MS"/>
                <a:sym typeface="Trebuchet MS"/>
              </a:defRPr>
            </a:lvl5pPr>
            <a:lvl6pPr marL="2743200" marR="0" lvl="5"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36"/>
        <p:cNvGrpSpPr/>
        <p:nvPr/>
      </p:nvGrpSpPr>
      <p:grpSpPr>
        <a:xfrm>
          <a:off x="0" y="0"/>
          <a:ext cx="0" cy="0"/>
          <a:chOff x="0" y="0"/>
          <a:chExt cx="0" cy="0"/>
        </a:xfrm>
      </p:grpSpPr>
      <p:pic>
        <p:nvPicPr>
          <p:cNvPr id="337" name="Shape 337" descr="Biocomplexity-PP-SectionTitle10-SDAL-BKGD-Light_2015-11.jpg"/>
          <p:cNvPicPr preferRelativeResize="0"/>
          <p:nvPr/>
        </p:nvPicPr>
        <p:blipFill rotWithShape="1">
          <a:blip r:embed="rId2">
            <a:alphaModFix/>
          </a:blip>
          <a:srcRect/>
          <a:stretch/>
        </p:blipFill>
        <p:spPr>
          <a:xfrm>
            <a:off x="1" y="0"/>
            <a:ext cx="12159574" cy="6858000"/>
          </a:xfrm>
          <a:prstGeom prst="rect">
            <a:avLst/>
          </a:prstGeom>
          <a:noFill/>
          <a:ln>
            <a:noFill/>
          </a:ln>
        </p:spPr>
      </p:pic>
      <p:sp>
        <p:nvSpPr>
          <p:cNvPr id="338" name="Shape 338"/>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Helvetica Neue"/>
              <a:buNone/>
              <a:defRPr sz="44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9"/>
        <p:cNvGrpSpPr/>
        <p:nvPr/>
      </p:nvGrpSpPr>
      <p:grpSpPr>
        <a:xfrm>
          <a:off x="0" y="0"/>
          <a:ext cx="0" cy="0"/>
          <a:chOff x="0" y="0"/>
          <a:chExt cx="0" cy="0"/>
        </a:xfrm>
      </p:grpSpPr>
      <p:sp>
        <p:nvSpPr>
          <p:cNvPr id="340" name="Shape 340"/>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41" name="Shape 341"/>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42" name="Shape 34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3" name="Shape 3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4" name="Shape 34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47" name="Shape 34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8" name="Shape 3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9" name="Shape 34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0" name="Shape 3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53" name="Shape 353"/>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54" name="Shape 35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5" name="Shape 3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6" name="Shape 3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59" name="Shape 359"/>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0" name="Shape 360"/>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1" name="Shape 3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2" name="Shape 36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3" name="Shape 3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66" name="Shape 36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67" name="Shape 367"/>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8" name="Shape 368"/>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69" name="Shape 36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0" name="Shape 3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1" name="Shape 3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2" name="Shape 37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75" name="Shape 37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6" name="Shape 3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7" name="Shape 3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8"/>
        <p:cNvGrpSpPr/>
        <p:nvPr/>
      </p:nvGrpSpPr>
      <p:grpSpPr>
        <a:xfrm>
          <a:off x="0" y="0"/>
          <a:ext cx="0" cy="0"/>
          <a:chOff x="0" y="0"/>
          <a:chExt cx="0" cy="0"/>
        </a:xfrm>
      </p:grpSpPr>
      <p:sp>
        <p:nvSpPr>
          <p:cNvPr id="379" name="Shape 37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0" name="Shape 38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1" name="Shape 38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84" name="Shape 384"/>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5" name="Shape 385"/>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386" name="Shape 38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7" name="Shape 38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8" name="Shape 38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3_Picture with Caption">
  <p:cSld name="3_Picture with Caption">
    <p:spTree>
      <p:nvGrpSpPr>
        <p:cNvPr id="1" name="Shape 43"/>
        <p:cNvGrpSpPr/>
        <p:nvPr/>
      </p:nvGrpSpPr>
      <p:grpSpPr>
        <a:xfrm>
          <a:off x="0" y="0"/>
          <a:ext cx="0" cy="0"/>
          <a:chOff x="0" y="0"/>
          <a:chExt cx="0" cy="0"/>
        </a:xfrm>
      </p:grpSpPr>
      <p:pic>
        <p:nvPicPr>
          <p:cNvPr id="44" name="Shape 44" descr="Screen Shot 2015-12-08 at 7.04.00 PM.png"/>
          <p:cNvPicPr preferRelativeResize="0"/>
          <p:nvPr/>
        </p:nvPicPr>
        <p:blipFill rotWithShape="1">
          <a:blip r:embed="rId2">
            <a:alphaModFix/>
          </a:blip>
          <a:srcRect/>
          <a:stretch/>
        </p:blipFill>
        <p:spPr>
          <a:xfrm>
            <a:off x="1043987" y="6365036"/>
            <a:ext cx="4945311" cy="475861"/>
          </a:xfrm>
          <a:prstGeom prst="rect">
            <a:avLst/>
          </a:prstGeom>
          <a:noFill/>
          <a:ln>
            <a:noFill/>
          </a:ln>
        </p:spPr>
      </p:pic>
      <p:sp>
        <p:nvSpPr>
          <p:cNvPr id="45" name="Shape 45"/>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91" name="Shape 391"/>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92" name="Shape 392"/>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393" name="Shape 39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4" name="Shape 39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5" name="Shape 3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98" name="Shape 398"/>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9" name="Shape 39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0" name="Shape 40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1" name="Shape 40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04" name="Shape 40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5" name="Shape 40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6" name="Shape 40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7" name="Shape 4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414"/>
        <p:cNvGrpSpPr/>
        <p:nvPr/>
      </p:nvGrpSpPr>
      <p:grpSpPr>
        <a:xfrm>
          <a:off x="0" y="0"/>
          <a:ext cx="0" cy="0"/>
          <a:chOff x="0" y="0"/>
          <a:chExt cx="0" cy="0"/>
        </a:xfrm>
      </p:grpSpPr>
      <p:pic>
        <p:nvPicPr>
          <p:cNvPr id="415" name="Shape 415" descr="Biocomplexity-PP-SectionTitle10-SDAL-BKGD-Light_2015-11.jpg"/>
          <p:cNvPicPr preferRelativeResize="0"/>
          <p:nvPr/>
        </p:nvPicPr>
        <p:blipFill rotWithShape="1">
          <a:blip r:embed="rId2">
            <a:alphaModFix/>
          </a:blip>
          <a:srcRect/>
          <a:stretch/>
        </p:blipFill>
        <p:spPr>
          <a:xfrm>
            <a:off x="1" y="0"/>
            <a:ext cx="12159574" cy="6858000"/>
          </a:xfrm>
          <a:prstGeom prst="rect">
            <a:avLst/>
          </a:prstGeom>
          <a:noFill/>
          <a:ln>
            <a:noFill/>
          </a:ln>
        </p:spPr>
      </p:pic>
      <p:sp>
        <p:nvSpPr>
          <p:cNvPr id="416" name="Shape 416"/>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Helvetica Neue"/>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9" name="Shape 41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0" name="Shape 4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1" name="Shape 4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2" name="Shape 4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5" name="Shape 425"/>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26" name="Shape 42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7" name="Shape 4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8" name="Shape 4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1" name="Shape 431"/>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2" name="Shape 432"/>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3" name="Shape 4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34" name="Shape 4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35" name="Shape 4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8" name="Shape 43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39" name="Shape 43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40" name="Shape 4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1"/>
        <p:cNvGrpSpPr/>
        <p:nvPr/>
      </p:nvGrpSpPr>
      <p:grpSpPr>
        <a:xfrm>
          <a:off x="0" y="0"/>
          <a:ext cx="0" cy="0"/>
          <a:chOff x="0" y="0"/>
          <a:chExt cx="0" cy="0"/>
        </a:xfrm>
      </p:grpSpPr>
      <p:sp>
        <p:nvSpPr>
          <p:cNvPr id="442" name="Shape 44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43" name="Shape 4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44" name="Shape 44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47" name="Shape 447"/>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8" name="Shape 448"/>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449" name="Shape 44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0" name="Shape 4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1" name="Shape 45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10.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theme" Target="../theme/theme11.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4.jp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2.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image" Target="../media/image4.jpg"/><Relationship Id="rId5" Type="http://schemas.openxmlformats.org/officeDocument/2006/relationships/slideLayout" Target="../slideLayouts/slideLayout118.xml"/><Relationship Id="rId10" Type="http://schemas.openxmlformats.org/officeDocument/2006/relationships/theme" Target="../theme/theme1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2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4.jp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2.jp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1.jp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image" Target="../media/image3.png"/><Relationship Id="rId4" Type="http://schemas.openxmlformats.org/officeDocument/2006/relationships/slideLayout" Target="../slideLayouts/slideLayout33.xml"/><Relationship Id="rId9"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image" Target="../media/image4.jp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theme" Target="../theme/theme6.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10" Type="http://schemas.openxmlformats.org/officeDocument/2006/relationships/image" Target="../media/image4.jpg"/><Relationship Id="rId4" Type="http://schemas.openxmlformats.org/officeDocument/2006/relationships/slideLayout" Target="../slideLayouts/slideLayout56.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11.gif"/><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8.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image" Target="../media/image4.jpg"/><Relationship Id="rId5" Type="http://schemas.openxmlformats.org/officeDocument/2006/relationships/slideLayout" Target="../slideLayouts/slideLayout76.xml"/><Relationship Id="rId10" Type="http://schemas.openxmlformats.org/officeDocument/2006/relationships/theme" Target="../theme/theme9.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pic>
        <p:nvPicPr>
          <p:cNvPr id="10" name="Shape 10" descr="Biocomplexity-PP-SectionTitle10-SDAL-BKGD-Light_2015-11.jpg"/>
          <p:cNvPicPr preferRelativeResize="0"/>
          <p:nvPr/>
        </p:nvPicPr>
        <p:blipFill rotWithShape="1">
          <a:blip r:embed="rId13">
            <a:alphaModFix/>
          </a:blip>
          <a:srcRect/>
          <a:stretch/>
        </p:blipFill>
        <p:spPr>
          <a:xfrm>
            <a:off x="32426" y="-25400"/>
            <a:ext cx="12159575" cy="6858000"/>
          </a:xfrm>
          <a:prstGeom prst="rect">
            <a:avLst/>
          </a:prstGeom>
          <a:noFill/>
          <a:ln>
            <a:noFill/>
          </a:ln>
        </p:spPr>
      </p:pic>
      <p:sp>
        <p:nvSpPr>
          <p:cNvPr id="11" name="Shape 11"/>
          <p:cNvSpPr txBox="1">
            <a:spLocks noGrp="1"/>
          </p:cNvSpPr>
          <p:nvPr>
            <p:ph type="title"/>
          </p:nvPr>
        </p:nvSpPr>
        <p:spPr>
          <a:xfrm>
            <a:off x="609600" y="-25400"/>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Shape 12"/>
          <p:cNvSpPr txBox="1">
            <a:spLocks noGrp="1"/>
          </p:cNvSpPr>
          <p:nvPr>
            <p:ph type="body" idx="1"/>
          </p:nvPr>
        </p:nvSpPr>
        <p:spPr>
          <a:xfrm>
            <a:off x="609600" y="1193800"/>
            <a:ext cx="10972800" cy="4525963"/>
          </a:xfrm>
          <a:prstGeom prst="rect">
            <a:avLst/>
          </a:prstGeom>
          <a:noFill/>
          <a:ln>
            <a:noFill/>
          </a:ln>
        </p:spPr>
        <p:txBody>
          <a:bodyPr spcFirstLastPara="1" wrap="square" lIns="91425" tIns="45700" rIns="91425" bIns="45700" anchor="t" anchorCtr="0"/>
          <a:lstStyle>
            <a:lvl1pPr marL="457200" marR="0" lvl="0" indent="-465645" algn="l" rtl="0">
              <a:spcBef>
                <a:spcPts val="747"/>
              </a:spcBef>
              <a:spcAft>
                <a:spcPts val="0"/>
              </a:spcAft>
              <a:buClr>
                <a:schemeClr val="dk1"/>
              </a:buClr>
              <a:buSzPts val="3733"/>
              <a:buFont typeface="Arial"/>
              <a:buChar char="•"/>
              <a:defRPr sz="3733"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32" name="Shape 33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3" name="Shape 3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4" name="Shape 3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5" name="Shape 3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8"/>
        <p:cNvGrpSpPr/>
        <p:nvPr/>
      </p:nvGrpSpPr>
      <p:grpSpPr>
        <a:xfrm>
          <a:off x="0" y="0"/>
          <a:ext cx="0" cy="0"/>
          <a:chOff x="0" y="0"/>
          <a:chExt cx="0" cy="0"/>
        </a:xfrm>
      </p:grpSpPr>
      <p:sp>
        <p:nvSpPr>
          <p:cNvPr id="409" name="Shape 40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0" name="Shape 41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1" name="Shape 4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2" name="Shape 4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3" name="Shape 4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471"/>
        <p:cNvGrpSpPr/>
        <p:nvPr/>
      </p:nvGrpSpPr>
      <p:grpSpPr>
        <a:xfrm>
          <a:off x="0" y="0"/>
          <a:ext cx="0" cy="0"/>
          <a:chOff x="0" y="0"/>
          <a:chExt cx="0" cy="0"/>
        </a:xfrm>
      </p:grpSpPr>
      <p:sp>
        <p:nvSpPr>
          <p:cNvPr id="472" name="Shape 472"/>
          <p:cNvSpPr txBox="1">
            <a:spLocks noGrp="1"/>
          </p:cNvSpPr>
          <p:nvPr>
            <p:ph type="title"/>
          </p:nvPr>
        </p:nvSpPr>
        <p:spPr>
          <a:xfrm>
            <a:off x="443754" y="524435"/>
            <a:ext cx="6938700" cy="2837400"/>
          </a:xfrm>
          <a:prstGeom prst="rect">
            <a:avLst/>
          </a:prstGeom>
          <a:no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73" name="Shape 473"/>
          <p:cNvSpPr txBox="1">
            <a:spLocks noGrp="1"/>
          </p:cNvSpPr>
          <p:nvPr>
            <p:ph type="body" idx="1"/>
          </p:nvPr>
        </p:nvSpPr>
        <p:spPr>
          <a:xfrm>
            <a:off x="838200" y="3617259"/>
            <a:ext cx="10515600" cy="18288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12"/>
        <p:cNvGrpSpPr/>
        <p:nvPr/>
      </p:nvGrpSpPr>
      <p:grpSpPr>
        <a:xfrm>
          <a:off x="0" y="0"/>
          <a:ext cx="0" cy="0"/>
          <a:chOff x="0" y="0"/>
          <a:chExt cx="0" cy="0"/>
        </a:xfrm>
      </p:grpSpPr>
      <p:sp>
        <p:nvSpPr>
          <p:cNvPr id="513" name="Shape 513"/>
          <p:cNvSpPr txBox="1">
            <a:spLocks noGrp="1"/>
          </p:cNvSpPr>
          <p:nvPr>
            <p:ph type="title"/>
          </p:nvPr>
        </p:nvSpPr>
        <p:spPr>
          <a:xfrm>
            <a:off x="443754" y="524435"/>
            <a:ext cx="6938700" cy="28374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400"/>
              <a:buFont typeface="Raleway"/>
              <a:buNone/>
              <a:defRPr sz="5400" b="1" i="0" u="none" strike="noStrike" cap="none">
                <a:solidFill>
                  <a:schemeClr val="dk2"/>
                </a:solidFill>
                <a:latin typeface="Raleway"/>
                <a:ea typeface="Raleway"/>
                <a:cs typeface="Raleway"/>
                <a:sym typeface="Ralew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14" name="Shape 514"/>
          <p:cNvSpPr txBox="1">
            <a:spLocks noGrp="1"/>
          </p:cNvSpPr>
          <p:nvPr>
            <p:ph type="body" idx="1"/>
          </p:nvPr>
        </p:nvSpPr>
        <p:spPr>
          <a:xfrm>
            <a:off x="838200" y="3617259"/>
            <a:ext cx="10515600" cy="18288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4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43754" y="524435"/>
            <a:ext cx="6938682" cy="283733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400"/>
              <a:buFont typeface="Raleway"/>
              <a:buNone/>
              <a:defRPr sz="5400" b="1" i="0" u="none" strike="noStrike" cap="none">
                <a:solidFill>
                  <a:schemeClr val="dk2"/>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Shape 50"/>
          <p:cNvSpPr txBox="1">
            <a:spLocks noGrp="1"/>
          </p:cNvSpPr>
          <p:nvPr>
            <p:ph type="body" idx="1"/>
          </p:nvPr>
        </p:nvSpPr>
        <p:spPr>
          <a:xfrm>
            <a:off x="838200" y="3617259"/>
            <a:ext cx="10515600" cy="18288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84"/>
        <p:cNvGrpSpPr/>
        <p:nvPr/>
      </p:nvGrpSpPr>
      <p:grpSpPr>
        <a:xfrm>
          <a:off x="0" y="0"/>
          <a:ext cx="0" cy="0"/>
          <a:chOff x="0" y="0"/>
          <a:chExt cx="0" cy="0"/>
        </a:xfrm>
      </p:grpSpPr>
      <p:pic>
        <p:nvPicPr>
          <p:cNvPr id="85" name="Shape 85" descr="Biocomplexity-PP-SectionTitle10-SDAL-BKGD-Light_2015-11.jpg"/>
          <p:cNvPicPr preferRelativeResize="0"/>
          <p:nvPr/>
        </p:nvPicPr>
        <p:blipFill rotWithShape="1">
          <a:blip r:embed="rId13">
            <a:alphaModFix/>
          </a:blip>
          <a:srcRect/>
          <a:stretch/>
        </p:blipFill>
        <p:spPr>
          <a:xfrm>
            <a:off x="32426" y="-25400"/>
            <a:ext cx="12159575" cy="6858000"/>
          </a:xfrm>
          <a:prstGeom prst="rect">
            <a:avLst/>
          </a:prstGeom>
          <a:noFill/>
          <a:ln>
            <a:noFill/>
          </a:ln>
        </p:spPr>
      </p:pic>
      <p:sp>
        <p:nvSpPr>
          <p:cNvPr id="86" name="Shape 86"/>
          <p:cNvSpPr txBox="1">
            <a:spLocks noGrp="1"/>
          </p:cNvSpPr>
          <p:nvPr>
            <p:ph type="title"/>
          </p:nvPr>
        </p:nvSpPr>
        <p:spPr>
          <a:xfrm>
            <a:off x="609600" y="-25400"/>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267"/>
              <a:buFont typeface="Raleway Light"/>
              <a:buNone/>
              <a:defRPr sz="4267" b="1" i="0" u="none" strike="noStrike" cap="none">
                <a:solidFill>
                  <a:schemeClr val="dk1"/>
                </a:solidFill>
                <a:latin typeface="Raleway Light"/>
                <a:ea typeface="Raleway Light"/>
                <a:cs typeface="Raleway Light"/>
                <a:sym typeface="Raleway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Shape 87"/>
          <p:cNvSpPr txBox="1">
            <a:spLocks noGrp="1"/>
          </p:cNvSpPr>
          <p:nvPr>
            <p:ph type="body" idx="1"/>
          </p:nvPr>
        </p:nvSpPr>
        <p:spPr>
          <a:xfrm>
            <a:off x="609600" y="1193800"/>
            <a:ext cx="10972800" cy="4525963"/>
          </a:xfrm>
          <a:prstGeom prst="rect">
            <a:avLst/>
          </a:prstGeom>
          <a:noFill/>
          <a:ln>
            <a:noFill/>
          </a:ln>
        </p:spPr>
        <p:txBody>
          <a:bodyPr spcFirstLastPara="1" wrap="square" lIns="91425" tIns="45700" rIns="91425" bIns="45700" anchor="t" anchorCtr="0"/>
          <a:lstStyle>
            <a:lvl1pPr marL="457200" marR="0" lvl="0" indent="-465645" algn="l" rtl="0">
              <a:spcBef>
                <a:spcPts val="747"/>
              </a:spcBef>
              <a:spcAft>
                <a:spcPts val="0"/>
              </a:spcAft>
              <a:buClr>
                <a:schemeClr val="dk1"/>
              </a:buClr>
              <a:buSzPts val="3733"/>
              <a:buFont typeface="Arial"/>
              <a:buChar char="•"/>
              <a:defRPr sz="3733"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3pPr>
            <a:lvl4pPr marL="1828800" marR="0" lvl="3"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4pPr>
            <a:lvl5pPr marL="2286000" marR="0" lvl="4" indent="-397954" algn="l" rtl="0">
              <a:spcBef>
                <a:spcPts val="533"/>
              </a:spcBef>
              <a:spcAft>
                <a:spcPts val="0"/>
              </a:spcAft>
              <a:buClr>
                <a:schemeClr val="dk1"/>
              </a:buClr>
              <a:buSzPts val="2667"/>
              <a:buFont typeface="Arial"/>
              <a:buChar char="»"/>
              <a:defRPr sz="2667" b="0" i="0" u="none" strike="noStrike" cap="none">
                <a:solidFill>
                  <a:schemeClr val="dk1"/>
                </a:solidFill>
                <a:latin typeface="Helvetica Neue Light"/>
                <a:ea typeface="Helvetica Neue Light"/>
                <a:cs typeface="Helvetica Neue Light"/>
                <a:sym typeface="Helvetica Neue Light"/>
              </a:defRPr>
            </a:lvl5pPr>
            <a:lvl6pPr marL="2743200" marR="0" lvl="5"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pic>
        <p:nvPicPr>
          <p:cNvPr id="88" name="Shape 88" descr="Biocomplexity-PP-SectionTitle10-SDAL-BKGD-Light_2015-11.jpg"/>
          <p:cNvPicPr preferRelativeResize="0"/>
          <p:nvPr/>
        </p:nvPicPr>
        <p:blipFill rotWithShape="1">
          <a:blip r:embed="rId13">
            <a:alphaModFix/>
          </a:blip>
          <a:srcRect/>
          <a:stretch/>
        </p:blipFill>
        <p:spPr>
          <a:xfrm>
            <a:off x="32426" y="25400"/>
            <a:ext cx="12159575"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609600" y="274639"/>
            <a:ext cx="10972800" cy="1143300"/>
          </a:xfrm>
          <a:prstGeom prst="rect">
            <a:avLst/>
          </a:prstGeom>
          <a:noFill/>
          <a:ln>
            <a:noFill/>
          </a:ln>
        </p:spPr>
        <p:txBody>
          <a:bodyPr spcFirstLastPara="1" wrap="square" lIns="121900" tIns="60925" rIns="121900" bIns="60925" anchor="ctr" anchorCtr="0"/>
          <a:lstStyle>
            <a:lvl1pPr marR="0" lvl="0" algn="r" rtl="0">
              <a:spcBef>
                <a:spcPts val="0"/>
              </a:spcBef>
              <a:spcAft>
                <a:spcPts val="0"/>
              </a:spcAft>
              <a:buClr>
                <a:schemeClr val="dk1"/>
              </a:buClr>
              <a:buSzPts val="4300"/>
              <a:buFont typeface="Helvetica Neue"/>
              <a:buNone/>
              <a:defRPr sz="43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133" name="Shape 133"/>
          <p:cNvSpPr txBox="1">
            <a:spLocks noGrp="1"/>
          </p:cNvSpPr>
          <p:nvPr>
            <p:ph type="body" idx="1"/>
          </p:nvPr>
        </p:nvSpPr>
        <p:spPr>
          <a:xfrm>
            <a:off x="609600" y="1341437"/>
            <a:ext cx="10972800" cy="4526100"/>
          </a:xfrm>
          <a:prstGeom prst="rect">
            <a:avLst/>
          </a:prstGeom>
          <a:noFill/>
          <a:ln>
            <a:noFill/>
          </a:ln>
        </p:spPr>
        <p:txBody>
          <a:bodyPr spcFirstLastPara="1" wrap="square" lIns="121900" tIns="60925" rIns="121900" bIns="60925" anchor="t" anchorCtr="0"/>
          <a:lstStyle>
            <a:lvl1pPr marL="457200" marR="0" lvl="0" indent="-463550" algn="l" rtl="0">
              <a:spcBef>
                <a:spcPts val="700"/>
              </a:spcBef>
              <a:spcAft>
                <a:spcPts val="0"/>
              </a:spcAft>
              <a:buClr>
                <a:schemeClr val="dk1"/>
              </a:buClr>
              <a:buSzPts val="3700"/>
              <a:buFont typeface="Arial"/>
              <a:buChar char="•"/>
              <a:defRPr sz="3700"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60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3pPr>
            <a:lvl4pPr marL="1828800" marR="0" lvl="3"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4pPr>
            <a:lvl5pPr marL="2286000" marR="0" lvl="4"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134" name="Shape 134" descr="Screen Shot 2015-12-08 at 7.04.00 PM.png"/>
          <p:cNvPicPr preferRelativeResize="0"/>
          <p:nvPr/>
        </p:nvPicPr>
        <p:blipFill rotWithShape="1">
          <a:blip r:embed="rId10">
            <a:alphaModFix/>
          </a:blip>
          <a:srcRect/>
          <a:stretch/>
        </p:blipFill>
        <p:spPr>
          <a:xfrm>
            <a:off x="1043987" y="6351624"/>
            <a:ext cx="4945311" cy="47586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609600" y="274639"/>
            <a:ext cx="10972800" cy="1143300"/>
          </a:xfrm>
          <a:prstGeom prst="rect">
            <a:avLst/>
          </a:prstGeom>
          <a:noFill/>
          <a:ln>
            <a:noFill/>
          </a:ln>
        </p:spPr>
        <p:txBody>
          <a:bodyPr spcFirstLastPara="1" wrap="square" lIns="121900" tIns="60925" rIns="121900" bIns="60925" anchor="ctr" anchorCtr="0"/>
          <a:lstStyle>
            <a:lvl1pPr marR="0" lvl="0" algn="ctr" rtl="0">
              <a:spcBef>
                <a:spcPts val="0"/>
              </a:spcBef>
              <a:spcAft>
                <a:spcPts val="0"/>
              </a:spcAft>
              <a:buClr>
                <a:schemeClr val="dk1"/>
              </a:buClr>
              <a:buSzPts val="4300"/>
              <a:buFont typeface="Helvetica Neue"/>
              <a:buNone/>
              <a:defRPr sz="4300" b="0"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1900"/>
              <a:buNone/>
              <a:defRPr sz="2400"/>
            </a:lvl2pPr>
            <a:lvl3pPr lvl="2" rtl="0">
              <a:spcBef>
                <a:spcPts val="0"/>
              </a:spcBef>
              <a:spcAft>
                <a:spcPts val="0"/>
              </a:spcAft>
              <a:buSzPts val="1900"/>
              <a:buNone/>
              <a:defRPr sz="2400"/>
            </a:lvl3pPr>
            <a:lvl4pPr lvl="3" rtl="0">
              <a:spcBef>
                <a:spcPts val="0"/>
              </a:spcBef>
              <a:spcAft>
                <a:spcPts val="0"/>
              </a:spcAft>
              <a:buSzPts val="1900"/>
              <a:buNone/>
              <a:defRPr sz="2400"/>
            </a:lvl4pPr>
            <a:lvl5pPr lvl="4" rtl="0">
              <a:spcBef>
                <a:spcPts val="0"/>
              </a:spcBef>
              <a:spcAft>
                <a:spcPts val="0"/>
              </a:spcAft>
              <a:buSzPts val="1900"/>
              <a:buNone/>
              <a:defRPr sz="2400"/>
            </a:lvl5pPr>
            <a:lvl6pPr lvl="5" rtl="0">
              <a:spcBef>
                <a:spcPts val="0"/>
              </a:spcBef>
              <a:spcAft>
                <a:spcPts val="0"/>
              </a:spcAft>
              <a:buSzPts val="1900"/>
              <a:buNone/>
              <a:defRPr sz="2400"/>
            </a:lvl6pPr>
            <a:lvl7pPr lvl="6" rtl="0">
              <a:spcBef>
                <a:spcPts val="0"/>
              </a:spcBef>
              <a:spcAft>
                <a:spcPts val="0"/>
              </a:spcAft>
              <a:buSzPts val="1900"/>
              <a:buNone/>
              <a:defRPr sz="2400"/>
            </a:lvl7pPr>
            <a:lvl8pPr lvl="7" rtl="0">
              <a:spcBef>
                <a:spcPts val="0"/>
              </a:spcBef>
              <a:spcAft>
                <a:spcPts val="0"/>
              </a:spcAft>
              <a:buSzPts val="1900"/>
              <a:buNone/>
              <a:defRPr sz="2400"/>
            </a:lvl8pPr>
            <a:lvl9pPr lvl="8" rtl="0">
              <a:spcBef>
                <a:spcPts val="0"/>
              </a:spcBef>
              <a:spcAft>
                <a:spcPts val="0"/>
              </a:spcAft>
              <a:buSzPts val="1900"/>
              <a:buNone/>
              <a:defRPr sz="2400"/>
            </a:lvl9pPr>
          </a:lstStyle>
          <a:p>
            <a:endParaRPr/>
          </a:p>
        </p:txBody>
      </p:sp>
      <p:sp>
        <p:nvSpPr>
          <p:cNvPr id="157" name="Shape 157"/>
          <p:cNvSpPr txBox="1">
            <a:spLocks noGrp="1"/>
          </p:cNvSpPr>
          <p:nvPr>
            <p:ph type="body" idx="1"/>
          </p:nvPr>
        </p:nvSpPr>
        <p:spPr>
          <a:xfrm>
            <a:off x="609600" y="1600201"/>
            <a:ext cx="10972800" cy="4526100"/>
          </a:xfrm>
          <a:prstGeom prst="rect">
            <a:avLst/>
          </a:prstGeom>
          <a:noFill/>
          <a:ln>
            <a:noFill/>
          </a:ln>
        </p:spPr>
        <p:txBody>
          <a:bodyPr spcFirstLastPara="1" wrap="square" lIns="121900" tIns="60925" rIns="121900" bIns="60925" anchor="t" anchorCtr="0"/>
          <a:lstStyle>
            <a:lvl1pPr marL="457200" marR="0" lvl="0" indent="-463550" algn="l" rtl="0">
              <a:spcBef>
                <a:spcPts val="700"/>
              </a:spcBef>
              <a:spcAft>
                <a:spcPts val="0"/>
              </a:spcAft>
              <a:buClr>
                <a:schemeClr val="dk1"/>
              </a:buClr>
              <a:buSzPts val="3700"/>
              <a:buFont typeface="Arial"/>
              <a:buChar char="•"/>
              <a:defRPr sz="3700"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60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431800" algn="l" rtl="0">
              <a:spcBef>
                <a:spcPts val="60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3pPr>
            <a:lvl4pPr marL="1828800" marR="0" lvl="3"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4pPr>
            <a:lvl5pPr marL="2286000" marR="0" lvl="4"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58" name="Shape 158"/>
          <p:cNvSpPr txBox="1">
            <a:spLocks noGrp="1"/>
          </p:cNvSpPr>
          <p:nvPr>
            <p:ph type="dt" idx="10"/>
          </p:nvPr>
        </p:nvSpPr>
        <p:spPr>
          <a:xfrm>
            <a:off x="609600" y="6356352"/>
            <a:ext cx="2844900" cy="365100"/>
          </a:xfrm>
          <a:prstGeom prst="rect">
            <a:avLst/>
          </a:prstGeom>
          <a:noFill/>
          <a:ln>
            <a:noFill/>
          </a:ln>
        </p:spPr>
        <p:txBody>
          <a:bodyPr spcFirstLastPara="1" wrap="square" lIns="121900" tIns="60925" rIns="121900" bIns="60925" anchor="ctr" anchorCtr="0"/>
          <a:lstStyle>
            <a:lvl1pPr marR="0" lvl="0" algn="l" rtl="0">
              <a:spcBef>
                <a:spcPts val="0"/>
              </a:spcBef>
              <a:spcAft>
                <a:spcPts val="0"/>
              </a:spcAft>
              <a:buSzPts val="19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9pPr>
          </a:lstStyle>
          <a:p>
            <a:endParaRPr/>
          </a:p>
        </p:txBody>
      </p:sp>
      <p:sp>
        <p:nvSpPr>
          <p:cNvPr id="159" name="Shape 159"/>
          <p:cNvSpPr txBox="1">
            <a:spLocks noGrp="1"/>
          </p:cNvSpPr>
          <p:nvPr>
            <p:ph type="ftr" idx="11"/>
          </p:nvPr>
        </p:nvSpPr>
        <p:spPr>
          <a:xfrm>
            <a:off x="4165600" y="6356352"/>
            <a:ext cx="3860700" cy="365100"/>
          </a:xfrm>
          <a:prstGeom prst="rect">
            <a:avLst/>
          </a:prstGeom>
          <a:noFill/>
          <a:ln>
            <a:noFill/>
          </a:ln>
        </p:spPr>
        <p:txBody>
          <a:bodyPr spcFirstLastPara="1" wrap="square" lIns="121900" tIns="60925" rIns="121900" bIns="60925" anchor="ctr" anchorCtr="0"/>
          <a:lstStyle>
            <a:lvl1pPr marR="0" lvl="0" algn="ctr" rtl="0">
              <a:spcBef>
                <a:spcPts val="0"/>
              </a:spcBef>
              <a:spcAft>
                <a:spcPts val="0"/>
              </a:spcAft>
              <a:buSzPts val="19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900"/>
              <a:buNone/>
              <a:defRPr sz="2400" b="0" i="0" u="none" strike="noStrike" cap="none">
                <a:solidFill>
                  <a:schemeClr val="dk1"/>
                </a:solidFill>
                <a:latin typeface="Calibri"/>
                <a:ea typeface="Calibri"/>
                <a:cs typeface="Calibri"/>
                <a:sym typeface="Calibri"/>
              </a:defRPr>
            </a:lvl9pPr>
          </a:lstStyle>
          <a:p>
            <a:endParaRPr/>
          </a:p>
        </p:txBody>
      </p:sp>
      <p:sp>
        <p:nvSpPr>
          <p:cNvPr id="160" name="Shape 160"/>
          <p:cNvSpPr txBox="1">
            <a:spLocks noGrp="1"/>
          </p:cNvSpPr>
          <p:nvPr>
            <p:ph type="sldNum" idx="12"/>
          </p:nvPr>
        </p:nvSpPr>
        <p:spPr>
          <a:xfrm>
            <a:off x="8737600" y="6356352"/>
            <a:ext cx="2844900" cy="3651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43754" y="524435"/>
            <a:ext cx="6938700" cy="28374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7" name="Shape 177"/>
          <p:cNvSpPr txBox="1">
            <a:spLocks noGrp="1"/>
          </p:cNvSpPr>
          <p:nvPr>
            <p:ph type="body" idx="1"/>
          </p:nvPr>
        </p:nvSpPr>
        <p:spPr>
          <a:xfrm>
            <a:off x="838200" y="3617259"/>
            <a:ext cx="10515600" cy="18288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443754" y="524435"/>
            <a:ext cx="6938700" cy="2837400"/>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chemeClr val="dk2"/>
              </a:buClr>
              <a:buSzPts val="1400"/>
              <a:buFont typeface="Raleway"/>
              <a:buNone/>
              <a:defRPr sz="54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5" name="Shape 215"/>
          <p:cNvSpPr txBox="1">
            <a:spLocks noGrp="1"/>
          </p:cNvSpPr>
          <p:nvPr>
            <p:ph type="body" idx="1"/>
          </p:nvPr>
        </p:nvSpPr>
        <p:spPr>
          <a:xfrm>
            <a:off x="838200" y="3617259"/>
            <a:ext cx="10515600" cy="18288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6" name="Shape 216"/>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251"/>
        <p:cNvGrpSpPr/>
        <p:nvPr/>
      </p:nvGrpSpPr>
      <p:grpSpPr>
        <a:xfrm>
          <a:off x="0" y="0"/>
          <a:ext cx="0" cy="0"/>
          <a:chOff x="0" y="0"/>
          <a:chExt cx="0" cy="0"/>
        </a:xfrm>
      </p:grpSpPr>
      <p:pic>
        <p:nvPicPr>
          <p:cNvPr id="252" name="Shape 252" descr="Biocomplexity-PP-SectionTitle10-SDAL-BKGD-Light_2015-11.jpg"/>
          <p:cNvPicPr preferRelativeResize="0"/>
          <p:nvPr/>
        </p:nvPicPr>
        <p:blipFill rotWithShape="1">
          <a:blip r:embed="rId14">
            <a:alphaModFix/>
          </a:blip>
          <a:srcRect/>
          <a:stretch/>
        </p:blipFill>
        <p:spPr>
          <a:xfrm>
            <a:off x="32426" y="-25400"/>
            <a:ext cx="12159574" cy="6858000"/>
          </a:xfrm>
          <a:prstGeom prst="rect">
            <a:avLst/>
          </a:prstGeom>
          <a:noFill/>
          <a:ln>
            <a:noFill/>
          </a:ln>
        </p:spPr>
      </p:pic>
      <p:sp>
        <p:nvSpPr>
          <p:cNvPr id="253" name="Shape 253"/>
          <p:cNvSpPr txBox="1">
            <a:spLocks noGrp="1"/>
          </p:cNvSpPr>
          <p:nvPr>
            <p:ph type="title"/>
          </p:nvPr>
        </p:nvSpPr>
        <p:spPr>
          <a:xfrm>
            <a:off x="609600" y="-25400"/>
            <a:ext cx="10972800" cy="11433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300"/>
              <a:buFont typeface="Raleway Light"/>
              <a:buNone/>
              <a:defRPr sz="4300" b="1" i="0" u="none" strike="noStrike" cap="none">
                <a:solidFill>
                  <a:schemeClr val="dk1"/>
                </a:solidFill>
                <a:latin typeface="Raleway Light"/>
                <a:ea typeface="Raleway Light"/>
                <a:cs typeface="Raleway Light"/>
                <a:sym typeface="Raleway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54" name="Shape 254"/>
          <p:cNvSpPr txBox="1">
            <a:spLocks noGrp="1"/>
          </p:cNvSpPr>
          <p:nvPr>
            <p:ph type="body" idx="1"/>
          </p:nvPr>
        </p:nvSpPr>
        <p:spPr>
          <a:xfrm>
            <a:off x="609600" y="1193800"/>
            <a:ext cx="10972800" cy="4526100"/>
          </a:xfrm>
          <a:prstGeom prst="rect">
            <a:avLst/>
          </a:prstGeom>
          <a:noFill/>
          <a:ln>
            <a:noFill/>
          </a:ln>
        </p:spPr>
        <p:txBody>
          <a:bodyPr spcFirstLastPara="1" wrap="square" lIns="91425" tIns="45700" rIns="91425" bIns="45700" anchor="t" anchorCtr="0"/>
          <a:lstStyle>
            <a:lvl1pPr marL="457200" marR="0" lvl="0" indent="-463550" algn="l" rtl="0">
              <a:spcBef>
                <a:spcPts val="800"/>
              </a:spcBef>
              <a:spcAft>
                <a:spcPts val="0"/>
              </a:spcAft>
              <a:buClr>
                <a:schemeClr val="dk1"/>
              </a:buClr>
              <a:buSzPts val="3700"/>
              <a:buFont typeface="Arial"/>
              <a:buChar char="•"/>
              <a:defRPr sz="3700" b="0" i="0" u="none" strike="noStrike" cap="none">
                <a:solidFill>
                  <a:schemeClr val="dk1"/>
                </a:solidFill>
                <a:latin typeface="Helvetica Neue Light"/>
                <a:ea typeface="Helvetica Neue Light"/>
                <a:cs typeface="Helvetica Neue Light"/>
                <a:sym typeface="Helvetica Neue Light"/>
              </a:defRPr>
            </a:lvl1pPr>
            <a:lvl2pPr marL="914400" marR="0" lvl="1" indent="-431800" algn="l" rtl="0">
              <a:spcBef>
                <a:spcPts val="700"/>
              </a:spcBef>
              <a:spcAft>
                <a:spcPts val="0"/>
              </a:spcAft>
              <a:buClr>
                <a:schemeClr val="dk1"/>
              </a:buClr>
              <a:buSzPts val="3200"/>
              <a:buFont typeface="Arial"/>
              <a:buChar char="–"/>
              <a:defRPr sz="3200" b="0" i="0" u="none" strike="noStrike" cap="none">
                <a:solidFill>
                  <a:schemeClr val="dk1"/>
                </a:solidFill>
                <a:latin typeface="Helvetica Neue Light"/>
                <a:ea typeface="Helvetica Neue Light"/>
                <a:cs typeface="Helvetica Neue Light"/>
                <a:sym typeface="Helvetica Neue Light"/>
              </a:defRPr>
            </a:lvl2pPr>
            <a:lvl3pPr marL="1371600" marR="0" lvl="2"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3pPr>
            <a:lvl4pPr marL="1828800" marR="0" lvl="3"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4pPr>
            <a:lvl5pPr marL="2286000" marR="0" lvl="4" indent="-400050" algn="l" rtl="0">
              <a:spcBef>
                <a:spcPts val="500"/>
              </a:spcBef>
              <a:spcAft>
                <a:spcPts val="0"/>
              </a:spcAft>
              <a:buClr>
                <a:schemeClr val="dk1"/>
              </a:buClr>
              <a:buSzPts val="2700"/>
              <a:buFont typeface="Arial"/>
              <a:buChar char="»"/>
              <a:defRPr sz="2700" b="0" i="0" u="none" strike="noStrike" cap="none">
                <a:solidFill>
                  <a:schemeClr val="dk1"/>
                </a:solidFill>
                <a:latin typeface="Helvetica Neue Light"/>
                <a:ea typeface="Helvetica Neue Light"/>
                <a:cs typeface="Helvetica Neue Light"/>
                <a:sym typeface="Helvetica Neue Light"/>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443754" y="524435"/>
            <a:ext cx="6938700" cy="28371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2"/>
              </a:buClr>
              <a:buSzPts val="5500"/>
              <a:buFont typeface="Raleway"/>
              <a:buNone/>
              <a:defRPr sz="5500" b="1" i="0" u="none" strike="noStrike" cap="none">
                <a:solidFill>
                  <a:schemeClr val="dk2"/>
                </a:solidFill>
                <a:latin typeface="Raleway"/>
                <a:ea typeface="Raleway"/>
                <a:cs typeface="Raleway"/>
                <a:sym typeface="Raleway"/>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296" name="Shape 296"/>
          <p:cNvSpPr txBox="1">
            <a:spLocks noGrp="1"/>
          </p:cNvSpPr>
          <p:nvPr>
            <p:ph type="body" idx="1"/>
          </p:nvPr>
        </p:nvSpPr>
        <p:spPr>
          <a:xfrm>
            <a:off x="838200" y="3617259"/>
            <a:ext cx="10515600" cy="18288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100"/>
              </a:spcBef>
              <a:spcAft>
                <a:spcPts val="0"/>
              </a:spcAft>
              <a:buClr>
                <a:schemeClr val="dk2"/>
              </a:buClr>
              <a:buSzPts val="2800"/>
              <a:buFont typeface="Arial"/>
              <a:buChar char="•"/>
              <a:defRPr sz="2800" b="0" i="0" u="none" strike="noStrike" cap="none">
                <a:solidFill>
                  <a:schemeClr val="dk2"/>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Trebuchet MS"/>
                <a:ea typeface="Trebuchet MS"/>
                <a:cs typeface="Trebuchet MS"/>
                <a:sym typeface="Trebuchet MS"/>
              </a:defRPr>
            </a:lvl3pPr>
            <a:lvl4pPr marL="1828800" marR="0" lvl="3"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4pPr>
            <a:lvl5pPr marL="2286000" marR="0" lvl="4" indent="-349250" algn="l" rtl="0">
              <a:lnSpc>
                <a:spcPct val="90000"/>
              </a:lnSpc>
              <a:spcBef>
                <a:spcPts val="500"/>
              </a:spcBef>
              <a:spcAft>
                <a:spcPts val="0"/>
              </a:spcAft>
              <a:buClr>
                <a:schemeClr val="dk2"/>
              </a:buClr>
              <a:buSzPts val="1900"/>
              <a:buFont typeface="Arial"/>
              <a:buChar char="•"/>
              <a:defRPr sz="1900" b="0" i="0" u="none" strike="noStrike" cap="none">
                <a:solidFill>
                  <a:schemeClr val="dk2"/>
                </a:solidFill>
                <a:latin typeface="Trebuchet MS"/>
                <a:ea typeface="Trebuchet MS"/>
                <a:cs typeface="Trebuchet MS"/>
                <a:sym typeface="Trebuchet MS"/>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3.xml"/></Relationships>
</file>

<file path=ppt/slides/_rels/slide10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3.xml"/><Relationship Id="rId1" Type="http://schemas.openxmlformats.org/officeDocument/2006/relationships/slideLayout" Target="../slideLayouts/slideLayout103.xml"/></Relationships>
</file>

<file path=ppt/slides/_rels/slide104.xml.rels><?xml version="1.0" encoding="UTF-8" standalone="yes"?>
<Relationships xmlns="http://schemas.openxmlformats.org/package/2006/relationships"><Relationship Id="rId3" Type="http://schemas.openxmlformats.org/officeDocument/2006/relationships/hyperlink" Target="https://arlingtonva.s3.amazonaws.com/wp-content/uploads/sites/11/2018/05/ACPD2017-Annual-Report.pdf" TargetMode="External"/><Relationship Id="rId2" Type="http://schemas.openxmlformats.org/officeDocument/2006/relationships/notesSlide" Target="../notesSlides/notesSlide104.xml"/><Relationship Id="rId1" Type="http://schemas.openxmlformats.org/officeDocument/2006/relationships/slideLayout" Target="../slideLayouts/slideLayout7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2.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6.xml"/><Relationship Id="rId1" Type="http://schemas.openxmlformats.org/officeDocument/2006/relationships/slideLayout" Target="../slideLayouts/slideLayout72.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7.xml"/><Relationship Id="rId1" Type="http://schemas.openxmlformats.org/officeDocument/2006/relationships/slideLayout" Target="../slideLayouts/slideLayout7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2.xml"/></Relationships>
</file>

<file path=ppt/slides/_rels/slide1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1.xml"/><Relationship Id="rId1" Type="http://schemas.openxmlformats.org/officeDocument/2006/relationships/slideLayout" Target="../slideLayouts/slideLayout72.xml"/></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2.xml"/><Relationship Id="rId1" Type="http://schemas.openxmlformats.org/officeDocument/2006/relationships/slideLayout" Target="../slideLayouts/slideLayout72.xml"/><Relationship Id="rId4" Type="http://schemas.openxmlformats.org/officeDocument/2006/relationships/hyperlink" Target="https://www.mailman.columbia.edu/"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3.xml"/><Relationship Id="rId1" Type="http://schemas.openxmlformats.org/officeDocument/2006/relationships/slideLayout" Target="../slideLayouts/slideLayout72.xml"/><Relationship Id="rId4" Type="http://schemas.openxmlformats.org/officeDocument/2006/relationships/image" Target="../media/image73.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3.xml"/><Relationship Id="rId1" Type="http://schemas.openxmlformats.org/officeDocument/2006/relationships/slideLayout" Target="../slideLayouts/slideLayout37.xml"/><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7.xml"/><Relationship Id="rId1" Type="http://schemas.openxmlformats.org/officeDocument/2006/relationships/slideLayout" Target="../slideLayouts/slideLayout1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15.xml"/></Relationships>
</file>

<file path=ppt/slides/_rels/slide1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3.xml"/><Relationship Id="rId1" Type="http://schemas.openxmlformats.org/officeDocument/2006/relationships/slideLayout" Target="../slideLayouts/slideLayout115.xml"/><Relationship Id="rId4" Type="http://schemas.openxmlformats.org/officeDocument/2006/relationships/image" Target="../media/image78.png"/></Relationships>
</file>

<file path=ppt/slides/_rels/slide1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4.xml"/><Relationship Id="rId1" Type="http://schemas.openxmlformats.org/officeDocument/2006/relationships/slideLayout" Target="../slideLayouts/slideLayout115.xml"/><Relationship Id="rId4" Type="http://schemas.openxmlformats.org/officeDocument/2006/relationships/image" Target="../media/image80.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7.xml"/></Relationships>
</file>

<file path=ppt/slides/_rels/slide137.xml.rels><?xml version="1.0" encoding="UTF-8" standalone="yes"?>
<Relationships xmlns="http://schemas.openxmlformats.org/package/2006/relationships"><Relationship Id="rId8" Type="http://schemas.openxmlformats.org/officeDocument/2006/relationships/hyperlink" Target="https://doi.org/10.1016/j.childyouth.2011.02.019" TargetMode="External"/><Relationship Id="rId3" Type="http://schemas.openxmlformats.org/officeDocument/2006/relationships/hyperlink" Target="https://doi.org/10.1007/s10826-007-9172-z" TargetMode="External"/><Relationship Id="rId7" Type="http://schemas.openxmlformats.org/officeDocument/2006/relationships/hyperlink" Target="https://doi.org/10.1016/j.chiabu.2015.02.003" TargetMode="External"/><Relationship Id="rId2" Type="http://schemas.openxmlformats.org/officeDocument/2006/relationships/notesSlide" Target="../notesSlides/notesSlide137.xml"/><Relationship Id="rId1" Type="http://schemas.openxmlformats.org/officeDocument/2006/relationships/slideLayout" Target="../slideLayouts/slideLayout115.xml"/><Relationship Id="rId6" Type="http://schemas.openxmlformats.org/officeDocument/2006/relationships/hyperlink" Target="https://doi.org/10.1177/1077559516657637" TargetMode="External"/><Relationship Id="rId5" Type="http://schemas.openxmlformats.org/officeDocument/2006/relationships/hyperlink" Target="https://doi.org/10.1016/j.childyouth.2009.08.022" TargetMode="External"/><Relationship Id="rId4" Type="http://schemas.openxmlformats.org/officeDocument/2006/relationships/hyperlink" Target="https://search.proquest.com/openview/e4fff63ec4339ba06986a2514ebfdd6d/1?pq-origsite=gscholar&amp;cbl=40853&amp;casa_token=p0SqSSFAsD4AAAAA:Tx6JBtHhP4y68uG7OIa_TafJNJIrquM1A-QEiwfQSbtqac0B8MrBjljTYNEjpHJD_ialDZO8FA" TargetMode="External"/></Relationships>
</file>

<file path=ppt/slides/_rels/slide138.xml.rels><?xml version="1.0" encoding="UTF-8" standalone="yes"?>
<Relationships xmlns="http://schemas.openxmlformats.org/package/2006/relationships"><Relationship Id="rId8" Type="http://schemas.openxmlformats.org/officeDocument/2006/relationships/hyperlink" Target="https://doi.org/10.1300/J051v16n01_03" TargetMode="External"/><Relationship Id="rId3" Type="http://schemas.openxmlformats.org/officeDocument/2006/relationships/hyperlink" Target="https://doi.org/10.1016/j.childyouth.2006.07.003" TargetMode="External"/><Relationship Id="rId7" Type="http://schemas.openxmlformats.org/officeDocument/2006/relationships/hyperlink" Target="https://doi.org/10.1080/15548732.2013.843494" TargetMode="External"/><Relationship Id="rId2" Type="http://schemas.openxmlformats.org/officeDocument/2006/relationships/notesSlide" Target="../notesSlides/notesSlide138.xml"/><Relationship Id="rId1" Type="http://schemas.openxmlformats.org/officeDocument/2006/relationships/slideLayout" Target="../slideLayouts/slideLayout115.xml"/><Relationship Id="rId6" Type="http://schemas.openxmlformats.org/officeDocument/2006/relationships/hyperlink" Target="https://doi.org/10.1016/j.childyouth.2017.07.019" TargetMode="External"/><Relationship Id="rId11" Type="http://schemas.openxmlformats.org/officeDocument/2006/relationships/hyperlink" Target="http://www.aypf.org/wp-content/uploads/2014/06/ncd96_FosterYouth_w_cover.pdf" TargetMode="External"/><Relationship Id="rId5" Type="http://schemas.openxmlformats.org/officeDocument/2006/relationships/hyperlink" Target="https://doi.org/10.1016/j.childyouth.2015.05.019" TargetMode="External"/><Relationship Id="rId10" Type="http://schemas.openxmlformats.org/officeDocument/2006/relationships/hyperlink" Target="http://www.cehd.umn.edu/SSW/g-s/media/Final_report.pdf" TargetMode="External"/><Relationship Id="rId4" Type="http://schemas.openxmlformats.org/officeDocument/2006/relationships/hyperlink" Target="https://doi.org/10.1093/swr/svt013" TargetMode="External"/><Relationship Id="rId9" Type="http://schemas.openxmlformats.org/officeDocument/2006/relationships/hyperlink" Target="https://doi.org/10.1080/09503153.2013.775236"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0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www.census.gov/cgi-bin/sssd/naics/naicsrch?code=32541&amp;search=2017%20NAICS%20Search" TargetMode="External"/><Relationship Id="rId2" Type="http://schemas.openxmlformats.org/officeDocument/2006/relationships/notesSlide" Target="../notesSlides/notesSlide18.xml"/><Relationship Id="rId1" Type="http://schemas.openxmlformats.org/officeDocument/2006/relationships/slideLayout" Target="../slideLayouts/slideLayout10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2.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comments" Target="../comments/commen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ensus.gov/cgi-bin/sssd/naics/naicsrch?code=32541&amp;search=2017%20NAICS%20Search" TargetMode="External"/><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3.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03.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0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spreadsheets/d/1kJxFzQB3IJQ9aXNCI_joEZ77L6MnswObSpYbjwGbqwI/edit#gid=0" TargetMode="External"/><Relationship Id="rId2" Type="http://schemas.openxmlformats.org/officeDocument/2006/relationships/notesSlide" Target="../notesSlides/notesSlide44.xml"/><Relationship Id="rId1" Type="http://schemas.openxmlformats.org/officeDocument/2006/relationships/slideLayout" Target="../slideLayouts/slideLayout7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15.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15.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4.xml"/><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61.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4.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5.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37.xml"/><Relationship Id="rId4" Type="http://schemas.openxmlformats.org/officeDocument/2006/relationships/image" Target="../media/image49.jp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1.xml"/><Relationship Id="rId1" Type="http://schemas.openxmlformats.org/officeDocument/2006/relationships/slideLayout" Target="../slideLayouts/slideLayout103.xml"/><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04.xml"/><Relationship Id="rId5" Type="http://schemas.openxmlformats.org/officeDocument/2006/relationships/image" Target="../media/image52.pn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4.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0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4.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0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4.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10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2.xml"/><Relationship Id="rId1" Type="http://schemas.openxmlformats.org/officeDocument/2006/relationships/slideLayout" Target="../slideLayouts/slideLayout103.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3.xml"/><Relationship Id="rId1" Type="http://schemas.openxmlformats.org/officeDocument/2006/relationships/slideLayout" Target="../slideLayouts/slideLayout8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1.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5.xml"/><Relationship Id="rId1" Type="http://schemas.openxmlformats.org/officeDocument/2006/relationships/slideLayout" Target="../slideLayouts/slideLayout81.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81.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8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1.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81.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2.xml"/><Relationship Id="rId1" Type="http://schemas.openxmlformats.org/officeDocument/2006/relationships/slideLayout" Target="../slideLayouts/slideLayout12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9.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0" y="2006600"/>
            <a:ext cx="9855200" cy="2235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267"/>
              <a:buFont typeface="Raleway Light"/>
              <a:buNone/>
            </a:pPr>
            <a:r>
              <a:rPr lang="en-US" sz="4267" b="1" i="0" u="none" strike="noStrike" cap="none">
                <a:solidFill>
                  <a:schemeClr val="dk1"/>
                </a:solidFill>
                <a:latin typeface="Raleway Light"/>
                <a:ea typeface="Raleway Light"/>
                <a:cs typeface="Raleway Light"/>
                <a:sym typeface="Raleway Light"/>
              </a:rPr>
              <a:t>  </a:t>
            </a:r>
            <a:br>
              <a:rPr lang="en-US" sz="4267" b="1" i="0" u="none" strike="noStrike" cap="none">
                <a:solidFill>
                  <a:schemeClr val="dk1"/>
                </a:solidFill>
                <a:latin typeface="Raleway Light"/>
                <a:ea typeface="Raleway Light"/>
                <a:cs typeface="Raleway Light"/>
                <a:sym typeface="Raleway Light"/>
              </a:rPr>
            </a:br>
            <a:endParaRPr sz="2667" b="1" i="0" u="none" strike="noStrike" cap="none">
              <a:solidFill>
                <a:schemeClr val="dk1"/>
              </a:solidFill>
              <a:latin typeface="Raleway Light"/>
              <a:ea typeface="Raleway Light"/>
              <a:cs typeface="Raleway Light"/>
              <a:sym typeface="Raleway Light"/>
            </a:endParaRPr>
          </a:p>
        </p:txBody>
      </p:sp>
      <p:sp>
        <p:nvSpPr>
          <p:cNvPr id="555" name="Shape 555"/>
          <p:cNvSpPr txBox="1">
            <a:spLocks noGrp="1"/>
          </p:cNvSpPr>
          <p:nvPr>
            <p:ph type="subTitle" idx="4294967295"/>
          </p:nvPr>
        </p:nvSpPr>
        <p:spPr>
          <a:xfrm>
            <a:off x="728663" y="3784600"/>
            <a:ext cx="11463337" cy="2974975"/>
          </a:xfrm>
          <a:prstGeom prst="rect">
            <a:avLst/>
          </a:prstGeom>
          <a:noFill/>
          <a:ln>
            <a:noFill/>
          </a:ln>
        </p:spPr>
        <p:txBody>
          <a:bodyPr spcFirstLastPara="1" wrap="square" lIns="91425" tIns="45700" rIns="91425" bIns="45700" anchor="t" anchorCtr="0">
            <a:noAutofit/>
          </a:bodyPr>
          <a:lstStyle/>
          <a:p>
            <a:pPr marL="908028" marR="0" lvl="0" indent="-457189" algn="ctr" rtl="0">
              <a:spcBef>
                <a:spcPts val="0"/>
              </a:spcBef>
              <a:spcAft>
                <a:spcPts val="0"/>
              </a:spcAft>
              <a:buClr>
                <a:srgbClr val="898989"/>
              </a:buClr>
              <a:buSzPts val="2800"/>
              <a:buFont typeface="Arial"/>
              <a:buChar char="•"/>
            </a:pPr>
            <a:r>
              <a:rPr lang="en-US" sz="2800" b="1" i="0" u="none" strike="noStrike" cap="none">
                <a:solidFill>
                  <a:srgbClr val="898989"/>
                </a:solidFill>
                <a:latin typeface="Helvetica Neue Light"/>
                <a:ea typeface="Helvetica Neue Light"/>
                <a:cs typeface="Helvetica Neue Light"/>
                <a:sym typeface="Helvetica Neue Light"/>
              </a:rPr>
              <a:t>Presentation to Michelle Gregory and Team,  </a:t>
            </a:r>
            <a:endParaRPr/>
          </a:p>
          <a:p>
            <a:pPr marL="908028" marR="0" lvl="0" indent="-457189" algn="ctr" rtl="0">
              <a:spcBef>
                <a:spcPts val="0"/>
              </a:spcBef>
              <a:spcAft>
                <a:spcPts val="0"/>
              </a:spcAft>
              <a:buClr>
                <a:srgbClr val="898989"/>
              </a:buClr>
              <a:buSzPts val="2800"/>
              <a:buFont typeface="Arial"/>
              <a:buChar char="•"/>
            </a:pPr>
            <a:r>
              <a:rPr lang="en-US" sz="2800" b="1" i="0" u="none" strike="noStrike" cap="none">
                <a:solidFill>
                  <a:srgbClr val="898989"/>
                </a:solidFill>
                <a:latin typeface="Helvetica Neue Light"/>
                <a:ea typeface="Helvetica Neue Light"/>
                <a:cs typeface="Helvetica Neue Light"/>
                <a:sym typeface="Helvetica Neue Light"/>
              </a:rPr>
              <a:t>Health and Human Services, Fairfax County   </a:t>
            </a:r>
            <a:endParaRPr/>
          </a:p>
          <a:p>
            <a:pPr marL="908028" marR="0" lvl="0" indent="-279389" algn="ctr" rtl="0">
              <a:spcBef>
                <a:spcPts val="0"/>
              </a:spcBef>
              <a:spcAft>
                <a:spcPts val="0"/>
              </a:spcAft>
              <a:buClr>
                <a:schemeClr val="dk1"/>
              </a:buClr>
              <a:buSzPts val="2800"/>
              <a:buFont typeface="Arial"/>
              <a:buNone/>
            </a:pPr>
            <a:endParaRPr sz="2800" b="1" i="0" u="none" strike="noStrike" cap="none">
              <a:solidFill>
                <a:srgbClr val="898989"/>
              </a:solidFill>
              <a:latin typeface="Helvetica Neue Light"/>
              <a:ea typeface="Helvetica Neue Light"/>
              <a:cs typeface="Helvetica Neue Light"/>
              <a:sym typeface="Helvetica Neue Light"/>
            </a:endParaRPr>
          </a:p>
          <a:p>
            <a:pPr marL="908028" marR="0" lvl="0" indent="-457189" algn="ctr" rtl="0">
              <a:spcBef>
                <a:spcPts val="0"/>
              </a:spcBef>
              <a:spcAft>
                <a:spcPts val="0"/>
              </a:spcAft>
              <a:buClr>
                <a:srgbClr val="898989"/>
              </a:buClr>
              <a:buSzPts val="2800"/>
              <a:buFont typeface="Arial"/>
              <a:buChar char="•"/>
            </a:pPr>
            <a:r>
              <a:rPr lang="en-US" sz="2800" b="1" i="0" u="none" strike="noStrike" cap="none">
                <a:solidFill>
                  <a:srgbClr val="898989"/>
                </a:solidFill>
                <a:latin typeface="Helvetica Neue Light"/>
                <a:ea typeface="Helvetica Neue Light"/>
                <a:cs typeface="Helvetica Neue Light"/>
                <a:sym typeface="Helvetica Neue Light"/>
              </a:rPr>
              <a:t>November 1, 2017</a:t>
            </a:r>
            <a:endParaRPr/>
          </a:p>
          <a:p>
            <a:pPr marL="908028" marR="0" lvl="0" indent="-412739" algn="ctr" rtl="0">
              <a:lnSpc>
                <a:spcPct val="100000"/>
              </a:lnSpc>
              <a:spcBef>
                <a:spcPts val="140"/>
              </a:spcBef>
              <a:spcAft>
                <a:spcPts val="0"/>
              </a:spcAft>
              <a:buClr>
                <a:schemeClr val="dk1"/>
              </a:buClr>
              <a:buSzPts val="700"/>
              <a:buFont typeface="Arial"/>
              <a:buNone/>
            </a:pPr>
            <a:endParaRPr sz="700" b="1" i="0" u="none" strike="noStrike" cap="none">
              <a:solidFill>
                <a:srgbClr val="898989"/>
              </a:solidFill>
              <a:latin typeface="Helvetica Neue Light"/>
              <a:ea typeface="Helvetica Neue Light"/>
              <a:cs typeface="Helvetica Neue Light"/>
              <a:sym typeface="Helvetica Neue Light"/>
            </a:endParaRPr>
          </a:p>
        </p:txBody>
      </p:sp>
      <p:sp>
        <p:nvSpPr>
          <p:cNvPr id="556" name="Shape 556"/>
          <p:cNvSpPr txBox="1"/>
          <p:nvPr/>
        </p:nvSpPr>
        <p:spPr>
          <a:xfrm>
            <a:off x="154548" y="6302061"/>
            <a:ext cx="635357" cy="50276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lt1"/>
              </a:solidFill>
              <a:latin typeface="Gill Sans"/>
              <a:ea typeface="Gill Sans"/>
              <a:cs typeface="Gill Sans"/>
              <a:sym typeface="Gill Sans"/>
            </a:endParaRPr>
          </a:p>
        </p:txBody>
      </p:sp>
      <p:sp>
        <p:nvSpPr>
          <p:cNvPr id="557" name="Shape 557"/>
          <p:cNvSpPr txBox="1"/>
          <p:nvPr/>
        </p:nvSpPr>
        <p:spPr>
          <a:xfrm>
            <a:off x="4970087" y="2743984"/>
            <a:ext cx="184731" cy="5027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Gill Sans"/>
              <a:ea typeface="Gill Sans"/>
              <a:cs typeface="Gill Sans"/>
              <a:sym typeface="Gill Sans"/>
            </a:endParaRPr>
          </a:p>
        </p:txBody>
      </p:sp>
      <p:pic>
        <p:nvPicPr>
          <p:cNvPr id="558" name="Shape 558"/>
          <p:cNvPicPr preferRelativeResize="0"/>
          <p:nvPr/>
        </p:nvPicPr>
        <p:blipFill rotWithShape="1">
          <a:blip r:embed="rId3">
            <a:alphaModFix/>
          </a:blip>
          <a:srcRect/>
          <a:stretch/>
        </p:blipFill>
        <p:spPr>
          <a:xfrm>
            <a:off x="0" y="0"/>
            <a:ext cx="12252960" cy="6909307"/>
          </a:xfrm>
          <a:prstGeom prst="rect">
            <a:avLst/>
          </a:prstGeom>
          <a:noFill/>
          <a:ln>
            <a:noFill/>
          </a:ln>
        </p:spPr>
      </p:pic>
      <p:sp>
        <p:nvSpPr>
          <p:cNvPr id="559" name="Shape 559"/>
          <p:cNvSpPr txBox="1"/>
          <p:nvPr/>
        </p:nvSpPr>
        <p:spPr>
          <a:xfrm>
            <a:off x="386227" y="1881909"/>
            <a:ext cx="7843373" cy="258532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b="1">
                <a:solidFill>
                  <a:srgbClr val="233E50"/>
                </a:solidFill>
                <a:latin typeface="Raleway"/>
                <a:ea typeface="Raleway"/>
                <a:cs typeface="Raleway"/>
                <a:sym typeface="Raleway"/>
              </a:rPr>
              <a:t>DSPG 2018 Midterm Update Presentations</a:t>
            </a:r>
            <a:endParaRPr sz="5400" b="1">
              <a:solidFill>
                <a:srgbClr val="233E50"/>
              </a:solidFill>
              <a:latin typeface="Raleway"/>
              <a:ea typeface="Raleway"/>
              <a:cs typeface="Raleway"/>
              <a:sym typeface="Raleway"/>
            </a:endParaRPr>
          </a:p>
          <a:p>
            <a:pPr marL="0" marR="0" lvl="0" indent="0" algn="ctr" rtl="0">
              <a:spcBef>
                <a:spcPts val="0"/>
              </a:spcBef>
              <a:spcAft>
                <a:spcPts val="0"/>
              </a:spcAft>
              <a:buNone/>
            </a:pPr>
            <a:endParaRPr sz="5400" b="1">
              <a:solidFill>
                <a:srgbClr val="233E50"/>
              </a:solidFill>
              <a:latin typeface="Raleway"/>
              <a:ea typeface="Raleway"/>
              <a:cs typeface="Raleway"/>
              <a:sym typeface="Raleway"/>
            </a:endParaRPr>
          </a:p>
        </p:txBody>
      </p:sp>
      <p:pic>
        <p:nvPicPr>
          <p:cNvPr id="560" name="Shape 560"/>
          <p:cNvPicPr preferRelativeResize="0"/>
          <p:nvPr/>
        </p:nvPicPr>
        <p:blipFill>
          <a:blip r:embed="rId4">
            <a:alphaModFix/>
          </a:blip>
          <a:stretch>
            <a:fillRect/>
          </a:stretch>
        </p:blipFill>
        <p:spPr>
          <a:xfrm>
            <a:off x="1258513" y="5947900"/>
            <a:ext cx="2257425" cy="457200"/>
          </a:xfrm>
          <a:prstGeom prst="rect">
            <a:avLst/>
          </a:prstGeom>
          <a:noFill/>
          <a:ln>
            <a:noFill/>
          </a:ln>
        </p:spPr>
      </p:pic>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txBox="1">
            <a:spLocks noGrp="1"/>
          </p:cNvSpPr>
          <p:nvPr>
            <p:ph type="title"/>
          </p:nvPr>
        </p:nvSpPr>
        <p:spPr>
          <a:xfrm>
            <a:off x="609600" y="0"/>
            <a:ext cx="10972800" cy="11430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solidFill>
                  <a:srgbClr val="233E50"/>
                </a:solidFill>
                <a:latin typeface="Raleway"/>
                <a:ea typeface="Raleway"/>
                <a:cs typeface="Raleway"/>
                <a:sym typeface="Raleway"/>
              </a:rPr>
              <a:t>Institutions in Virginia</a:t>
            </a:r>
            <a:endParaRPr>
              <a:solidFill>
                <a:srgbClr val="233E50"/>
              </a:solidFill>
              <a:latin typeface="Raleway"/>
              <a:ea typeface="Raleway"/>
              <a:cs typeface="Raleway"/>
              <a:sym typeface="Raleway"/>
            </a:endParaRPr>
          </a:p>
        </p:txBody>
      </p:sp>
      <p:pic>
        <p:nvPicPr>
          <p:cNvPr id="624" name="Shape 624"/>
          <p:cNvPicPr preferRelativeResize="0"/>
          <p:nvPr/>
        </p:nvPicPr>
        <p:blipFill>
          <a:blip r:embed="rId3">
            <a:alphaModFix/>
          </a:blip>
          <a:stretch>
            <a:fillRect/>
          </a:stretch>
        </p:blipFill>
        <p:spPr>
          <a:xfrm>
            <a:off x="-335000" y="1022900"/>
            <a:ext cx="8134299" cy="5422848"/>
          </a:xfrm>
          <a:prstGeom prst="rect">
            <a:avLst/>
          </a:prstGeom>
          <a:noFill/>
          <a:ln>
            <a:noFill/>
          </a:ln>
        </p:spPr>
      </p:pic>
      <p:sp>
        <p:nvSpPr>
          <p:cNvPr id="625" name="Shape 625"/>
          <p:cNvSpPr txBox="1"/>
          <p:nvPr/>
        </p:nvSpPr>
        <p:spPr>
          <a:xfrm>
            <a:off x="7498300" y="1022900"/>
            <a:ext cx="4190100" cy="49341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Font typeface="Trebuchet MS"/>
              <a:buChar char="●"/>
            </a:pPr>
            <a:r>
              <a:rPr lang="en-US" sz="2400">
                <a:latin typeface="Trebuchet MS"/>
                <a:ea typeface="Trebuchet MS"/>
                <a:cs typeface="Trebuchet MS"/>
                <a:sym typeface="Trebuchet MS"/>
              </a:rPr>
              <a:t>There are 173 institutions in Virginia</a:t>
            </a:r>
            <a:endParaRPr sz="2400">
              <a:latin typeface="Trebuchet MS"/>
              <a:ea typeface="Trebuchet MS"/>
              <a:cs typeface="Trebuchet MS"/>
              <a:sym typeface="Trebuchet MS"/>
            </a:endParaRPr>
          </a:p>
          <a:p>
            <a:pPr marL="914400" lvl="1" indent="-342900" rtl="0">
              <a:spcBef>
                <a:spcPts val="0"/>
              </a:spcBef>
              <a:spcAft>
                <a:spcPts val="0"/>
              </a:spcAft>
              <a:buSzPts val="1800"/>
              <a:buFont typeface="Trebuchet MS"/>
              <a:buChar char="○"/>
            </a:pPr>
            <a:r>
              <a:rPr lang="en-US" sz="1800">
                <a:latin typeface="Trebuchet MS"/>
                <a:ea typeface="Trebuchet MS"/>
                <a:cs typeface="Trebuchet MS"/>
                <a:sym typeface="Trebuchet MS"/>
              </a:rPr>
              <a:t>40 are less than 2 year institutions</a:t>
            </a:r>
            <a:endParaRPr sz="1800">
              <a:latin typeface="Trebuchet MS"/>
              <a:ea typeface="Trebuchet MS"/>
              <a:cs typeface="Trebuchet MS"/>
              <a:sym typeface="Trebuchet MS"/>
            </a:endParaRPr>
          </a:p>
          <a:p>
            <a:pPr marL="914400" lvl="1" indent="-342900" rtl="0">
              <a:spcBef>
                <a:spcPts val="0"/>
              </a:spcBef>
              <a:spcAft>
                <a:spcPts val="0"/>
              </a:spcAft>
              <a:buSzPts val="1800"/>
              <a:buFont typeface="Trebuchet MS"/>
              <a:buChar char="○"/>
            </a:pPr>
            <a:r>
              <a:rPr lang="en-US" sz="1800">
                <a:latin typeface="Trebuchet MS"/>
                <a:ea typeface="Trebuchet MS"/>
                <a:cs typeface="Trebuchet MS"/>
                <a:sym typeface="Trebuchet MS"/>
              </a:rPr>
              <a:t>49 are at least 2 years but less than 4 year institutions</a:t>
            </a:r>
            <a:endParaRPr sz="1800">
              <a:latin typeface="Trebuchet MS"/>
              <a:ea typeface="Trebuchet MS"/>
              <a:cs typeface="Trebuchet MS"/>
              <a:sym typeface="Trebuchet MS"/>
            </a:endParaRPr>
          </a:p>
          <a:p>
            <a:pPr marL="914400" lvl="1" indent="-342900" rtl="0">
              <a:spcBef>
                <a:spcPts val="0"/>
              </a:spcBef>
              <a:spcAft>
                <a:spcPts val="0"/>
              </a:spcAft>
              <a:buSzPts val="1800"/>
              <a:buFont typeface="Trebuchet MS"/>
              <a:buChar char="○"/>
            </a:pPr>
            <a:r>
              <a:rPr lang="en-US" sz="1800">
                <a:latin typeface="Trebuchet MS"/>
                <a:ea typeface="Trebuchet MS"/>
                <a:cs typeface="Trebuchet MS"/>
                <a:sym typeface="Trebuchet MS"/>
              </a:rPr>
              <a:t>83 are four or more years institutions</a:t>
            </a:r>
            <a:endParaRPr sz="1800">
              <a:latin typeface="Trebuchet MS"/>
              <a:ea typeface="Trebuchet MS"/>
              <a:cs typeface="Trebuchet MS"/>
              <a:sym typeface="Trebuchet MS"/>
            </a:endParaRPr>
          </a:p>
          <a:p>
            <a:pPr marL="457200" lvl="0" indent="-381000" rtl="0">
              <a:spcBef>
                <a:spcPts val="0"/>
              </a:spcBef>
              <a:spcAft>
                <a:spcPts val="0"/>
              </a:spcAft>
              <a:buSzPts val="2400"/>
              <a:buFont typeface="Trebuchet MS"/>
              <a:buChar char="●"/>
            </a:pPr>
            <a:r>
              <a:rPr lang="en-US" sz="2400">
                <a:latin typeface="Trebuchet MS"/>
                <a:ea typeface="Trebuchet MS"/>
                <a:cs typeface="Trebuchet MS"/>
                <a:sym typeface="Trebuchet MS"/>
              </a:rPr>
              <a:t>The average fall enrollment size in 2016 was 3,528</a:t>
            </a:r>
            <a:endParaRPr sz="2400">
              <a:latin typeface="Trebuchet MS"/>
              <a:ea typeface="Trebuchet MS"/>
              <a:cs typeface="Trebuchet MS"/>
              <a:sym typeface="Trebuchet MS"/>
            </a:endParaRPr>
          </a:p>
          <a:p>
            <a:pPr marL="457200" lvl="0" indent="-381000" rtl="0">
              <a:spcBef>
                <a:spcPts val="0"/>
              </a:spcBef>
              <a:spcAft>
                <a:spcPts val="0"/>
              </a:spcAft>
              <a:buSzPts val="2400"/>
              <a:buFont typeface="Trebuchet MS"/>
              <a:buChar char="●"/>
            </a:pPr>
            <a:r>
              <a:rPr lang="en-US" sz="2400">
                <a:latin typeface="Trebuchet MS"/>
                <a:ea typeface="Trebuchet MS"/>
                <a:cs typeface="Trebuchet MS"/>
                <a:sym typeface="Trebuchet MS"/>
              </a:rPr>
              <a:t>The smallest enrollment size was 9 and largest was over 75,756</a:t>
            </a:r>
            <a:endParaRPr sz="2400">
              <a:latin typeface="Trebuchet MS"/>
              <a:ea typeface="Trebuchet MS"/>
              <a:cs typeface="Trebuchet MS"/>
              <a:sym typeface="Trebuchet MS"/>
            </a:endParaRPr>
          </a:p>
        </p:txBody>
      </p:sp>
      <p:sp>
        <p:nvSpPr>
          <p:cNvPr id="626" name="Shape 626"/>
          <p:cNvSpPr txBox="1"/>
          <p:nvPr/>
        </p:nvSpPr>
        <p:spPr>
          <a:xfrm>
            <a:off x="754025" y="6175800"/>
            <a:ext cx="2522400" cy="484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Data Source: IPEDS, 2016</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Shape 1480"/>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Deterministic Linkage</a:t>
            </a:r>
            <a:endParaRPr sz="4400">
              <a:solidFill>
                <a:srgbClr val="233E50"/>
              </a:solidFill>
              <a:latin typeface="Raleway"/>
              <a:ea typeface="Raleway"/>
              <a:cs typeface="Raleway"/>
              <a:sym typeface="Raleway"/>
            </a:endParaRPr>
          </a:p>
        </p:txBody>
      </p:sp>
      <p:sp>
        <p:nvSpPr>
          <p:cNvPr id="1481" name="Shape 1481"/>
          <p:cNvSpPr txBox="1"/>
          <p:nvPr/>
        </p:nvSpPr>
        <p:spPr>
          <a:xfrm>
            <a:off x="524367" y="963167"/>
            <a:ext cx="11452800" cy="5740500"/>
          </a:xfrm>
          <a:prstGeom prst="rect">
            <a:avLst/>
          </a:prstGeom>
          <a:noFill/>
          <a:ln>
            <a:noFill/>
          </a:ln>
        </p:spPr>
        <p:txBody>
          <a:bodyPr spcFirstLastPara="1" wrap="square" lIns="121900" tIns="121900" rIns="121900" bIns="121900" anchor="t" anchorCtr="0">
            <a:noAutofit/>
          </a:bodyPr>
          <a:lstStyle/>
          <a:p>
            <a:pPr marL="609600" lvl="0" indent="-425450" rtl="0">
              <a:spcBef>
                <a:spcPts val="0"/>
              </a:spcBef>
              <a:spcAft>
                <a:spcPts val="0"/>
              </a:spcAft>
              <a:buSzPts val="1900"/>
              <a:buChar char="❖"/>
            </a:pPr>
            <a:r>
              <a:rPr lang="en-US" sz="1900"/>
              <a:t>Background : In order to improve from last year’s probabilistic linkage, we are adding deterministic deduplication on SSN in each system prior to probabilistic deduplication. </a:t>
            </a:r>
            <a:endParaRPr sz="1900"/>
          </a:p>
          <a:p>
            <a:pPr marL="0" lvl="0" indent="0" rtl="0">
              <a:spcBef>
                <a:spcPts val="0"/>
              </a:spcBef>
              <a:spcAft>
                <a:spcPts val="0"/>
              </a:spcAft>
              <a:buNone/>
            </a:pPr>
            <a:endParaRPr sz="1900"/>
          </a:p>
          <a:p>
            <a:pPr marL="609600" lvl="0" indent="-425450" rtl="0">
              <a:spcBef>
                <a:spcPts val="0"/>
              </a:spcBef>
              <a:spcAft>
                <a:spcPts val="0"/>
              </a:spcAft>
              <a:buSzPts val="1900"/>
              <a:buChar char="❖"/>
            </a:pPr>
            <a:r>
              <a:rPr lang="en-US" sz="1900"/>
              <a:t>Results</a:t>
            </a:r>
            <a:endParaRPr sz="1900"/>
          </a:p>
          <a:p>
            <a:pPr marL="1219200" lvl="1" indent="-425450" rtl="0">
              <a:spcBef>
                <a:spcPts val="0"/>
              </a:spcBef>
              <a:spcAft>
                <a:spcPts val="0"/>
              </a:spcAft>
              <a:buSzPts val="1900"/>
              <a:buChar char="➢"/>
            </a:pPr>
            <a:r>
              <a:rPr lang="en-US" sz="1900"/>
              <a:t>ETO</a:t>
            </a:r>
            <a:endParaRPr sz="1900"/>
          </a:p>
          <a:p>
            <a:pPr marL="1828800" lvl="2" indent="-425450" rtl="0">
              <a:spcBef>
                <a:spcPts val="0"/>
              </a:spcBef>
              <a:spcAft>
                <a:spcPts val="0"/>
              </a:spcAft>
              <a:buSzPts val="1900"/>
              <a:buChar char="■"/>
            </a:pPr>
            <a:r>
              <a:rPr lang="en-US" sz="1900"/>
              <a:t>Size: 25775 observation, 37 columns </a:t>
            </a:r>
            <a:endParaRPr sz="1900"/>
          </a:p>
          <a:p>
            <a:pPr marL="1828800" lvl="2" indent="-425450" rtl="0">
              <a:spcBef>
                <a:spcPts val="0"/>
              </a:spcBef>
              <a:spcAft>
                <a:spcPts val="0"/>
              </a:spcAft>
              <a:buSzPts val="1900"/>
              <a:buChar char="■"/>
            </a:pPr>
            <a:r>
              <a:rPr lang="en-US" sz="1900"/>
              <a:t>Observation with SSN: </a:t>
            </a:r>
            <a:r>
              <a:rPr lang="en-US" sz="1900">
                <a:solidFill>
                  <a:srgbClr val="FF0000"/>
                </a:solidFill>
              </a:rPr>
              <a:t>18307</a:t>
            </a:r>
            <a:endParaRPr sz="1900">
              <a:solidFill>
                <a:srgbClr val="FF0000"/>
              </a:solidFill>
            </a:endParaRPr>
          </a:p>
          <a:p>
            <a:pPr marL="1828800" lvl="2" indent="-425450" rtl="0">
              <a:spcBef>
                <a:spcPts val="0"/>
              </a:spcBef>
              <a:spcAft>
                <a:spcPts val="0"/>
              </a:spcAft>
              <a:buSzPts val="1900"/>
              <a:buChar char="■"/>
            </a:pPr>
            <a:r>
              <a:rPr lang="en-US" sz="1900"/>
              <a:t>Observations without SSN: 7467</a:t>
            </a:r>
            <a:endParaRPr sz="1900"/>
          </a:p>
          <a:p>
            <a:pPr marL="1828800" lvl="2" indent="-425450" rtl="0">
              <a:spcBef>
                <a:spcPts val="0"/>
              </a:spcBef>
              <a:spcAft>
                <a:spcPts val="0"/>
              </a:spcAft>
              <a:buSzPts val="1900"/>
              <a:buChar char="■"/>
            </a:pPr>
            <a:r>
              <a:rPr lang="en-US" sz="1900"/>
              <a:t>After deduplication: </a:t>
            </a:r>
            <a:r>
              <a:rPr lang="en-US" sz="1900" b="1">
                <a:solidFill>
                  <a:srgbClr val="6AA84F"/>
                </a:solidFill>
              </a:rPr>
              <a:t>17871</a:t>
            </a:r>
            <a:r>
              <a:rPr lang="en-US" sz="1900" b="1"/>
              <a:t> </a:t>
            </a:r>
            <a:endParaRPr sz="1900" b="1"/>
          </a:p>
          <a:p>
            <a:pPr marL="1219200" lvl="1" indent="-425450" rtl="0">
              <a:spcBef>
                <a:spcPts val="0"/>
              </a:spcBef>
              <a:spcAft>
                <a:spcPts val="0"/>
              </a:spcAft>
              <a:buSzPts val="1900"/>
              <a:buChar char="➢"/>
            </a:pPr>
            <a:r>
              <a:rPr lang="en-US" sz="1900"/>
              <a:t>ANZ</a:t>
            </a:r>
            <a:endParaRPr sz="1900"/>
          </a:p>
          <a:p>
            <a:pPr marL="1828800" lvl="2" indent="-425450" rtl="0">
              <a:spcBef>
                <a:spcPts val="0"/>
              </a:spcBef>
              <a:spcAft>
                <a:spcPts val="0"/>
              </a:spcAft>
              <a:buClr>
                <a:schemeClr val="dk1"/>
              </a:buClr>
              <a:buSzPts val="1900"/>
              <a:buChar char="■"/>
            </a:pPr>
            <a:r>
              <a:rPr lang="en-US" sz="1900">
                <a:solidFill>
                  <a:schemeClr val="dk1"/>
                </a:solidFill>
              </a:rPr>
              <a:t>Size: </a:t>
            </a:r>
            <a:r>
              <a:rPr lang="en-US" sz="1900"/>
              <a:t>56533</a:t>
            </a:r>
            <a:r>
              <a:rPr lang="en-US" sz="1900">
                <a:solidFill>
                  <a:schemeClr val="dk1"/>
                </a:solidFill>
              </a:rPr>
              <a:t> observation, 44 columns </a:t>
            </a:r>
            <a:endParaRPr sz="1900">
              <a:solidFill>
                <a:schemeClr val="dk1"/>
              </a:solidFill>
            </a:endParaRPr>
          </a:p>
          <a:p>
            <a:pPr marL="1828800" lvl="2" indent="-425450" rtl="0">
              <a:spcBef>
                <a:spcPts val="0"/>
              </a:spcBef>
              <a:spcAft>
                <a:spcPts val="0"/>
              </a:spcAft>
              <a:buClr>
                <a:schemeClr val="dk1"/>
              </a:buClr>
              <a:buSzPts val="1900"/>
              <a:buChar char="■"/>
            </a:pPr>
            <a:r>
              <a:rPr lang="en-US" sz="1900">
                <a:solidFill>
                  <a:schemeClr val="dk1"/>
                </a:solidFill>
              </a:rPr>
              <a:t>Observation with SSN: </a:t>
            </a:r>
            <a:r>
              <a:rPr lang="en-US" sz="1900">
                <a:solidFill>
                  <a:srgbClr val="FF0000"/>
                </a:solidFill>
              </a:rPr>
              <a:t>28968</a:t>
            </a:r>
            <a:endParaRPr sz="1900">
              <a:solidFill>
                <a:srgbClr val="FF0000"/>
              </a:solidFill>
            </a:endParaRPr>
          </a:p>
          <a:p>
            <a:pPr marL="1828800" lvl="2" indent="-425450" rtl="0">
              <a:spcBef>
                <a:spcPts val="0"/>
              </a:spcBef>
              <a:spcAft>
                <a:spcPts val="0"/>
              </a:spcAft>
              <a:buClr>
                <a:schemeClr val="dk1"/>
              </a:buClr>
              <a:buSzPts val="1900"/>
              <a:buChar char="■"/>
            </a:pPr>
            <a:r>
              <a:rPr lang="en-US" sz="1900">
                <a:solidFill>
                  <a:schemeClr val="dk1"/>
                </a:solidFill>
              </a:rPr>
              <a:t>Observations without SSN: 27555</a:t>
            </a:r>
            <a:endParaRPr sz="1900">
              <a:solidFill>
                <a:schemeClr val="dk1"/>
              </a:solidFill>
            </a:endParaRPr>
          </a:p>
          <a:p>
            <a:pPr marL="1828800" lvl="2" indent="-425450" rtl="0">
              <a:spcBef>
                <a:spcPts val="0"/>
              </a:spcBef>
              <a:spcAft>
                <a:spcPts val="0"/>
              </a:spcAft>
              <a:buClr>
                <a:schemeClr val="dk1"/>
              </a:buClr>
              <a:buSzPts val="1900"/>
              <a:buChar char="■"/>
            </a:pPr>
            <a:r>
              <a:rPr lang="en-US" sz="1900">
                <a:solidFill>
                  <a:schemeClr val="dk1"/>
                </a:solidFill>
              </a:rPr>
              <a:t>After deduplication: </a:t>
            </a:r>
            <a:r>
              <a:rPr lang="en-US" sz="1900" b="1">
                <a:solidFill>
                  <a:srgbClr val="6AA84F"/>
                </a:solidFill>
              </a:rPr>
              <a:t>28705</a:t>
            </a:r>
            <a:endParaRPr sz="1900" b="1">
              <a:solidFill>
                <a:srgbClr val="6AA84F"/>
              </a:solidFill>
            </a:endParaRPr>
          </a:p>
          <a:p>
            <a:pPr marL="1219200" lvl="1" indent="-425450" rtl="0">
              <a:spcBef>
                <a:spcPts val="0"/>
              </a:spcBef>
              <a:spcAft>
                <a:spcPts val="0"/>
              </a:spcAft>
              <a:buClr>
                <a:schemeClr val="dk1"/>
              </a:buClr>
              <a:buSzPts val="1900"/>
              <a:buChar char="➢"/>
            </a:pPr>
            <a:r>
              <a:rPr lang="en-US" sz="1900">
                <a:solidFill>
                  <a:schemeClr val="dk1"/>
                </a:solidFill>
              </a:rPr>
              <a:t>WVS</a:t>
            </a:r>
            <a:endParaRPr sz="1900">
              <a:solidFill>
                <a:schemeClr val="dk1"/>
              </a:solidFill>
            </a:endParaRPr>
          </a:p>
          <a:p>
            <a:pPr marL="1828800" lvl="2" indent="-425450" rtl="0">
              <a:spcBef>
                <a:spcPts val="0"/>
              </a:spcBef>
              <a:spcAft>
                <a:spcPts val="0"/>
              </a:spcAft>
              <a:buClr>
                <a:schemeClr val="dk1"/>
              </a:buClr>
              <a:buSzPts val="1900"/>
              <a:buChar char="■"/>
            </a:pPr>
            <a:r>
              <a:rPr lang="en-US" sz="1900">
                <a:solidFill>
                  <a:schemeClr val="dk1"/>
                </a:solidFill>
              </a:rPr>
              <a:t>Size: </a:t>
            </a:r>
            <a:r>
              <a:rPr lang="en-US" sz="1900"/>
              <a:t>64927 </a:t>
            </a:r>
            <a:r>
              <a:rPr lang="en-US" sz="1900">
                <a:solidFill>
                  <a:schemeClr val="dk1"/>
                </a:solidFill>
              </a:rPr>
              <a:t>observation, 33 columns </a:t>
            </a:r>
            <a:endParaRPr sz="1900">
              <a:solidFill>
                <a:schemeClr val="dk1"/>
              </a:solidFill>
            </a:endParaRPr>
          </a:p>
          <a:p>
            <a:pPr marL="1828800" lvl="2" indent="-425450" rtl="0">
              <a:spcBef>
                <a:spcPts val="0"/>
              </a:spcBef>
              <a:spcAft>
                <a:spcPts val="0"/>
              </a:spcAft>
              <a:buClr>
                <a:schemeClr val="dk1"/>
              </a:buClr>
              <a:buSzPts val="1900"/>
              <a:buChar char="■"/>
            </a:pPr>
            <a:r>
              <a:rPr lang="en-US" sz="1900">
                <a:solidFill>
                  <a:schemeClr val="dk1"/>
                </a:solidFill>
              </a:rPr>
              <a:t>Observation with SSN: </a:t>
            </a:r>
            <a:r>
              <a:rPr lang="en-US" sz="1900">
                <a:solidFill>
                  <a:srgbClr val="FF0000"/>
                </a:solidFill>
              </a:rPr>
              <a:t>15525</a:t>
            </a:r>
            <a:endParaRPr sz="1900">
              <a:solidFill>
                <a:srgbClr val="FF0000"/>
              </a:solidFill>
            </a:endParaRPr>
          </a:p>
          <a:p>
            <a:pPr marL="1828800" lvl="2" indent="-425450" rtl="0">
              <a:spcBef>
                <a:spcPts val="0"/>
              </a:spcBef>
              <a:spcAft>
                <a:spcPts val="0"/>
              </a:spcAft>
              <a:buClr>
                <a:schemeClr val="dk1"/>
              </a:buClr>
              <a:buSzPts val="1900"/>
              <a:buChar char="■"/>
            </a:pPr>
            <a:r>
              <a:rPr lang="en-US" sz="1900">
                <a:solidFill>
                  <a:schemeClr val="dk1"/>
                </a:solidFill>
              </a:rPr>
              <a:t>Observations without SSN: 49402</a:t>
            </a:r>
            <a:endParaRPr sz="1900">
              <a:solidFill>
                <a:schemeClr val="dk1"/>
              </a:solidFill>
            </a:endParaRPr>
          </a:p>
          <a:p>
            <a:pPr marL="1828800" lvl="2" indent="-425450" rtl="0">
              <a:spcBef>
                <a:spcPts val="0"/>
              </a:spcBef>
              <a:spcAft>
                <a:spcPts val="0"/>
              </a:spcAft>
              <a:buClr>
                <a:schemeClr val="dk1"/>
              </a:buClr>
              <a:buSzPts val="1900"/>
              <a:buChar char="■"/>
            </a:pPr>
            <a:r>
              <a:rPr lang="en-US" sz="1900">
                <a:solidFill>
                  <a:schemeClr val="dk1"/>
                </a:solidFill>
              </a:rPr>
              <a:t>After deduplication: </a:t>
            </a:r>
            <a:r>
              <a:rPr lang="en-US" sz="1900" b="1">
                <a:solidFill>
                  <a:srgbClr val="6AA84F"/>
                </a:solidFill>
              </a:rPr>
              <a:t>11308</a:t>
            </a:r>
            <a:endParaRPr sz="1900" b="1">
              <a:solidFill>
                <a:srgbClr val="6AA84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Shape 1487"/>
          <p:cNvSpPr txBox="1"/>
          <p:nvPr/>
        </p:nvSpPr>
        <p:spPr>
          <a:xfrm>
            <a:off x="11570621" y="6473031"/>
            <a:ext cx="621300" cy="37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101</a:t>
            </a:fld>
            <a:endParaRPr sz="1900">
              <a:solidFill>
                <a:srgbClr val="FFFFFF"/>
              </a:solidFill>
              <a:latin typeface="Helvetica Neue Light"/>
              <a:ea typeface="Helvetica Neue Light"/>
              <a:cs typeface="Helvetica Neue Light"/>
              <a:sym typeface="Helvetica Neue Light"/>
            </a:endParaRPr>
          </a:p>
        </p:txBody>
      </p:sp>
      <p:sp>
        <p:nvSpPr>
          <p:cNvPr id="1488" name="Shape 1488"/>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The ‘Lucy’ Problem</a:t>
            </a:r>
            <a:endParaRPr/>
          </a:p>
        </p:txBody>
      </p:sp>
      <p:sp>
        <p:nvSpPr>
          <p:cNvPr id="1489" name="Shape 1489"/>
          <p:cNvSpPr txBox="1"/>
          <p:nvPr/>
        </p:nvSpPr>
        <p:spPr>
          <a:xfrm>
            <a:off x="657900" y="1356967"/>
            <a:ext cx="11102400" cy="4791600"/>
          </a:xfrm>
          <a:prstGeom prst="rect">
            <a:avLst/>
          </a:prstGeom>
          <a:noFill/>
          <a:ln>
            <a:noFill/>
          </a:ln>
        </p:spPr>
        <p:txBody>
          <a:bodyPr spcFirstLastPara="1" wrap="square" lIns="121900" tIns="121900" rIns="121900" bIns="121900" anchor="t" anchorCtr="0">
            <a:noAutofit/>
          </a:bodyPr>
          <a:lstStyle/>
          <a:p>
            <a:pPr marL="609600" lvl="0" indent="0" rtl="0">
              <a:lnSpc>
                <a:spcPct val="115000"/>
              </a:lnSpc>
              <a:spcBef>
                <a:spcPts val="0"/>
              </a:spcBef>
              <a:spcAft>
                <a:spcPts val="0"/>
              </a:spcAft>
              <a:buNone/>
            </a:pPr>
            <a:r>
              <a:rPr lang="en-US" sz="1900"/>
              <a:t>Problem: Occasionally, records that appeared distinct in a single data source would be collapsed when we joined data sources: </a:t>
            </a:r>
            <a:endParaRPr sz="1900"/>
          </a:p>
        </p:txBody>
      </p:sp>
      <p:graphicFrame>
        <p:nvGraphicFramePr>
          <p:cNvPr id="1490" name="Shape 1490"/>
          <p:cNvGraphicFramePr/>
          <p:nvPr/>
        </p:nvGraphicFramePr>
        <p:xfrm>
          <a:off x="831867" y="2840667"/>
          <a:ext cx="3000000" cy="3000000"/>
        </p:xfrm>
        <a:graphic>
          <a:graphicData uri="http://schemas.openxmlformats.org/drawingml/2006/table">
            <a:tbl>
              <a:tblPr>
                <a:noFill/>
                <a:tableStyleId>{BEDEFDB7-53FC-4B04-BE80-10A9E02BBE09}</a:tableStyleId>
              </a:tblPr>
              <a:tblGrid>
                <a:gridCol w="2064300">
                  <a:extLst>
                    <a:ext uri="{9D8B030D-6E8A-4147-A177-3AD203B41FA5}">
                      <a16:colId xmlns:a16="http://schemas.microsoft.com/office/drawing/2014/main" val="20000"/>
                    </a:ext>
                  </a:extLst>
                </a:gridCol>
                <a:gridCol w="2064300">
                  <a:extLst>
                    <a:ext uri="{9D8B030D-6E8A-4147-A177-3AD203B41FA5}">
                      <a16:colId xmlns:a16="http://schemas.microsoft.com/office/drawing/2014/main" val="20001"/>
                    </a:ext>
                  </a:extLst>
                </a:gridCol>
              </a:tblGrid>
              <a:tr h="375000">
                <a:tc>
                  <a:txBody>
                    <a:bodyPr/>
                    <a:lstStyle/>
                    <a:p>
                      <a:pPr marL="0" lvl="0" indent="0" rtl="0">
                        <a:spcBef>
                          <a:spcPts val="0"/>
                        </a:spcBef>
                        <a:spcAft>
                          <a:spcPts val="0"/>
                        </a:spcAft>
                        <a:buNone/>
                      </a:pPr>
                      <a:r>
                        <a:rPr lang="en-US" sz="1900" b="1"/>
                        <a:t>First Name</a:t>
                      </a:r>
                      <a:endParaRPr sz="1900" b="1"/>
                    </a:p>
                  </a:txBody>
                  <a:tcPr marL="121900" marR="121900" marT="121900" marB="121900"/>
                </a:tc>
                <a:tc>
                  <a:txBody>
                    <a:bodyPr/>
                    <a:lstStyle/>
                    <a:p>
                      <a:pPr marL="0" lvl="0" indent="0" rtl="0">
                        <a:spcBef>
                          <a:spcPts val="0"/>
                        </a:spcBef>
                        <a:spcAft>
                          <a:spcPts val="0"/>
                        </a:spcAft>
                        <a:buNone/>
                      </a:pPr>
                      <a:r>
                        <a:rPr lang="en-US" sz="1900" b="1"/>
                        <a:t>Last Name</a:t>
                      </a:r>
                      <a:endParaRPr sz="1900" b="1"/>
                    </a:p>
                  </a:txBody>
                  <a:tcPr marL="121900" marR="121900" marT="121900" marB="121900"/>
                </a:tc>
                <a:extLst>
                  <a:ext uri="{0D108BD9-81ED-4DB2-BD59-A6C34878D82A}">
                    <a16:rowId xmlns:a16="http://schemas.microsoft.com/office/drawing/2014/main" val="10000"/>
                  </a:ext>
                </a:extLst>
              </a:tr>
              <a:tr h="336125">
                <a:tc>
                  <a:txBody>
                    <a:bodyPr/>
                    <a:lstStyle/>
                    <a:p>
                      <a:pPr marL="0" lvl="0" indent="0" rtl="0">
                        <a:spcBef>
                          <a:spcPts val="0"/>
                        </a:spcBef>
                        <a:spcAft>
                          <a:spcPts val="0"/>
                        </a:spcAft>
                        <a:buNone/>
                      </a:pPr>
                      <a:r>
                        <a:rPr lang="en-US" sz="1900"/>
                        <a:t>Lucy</a:t>
                      </a:r>
                      <a:endParaRPr sz="1900"/>
                    </a:p>
                  </a:txBody>
                  <a:tcPr marL="121900" marR="121900" marT="121900" marB="121900"/>
                </a:tc>
                <a:tc>
                  <a:txBody>
                    <a:bodyPr/>
                    <a:lstStyle/>
                    <a:p>
                      <a:pPr marL="0" lvl="0" indent="0" rtl="0">
                        <a:spcBef>
                          <a:spcPts val="0"/>
                        </a:spcBef>
                        <a:spcAft>
                          <a:spcPts val="0"/>
                        </a:spcAft>
                        <a:buNone/>
                      </a:pPr>
                      <a:r>
                        <a:rPr lang="en-US" sz="1900"/>
                        <a:t>Ball</a:t>
                      </a:r>
                      <a:endParaRPr sz="1900"/>
                    </a:p>
                  </a:txBody>
                  <a:tcPr marL="121900" marR="121900" marT="121900" marB="121900"/>
                </a:tc>
                <a:extLst>
                  <a:ext uri="{0D108BD9-81ED-4DB2-BD59-A6C34878D82A}">
                    <a16:rowId xmlns:a16="http://schemas.microsoft.com/office/drawing/2014/main" val="10001"/>
                  </a:ext>
                </a:extLst>
              </a:tr>
              <a:tr h="336125">
                <a:tc>
                  <a:txBody>
                    <a:bodyPr/>
                    <a:lstStyle/>
                    <a:p>
                      <a:pPr marL="0" lvl="0" indent="0" rtl="0">
                        <a:spcBef>
                          <a:spcPts val="0"/>
                        </a:spcBef>
                        <a:spcAft>
                          <a:spcPts val="0"/>
                        </a:spcAft>
                        <a:buNone/>
                      </a:pPr>
                      <a:r>
                        <a:rPr lang="en-US" sz="1900"/>
                        <a:t>Lucille</a:t>
                      </a:r>
                      <a:endParaRPr sz="1900"/>
                    </a:p>
                  </a:txBody>
                  <a:tcPr marL="121900" marR="121900" marT="121900" marB="121900"/>
                </a:tc>
                <a:tc>
                  <a:txBody>
                    <a:bodyPr/>
                    <a:lstStyle/>
                    <a:p>
                      <a:pPr marL="0" lvl="0" indent="0" rtl="0">
                        <a:spcBef>
                          <a:spcPts val="0"/>
                        </a:spcBef>
                        <a:spcAft>
                          <a:spcPts val="0"/>
                        </a:spcAft>
                        <a:buNone/>
                      </a:pPr>
                      <a:r>
                        <a:rPr lang="en-US" sz="1900"/>
                        <a:t>Square</a:t>
                      </a:r>
                      <a:endParaRPr sz="1900"/>
                    </a:p>
                  </a:txBody>
                  <a:tcPr marL="121900" marR="121900" marT="121900" marB="121900"/>
                </a:tc>
                <a:extLst>
                  <a:ext uri="{0D108BD9-81ED-4DB2-BD59-A6C34878D82A}">
                    <a16:rowId xmlns:a16="http://schemas.microsoft.com/office/drawing/2014/main" val="10002"/>
                  </a:ext>
                </a:extLst>
              </a:tr>
            </a:tbl>
          </a:graphicData>
        </a:graphic>
      </p:graphicFrame>
      <p:graphicFrame>
        <p:nvGraphicFramePr>
          <p:cNvPr id="1491" name="Shape 1491"/>
          <p:cNvGraphicFramePr/>
          <p:nvPr/>
        </p:nvGraphicFramePr>
        <p:xfrm>
          <a:off x="6294633" y="2840667"/>
          <a:ext cx="3000000" cy="3000000"/>
        </p:xfrm>
        <a:graphic>
          <a:graphicData uri="http://schemas.openxmlformats.org/drawingml/2006/table">
            <a:tbl>
              <a:tblPr>
                <a:noFill/>
                <a:tableStyleId>{BEDEFDB7-53FC-4B04-BE80-10A9E02BBE09}</a:tableStyleId>
              </a:tblPr>
              <a:tblGrid>
                <a:gridCol w="2732825">
                  <a:extLst>
                    <a:ext uri="{9D8B030D-6E8A-4147-A177-3AD203B41FA5}">
                      <a16:colId xmlns:a16="http://schemas.microsoft.com/office/drawing/2014/main" val="20000"/>
                    </a:ext>
                  </a:extLst>
                </a:gridCol>
                <a:gridCol w="2732825">
                  <a:extLst>
                    <a:ext uri="{9D8B030D-6E8A-4147-A177-3AD203B41FA5}">
                      <a16:colId xmlns:a16="http://schemas.microsoft.com/office/drawing/2014/main" val="20001"/>
                    </a:ext>
                  </a:extLst>
                </a:gridCol>
              </a:tblGrid>
              <a:tr h="375000">
                <a:tc>
                  <a:txBody>
                    <a:bodyPr/>
                    <a:lstStyle/>
                    <a:p>
                      <a:pPr marL="0" lvl="0" indent="0" rtl="0">
                        <a:spcBef>
                          <a:spcPts val="0"/>
                        </a:spcBef>
                        <a:spcAft>
                          <a:spcPts val="0"/>
                        </a:spcAft>
                        <a:buNone/>
                      </a:pPr>
                      <a:r>
                        <a:rPr lang="en-US" sz="1900" b="1"/>
                        <a:t>First Name</a:t>
                      </a:r>
                      <a:endParaRPr sz="1900" b="1"/>
                    </a:p>
                  </a:txBody>
                  <a:tcPr marL="121900" marR="121900" marT="121900" marB="121900"/>
                </a:tc>
                <a:tc>
                  <a:txBody>
                    <a:bodyPr/>
                    <a:lstStyle/>
                    <a:p>
                      <a:pPr marL="0" lvl="0" indent="0" rtl="0">
                        <a:spcBef>
                          <a:spcPts val="0"/>
                        </a:spcBef>
                        <a:spcAft>
                          <a:spcPts val="0"/>
                        </a:spcAft>
                        <a:buNone/>
                      </a:pPr>
                      <a:r>
                        <a:rPr lang="en-US" sz="1900" b="1"/>
                        <a:t>Last Name</a:t>
                      </a:r>
                      <a:endParaRPr sz="1900" b="1"/>
                    </a:p>
                  </a:txBody>
                  <a:tcPr marL="121900" marR="121900" marT="121900" marB="121900"/>
                </a:tc>
                <a:extLst>
                  <a:ext uri="{0D108BD9-81ED-4DB2-BD59-A6C34878D82A}">
                    <a16:rowId xmlns:a16="http://schemas.microsoft.com/office/drawing/2014/main" val="10000"/>
                  </a:ext>
                </a:extLst>
              </a:tr>
              <a:tr h="433525">
                <a:tc>
                  <a:txBody>
                    <a:bodyPr/>
                    <a:lstStyle/>
                    <a:p>
                      <a:pPr marL="0" lvl="0" indent="0" rtl="0">
                        <a:spcBef>
                          <a:spcPts val="0"/>
                        </a:spcBef>
                        <a:spcAft>
                          <a:spcPts val="0"/>
                        </a:spcAft>
                        <a:buNone/>
                      </a:pPr>
                      <a:r>
                        <a:rPr lang="en-US" sz="1900"/>
                        <a:t>Lucille</a:t>
                      </a:r>
                      <a:endParaRPr sz="1900"/>
                    </a:p>
                  </a:txBody>
                  <a:tcPr marL="121900" marR="121900" marT="121900" marB="121900"/>
                </a:tc>
                <a:tc>
                  <a:txBody>
                    <a:bodyPr/>
                    <a:lstStyle/>
                    <a:p>
                      <a:pPr marL="0" lvl="0" indent="0" rtl="0">
                        <a:spcBef>
                          <a:spcPts val="0"/>
                        </a:spcBef>
                        <a:spcAft>
                          <a:spcPts val="0"/>
                        </a:spcAft>
                        <a:buNone/>
                      </a:pPr>
                      <a:r>
                        <a:rPr lang="en-US" sz="1900"/>
                        <a:t>Ball</a:t>
                      </a:r>
                      <a:endParaRPr sz="1900"/>
                    </a:p>
                  </a:txBody>
                  <a:tcPr marL="121900" marR="121900" marT="121900" marB="121900"/>
                </a:tc>
                <a:extLst>
                  <a:ext uri="{0D108BD9-81ED-4DB2-BD59-A6C34878D82A}">
                    <a16:rowId xmlns:a16="http://schemas.microsoft.com/office/drawing/2014/main" val="10001"/>
                  </a:ext>
                </a:extLst>
              </a:tr>
            </a:tbl>
          </a:graphicData>
        </a:graphic>
      </p:graphicFrame>
      <p:sp>
        <p:nvSpPr>
          <p:cNvPr id="1492" name="Shape 1492"/>
          <p:cNvSpPr txBox="1"/>
          <p:nvPr/>
        </p:nvSpPr>
        <p:spPr>
          <a:xfrm>
            <a:off x="831867" y="2387867"/>
            <a:ext cx="3879900" cy="4527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1900"/>
              <a:t>WVS</a:t>
            </a:r>
            <a:endParaRPr sz="1900"/>
          </a:p>
        </p:txBody>
      </p:sp>
      <p:sp>
        <p:nvSpPr>
          <p:cNvPr id="1493" name="Shape 1493"/>
          <p:cNvSpPr txBox="1"/>
          <p:nvPr/>
        </p:nvSpPr>
        <p:spPr>
          <a:xfrm>
            <a:off x="6294633" y="2387867"/>
            <a:ext cx="3879900" cy="4527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1900"/>
              <a:t>ETO</a:t>
            </a:r>
            <a:endParaRPr sz="1900"/>
          </a:p>
        </p:txBody>
      </p:sp>
      <p:cxnSp>
        <p:nvCxnSpPr>
          <p:cNvPr id="1494" name="Shape 1494"/>
          <p:cNvCxnSpPr/>
          <p:nvPr/>
        </p:nvCxnSpPr>
        <p:spPr>
          <a:xfrm rot="10800000" flipH="1">
            <a:off x="4971100" y="3596800"/>
            <a:ext cx="1320000" cy="20400"/>
          </a:xfrm>
          <a:prstGeom prst="straightConnector1">
            <a:avLst/>
          </a:prstGeom>
          <a:noFill/>
          <a:ln w="9525" cap="flat" cmpd="sng">
            <a:solidFill>
              <a:schemeClr val="dk2"/>
            </a:solidFill>
            <a:prstDash val="solid"/>
            <a:round/>
            <a:headEnd type="none" w="med" len="med"/>
            <a:tailEnd type="triangle" w="med" len="med"/>
          </a:ln>
        </p:spPr>
      </p:cxnSp>
      <p:cxnSp>
        <p:nvCxnSpPr>
          <p:cNvPr id="1495" name="Shape 1495"/>
          <p:cNvCxnSpPr/>
          <p:nvPr/>
        </p:nvCxnSpPr>
        <p:spPr>
          <a:xfrm rot="10800000" flipH="1">
            <a:off x="4960467" y="3671033"/>
            <a:ext cx="1330800" cy="451500"/>
          </a:xfrm>
          <a:prstGeom prst="straightConnector1">
            <a:avLst/>
          </a:prstGeom>
          <a:noFill/>
          <a:ln w="9525" cap="flat" cmpd="sng">
            <a:solidFill>
              <a:schemeClr val="dk2"/>
            </a:solidFill>
            <a:prstDash val="solid"/>
            <a:round/>
            <a:headEnd type="none" w="med" len="med"/>
            <a:tailEnd type="triangle" w="med" len="med"/>
          </a:ln>
        </p:spPr>
      </p:cxnSp>
      <p:sp>
        <p:nvSpPr>
          <p:cNvPr id="1496" name="Shape 1496"/>
          <p:cNvSpPr txBox="1"/>
          <p:nvPr/>
        </p:nvSpPr>
        <p:spPr>
          <a:xfrm>
            <a:off x="831867" y="4553467"/>
            <a:ext cx="10928400" cy="16635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1900"/>
              <a:t>Solution: Originally we thought the problem was a calibration of the linkage weights. However, the true problem was an application of </a:t>
            </a:r>
            <a:r>
              <a:rPr lang="en-US" sz="1900" i="1"/>
              <a:t>deduplication</a:t>
            </a:r>
            <a:r>
              <a:rPr lang="en-US" sz="1900"/>
              <a:t> as opposed to </a:t>
            </a:r>
            <a:r>
              <a:rPr lang="en-US" sz="1900" i="1"/>
              <a:t>linkage</a:t>
            </a:r>
            <a:r>
              <a:rPr lang="en-US" sz="1900"/>
              <a:t>. </a:t>
            </a:r>
            <a:endParaRPr sz="19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Shape 1502"/>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Next Steps</a:t>
            </a:r>
            <a:endParaRPr sz="4400">
              <a:solidFill>
                <a:srgbClr val="233E50"/>
              </a:solidFill>
              <a:latin typeface="Raleway"/>
              <a:ea typeface="Raleway"/>
              <a:cs typeface="Raleway"/>
              <a:sym typeface="Raleway"/>
            </a:endParaRPr>
          </a:p>
        </p:txBody>
      </p:sp>
      <p:sp>
        <p:nvSpPr>
          <p:cNvPr id="1503" name="Shape 1503"/>
          <p:cNvSpPr txBox="1"/>
          <p:nvPr/>
        </p:nvSpPr>
        <p:spPr>
          <a:xfrm>
            <a:off x="534567" y="822400"/>
            <a:ext cx="11318100" cy="5890500"/>
          </a:xfrm>
          <a:prstGeom prst="rect">
            <a:avLst/>
          </a:prstGeom>
          <a:noFill/>
          <a:ln>
            <a:noFill/>
          </a:ln>
        </p:spPr>
        <p:txBody>
          <a:bodyPr spcFirstLastPara="1" wrap="square" lIns="121900" tIns="121900" rIns="121900" bIns="121900" anchor="t" anchorCtr="0">
            <a:noAutofit/>
          </a:bodyPr>
          <a:lstStyle/>
          <a:p>
            <a:pPr marL="609600" lvl="0" indent="-457200" rtl="0">
              <a:lnSpc>
                <a:spcPct val="150000"/>
              </a:lnSpc>
              <a:spcBef>
                <a:spcPts val="0"/>
              </a:spcBef>
              <a:spcAft>
                <a:spcPts val="0"/>
              </a:spcAft>
              <a:buSzPts val="2400"/>
              <a:buChar char="❖"/>
            </a:pPr>
            <a:r>
              <a:rPr lang="en-US" sz="2400"/>
              <a:t>Pass finished deterministic deduplication to probabilistic deduplication</a:t>
            </a:r>
            <a:endParaRPr sz="2400"/>
          </a:p>
          <a:p>
            <a:pPr marL="609600" lvl="0" indent="-457200" rtl="0">
              <a:lnSpc>
                <a:spcPct val="150000"/>
              </a:lnSpc>
              <a:spcBef>
                <a:spcPts val="0"/>
              </a:spcBef>
              <a:spcAft>
                <a:spcPts val="0"/>
              </a:spcAft>
              <a:buSzPts val="2400"/>
              <a:buChar char="❖"/>
            </a:pPr>
            <a:r>
              <a:rPr lang="en-US" sz="2400"/>
              <a:t>Link records across four human services systems (combining all four systems and identify unique clients)</a:t>
            </a:r>
            <a:endParaRPr sz="2400"/>
          </a:p>
          <a:p>
            <a:pPr marL="609600" lvl="0" indent="-457200" rtl="0">
              <a:lnSpc>
                <a:spcPct val="150000"/>
              </a:lnSpc>
              <a:spcBef>
                <a:spcPts val="0"/>
              </a:spcBef>
              <a:spcAft>
                <a:spcPts val="0"/>
              </a:spcAft>
              <a:buSzPts val="2400"/>
              <a:buChar char="❖"/>
            </a:pPr>
            <a:r>
              <a:rPr lang="en-US" sz="2400"/>
              <a:t>Create machine learning algorithm that automates this process</a:t>
            </a:r>
            <a:endParaRPr sz="2400"/>
          </a:p>
          <a:p>
            <a:pPr marL="609600" lvl="0" indent="-457200" rtl="0">
              <a:lnSpc>
                <a:spcPct val="150000"/>
              </a:lnSpc>
              <a:spcBef>
                <a:spcPts val="0"/>
              </a:spcBef>
              <a:spcAft>
                <a:spcPts val="0"/>
              </a:spcAft>
              <a:buSzPts val="2400"/>
              <a:buChar char="❖"/>
            </a:pPr>
            <a:r>
              <a:rPr lang="en-US" sz="2400"/>
              <a:t>Finds optimal cutoffs to avoid type I error (linking across individuals incorrectly) and type II error (failing to link same individuals incorrectly)</a:t>
            </a:r>
            <a:endParaRPr sz="24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507"/>
        <p:cNvGrpSpPr/>
        <p:nvPr/>
      </p:nvGrpSpPr>
      <p:grpSpPr>
        <a:xfrm>
          <a:off x="0" y="0"/>
          <a:ext cx="0" cy="0"/>
          <a:chOff x="0" y="0"/>
          <a:chExt cx="0" cy="0"/>
        </a:xfrm>
      </p:grpSpPr>
      <p:sp>
        <p:nvSpPr>
          <p:cNvPr id="1508" name="Shape 1508"/>
          <p:cNvSpPr txBox="1">
            <a:spLocks noGrp="1"/>
          </p:cNvSpPr>
          <p:nvPr>
            <p:ph type="ctrTitle"/>
          </p:nvPr>
        </p:nvSpPr>
        <p:spPr>
          <a:xfrm>
            <a:off x="443754" y="537882"/>
            <a:ext cx="6885000" cy="28509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Font typeface="Raleway"/>
              <a:buNone/>
            </a:pPr>
            <a:r>
              <a:rPr lang="en-US" sz="3200"/>
              <a:t>Alcohol-Related Crime Reduction Strategies for Restaurants and Nightlife in Arlington (ACPD)</a:t>
            </a:r>
            <a:br>
              <a:rPr lang="en-US" sz="3200" b="1" i="0" u="none" strike="noStrike" cap="none">
                <a:solidFill>
                  <a:schemeClr val="dk2"/>
                </a:solidFill>
                <a:latin typeface="Raleway"/>
                <a:ea typeface="Raleway"/>
                <a:cs typeface="Raleway"/>
                <a:sym typeface="Raleway"/>
              </a:rPr>
            </a:br>
            <a:endParaRPr sz="3200" b="1" i="0" u="none" strike="noStrike" cap="none">
              <a:solidFill>
                <a:schemeClr val="dk2"/>
              </a:solidFill>
              <a:latin typeface="Raleway"/>
              <a:ea typeface="Raleway"/>
              <a:cs typeface="Raleway"/>
              <a:sym typeface="Raleway"/>
            </a:endParaRPr>
          </a:p>
        </p:txBody>
      </p:sp>
      <p:sp>
        <p:nvSpPr>
          <p:cNvPr id="1509" name="Shape 1509"/>
          <p:cNvSpPr txBox="1">
            <a:spLocks noGrp="1"/>
          </p:cNvSpPr>
          <p:nvPr>
            <p:ph type="subTitle" idx="1"/>
          </p:nvPr>
        </p:nvSpPr>
        <p:spPr>
          <a:xfrm>
            <a:off x="212175" y="3517450"/>
            <a:ext cx="11789400" cy="1914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2"/>
              </a:buClr>
              <a:buFont typeface="Arial"/>
              <a:buNone/>
            </a:pPr>
            <a:r>
              <a:rPr lang="en-US" sz="2220" b="1"/>
              <a:t>PI</a:t>
            </a:r>
            <a:r>
              <a:rPr lang="en-US" sz="2220" b="1" i="0" u="none" strike="noStrike" cap="none">
                <a:solidFill>
                  <a:schemeClr val="dk2"/>
                </a:solidFill>
                <a:latin typeface="Trebuchet MS"/>
                <a:ea typeface="Trebuchet MS"/>
                <a:cs typeface="Trebuchet MS"/>
                <a:sym typeface="Trebuchet MS"/>
              </a:rPr>
              <a:t>: </a:t>
            </a:r>
            <a:r>
              <a:rPr lang="en-US" sz="2220" b="0" i="0" u="none" strike="noStrike" cap="none">
                <a:solidFill>
                  <a:schemeClr val="dk2"/>
                </a:solidFill>
                <a:latin typeface="Trebuchet MS"/>
                <a:ea typeface="Trebuchet MS"/>
                <a:cs typeface="Trebuchet MS"/>
                <a:sym typeface="Trebuchet MS"/>
              </a:rPr>
              <a:t>Gizem Korkmaz</a:t>
            </a:r>
            <a:endParaRPr/>
          </a:p>
          <a:p>
            <a:pPr marL="0" marR="0" lvl="0" indent="0" algn="l" rtl="0">
              <a:lnSpc>
                <a:spcPct val="80000"/>
              </a:lnSpc>
              <a:spcBef>
                <a:spcPts val="1000"/>
              </a:spcBef>
              <a:spcAft>
                <a:spcPts val="0"/>
              </a:spcAft>
              <a:buClr>
                <a:schemeClr val="dk2"/>
              </a:buClr>
              <a:buFont typeface="Arial"/>
              <a:buNone/>
            </a:pPr>
            <a:r>
              <a:rPr lang="en-US" sz="2220" b="1"/>
              <a:t>SDAL Team: </a:t>
            </a:r>
            <a:r>
              <a:rPr lang="en-US" sz="2100"/>
              <a:t>Aaron Schroeder</a:t>
            </a:r>
            <a:endParaRPr sz="2220" b="1"/>
          </a:p>
          <a:p>
            <a:pPr marL="0" marR="0" lvl="0" indent="0" algn="l" rtl="0">
              <a:lnSpc>
                <a:spcPct val="80000"/>
              </a:lnSpc>
              <a:spcBef>
                <a:spcPts val="1000"/>
              </a:spcBef>
              <a:spcAft>
                <a:spcPts val="0"/>
              </a:spcAft>
              <a:buClr>
                <a:schemeClr val="dk2"/>
              </a:buClr>
              <a:buFont typeface="Arial"/>
              <a:buNone/>
            </a:pPr>
            <a:r>
              <a:rPr lang="en-US" sz="2220" b="1" i="0" u="none" strike="noStrike" cap="none">
                <a:solidFill>
                  <a:schemeClr val="dk2"/>
                </a:solidFill>
                <a:latin typeface="Trebuchet MS"/>
                <a:ea typeface="Trebuchet MS"/>
                <a:cs typeface="Trebuchet MS"/>
                <a:sym typeface="Trebuchet MS"/>
              </a:rPr>
              <a:t>Team: </a:t>
            </a:r>
            <a:r>
              <a:rPr lang="en-US" sz="2220"/>
              <a:t>José Bayoán Santiago Calderón,</a:t>
            </a:r>
            <a:r>
              <a:rPr lang="en-US" sz="2100"/>
              <a:t> Hannah Brinkley, Alexa J. Nosal, and Kelsey McMahon</a:t>
            </a:r>
            <a:endParaRPr sz="2100"/>
          </a:p>
          <a:p>
            <a:pPr marL="0" marR="0" lvl="0" indent="0" algn="l" rtl="0">
              <a:lnSpc>
                <a:spcPct val="80000"/>
              </a:lnSpc>
              <a:spcBef>
                <a:spcPts val="1000"/>
              </a:spcBef>
              <a:spcAft>
                <a:spcPts val="0"/>
              </a:spcAft>
              <a:buClr>
                <a:schemeClr val="dk2"/>
              </a:buClr>
              <a:buFont typeface="Arial"/>
              <a:buNone/>
            </a:pPr>
            <a:r>
              <a:rPr lang="en-US" sz="2220" b="1" i="0" u="none" strike="noStrike" cap="none">
                <a:solidFill>
                  <a:schemeClr val="dk2"/>
                </a:solidFill>
                <a:latin typeface="Trebuchet MS"/>
                <a:ea typeface="Trebuchet MS"/>
                <a:cs typeface="Trebuchet MS"/>
                <a:sym typeface="Trebuchet MS"/>
              </a:rPr>
              <a:t>Sponsor:</a:t>
            </a:r>
            <a:r>
              <a:rPr lang="en-US" sz="2220"/>
              <a:t> Jim Mastoras, Arlington County Police Department</a:t>
            </a:r>
            <a:endParaRPr sz="2220" b="1" i="0" u="none" strike="noStrike" cap="none">
              <a:solidFill>
                <a:schemeClr val="dk2"/>
              </a:solidFill>
              <a:latin typeface="Trebuchet MS"/>
              <a:ea typeface="Trebuchet MS"/>
              <a:cs typeface="Trebuchet MS"/>
              <a:sym typeface="Trebuchet M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Shape 1515"/>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a:t>Introduction contd.</a:t>
            </a:r>
            <a:endParaRPr/>
          </a:p>
        </p:txBody>
      </p:sp>
      <p:sp>
        <p:nvSpPr>
          <p:cNvPr id="1516" name="Shape 1516"/>
          <p:cNvSpPr txBox="1">
            <a:spLocks noGrp="1"/>
          </p:cNvSpPr>
          <p:nvPr>
            <p:ph type="body" idx="1"/>
          </p:nvPr>
        </p:nvSpPr>
        <p:spPr>
          <a:xfrm>
            <a:off x="831850" y="1198950"/>
            <a:ext cx="9610500" cy="4876800"/>
          </a:xfrm>
          <a:prstGeom prst="rect">
            <a:avLst/>
          </a:prstGeom>
        </p:spPr>
        <p:txBody>
          <a:bodyPr spcFirstLastPara="1" wrap="square" lIns="91425" tIns="45700" rIns="91425" bIns="45700" anchor="t" anchorCtr="0">
            <a:noAutofit/>
          </a:bodyPr>
          <a:lstStyle/>
          <a:p>
            <a:pPr marL="457200" marR="190500" lvl="0" indent="-381000" algn="just" rtl="0">
              <a:lnSpc>
                <a:spcPct val="115000"/>
              </a:lnSpc>
              <a:spcBef>
                <a:spcPts val="0"/>
              </a:spcBef>
              <a:spcAft>
                <a:spcPts val="0"/>
              </a:spcAft>
              <a:buClr>
                <a:srgbClr val="000000"/>
              </a:buClr>
              <a:buSzPts val="2400"/>
              <a:buFont typeface="Trebuchet MS"/>
              <a:buChar char="●"/>
            </a:pPr>
            <a:r>
              <a:rPr lang="en-US">
                <a:solidFill>
                  <a:srgbClr val="333333"/>
                </a:solidFill>
              </a:rPr>
              <a:t>“T</a:t>
            </a:r>
            <a:r>
              <a:rPr lang="en-US">
                <a:solidFill>
                  <a:srgbClr val="333333"/>
                </a:solidFill>
                <a:highlight>
                  <a:srgbClr val="FFFFFF"/>
                </a:highlight>
              </a:rPr>
              <a:t>he Police Department’s Arlington Restaurant Initiative was designed to address public safety issues, foster relationships and cooperation with businesses, and ultimately raise the best standards of restaurants that serve alcohol. The goal of the initiative is to develop strategies that will maintain Clarendon as a safe destination for nightlife and entertainment</a:t>
            </a:r>
            <a:r>
              <a:rPr lang="en-US">
                <a:solidFill>
                  <a:srgbClr val="333333"/>
                </a:solidFill>
              </a:rPr>
              <a:t>”</a:t>
            </a:r>
            <a:r>
              <a:rPr lang="en-US">
                <a:solidFill>
                  <a:srgbClr val="333333"/>
                </a:solidFill>
                <a:highlight>
                  <a:srgbClr val="FFFFFF"/>
                </a:highlight>
              </a:rPr>
              <a:t> (</a:t>
            </a:r>
            <a:r>
              <a:rPr lang="en-US" u="sng">
                <a:solidFill>
                  <a:srgbClr val="337AB7"/>
                </a:solidFill>
                <a:highlight>
                  <a:srgbClr val="FFFFFF"/>
                </a:highlight>
                <a:hlinkClick r:id="rId3"/>
              </a:rPr>
              <a:t>2017 Annual Report the Arlington County Police Department</a:t>
            </a:r>
            <a:r>
              <a:rPr lang="en-US">
                <a:solidFill>
                  <a:srgbClr val="333333"/>
                </a:solidFill>
                <a:highlight>
                  <a:srgbClr val="FFFFFF"/>
                </a:highlight>
              </a:rPr>
              <a:t>).</a:t>
            </a:r>
            <a:endParaRPr>
              <a:solidFill>
                <a:srgbClr val="333333"/>
              </a:solidFill>
              <a:highlight>
                <a:srgbClr val="FFFFFF"/>
              </a:highlight>
            </a:endParaRPr>
          </a:p>
          <a:p>
            <a:pPr marL="914400" marR="190500" lvl="1" indent="-355600" algn="just" rtl="0">
              <a:lnSpc>
                <a:spcPct val="115000"/>
              </a:lnSpc>
              <a:spcBef>
                <a:spcPts val="0"/>
              </a:spcBef>
              <a:spcAft>
                <a:spcPts val="0"/>
              </a:spcAft>
              <a:buClr>
                <a:srgbClr val="333333"/>
              </a:buClr>
              <a:buSzPts val="2000"/>
              <a:buChar char="○"/>
            </a:pPr>
            <a:r>
              <a:rPr lang="en-US" sz="2400" i="1">
                <a:solidFill>
                  <a:srgbClr val="333333"/>
                </a:solidFill>
              </a:rPr>
              <a:t>Best Bar None</a:t>
            </a:r>
            <a:r>
              <a:rPr lang="en-US" sz="2400">
                <a:solidFill>
                  <a:srgbClr val="333333"/>
                </a:solidFill>
              </a:rPr>
              <a:t> Goes to Arlington</a:t>
            </a:r>
            <a:endParaRPr>
              <a:solidFill>
                <a:srgbClr val="333333"/>
              </a:solidFill>
              <a:highlight>
                <a:srgbClr val="FFFFFF"/>
              </a:highlight>
            </a:endParaRPr>
          </a:p>
          <a:p>
            <a:pPr marL="914400" marR="190500" lvl="1" indent="-381000" algn="just" rtl="0">
              <a:lnSpc>
                <a:spcPct val="115000"/>
              </a:lnSpc>
              <a:spcBef>
                <a:spcPts val="0"/>
              </a:spcBef>
              <a:spcAft>
                <a:spcPts val="0"/>
              </a:spcAft>
              <a:buClr>
                <a:srgbClr val="333333"/>
              </a:buClr>
              <a:buSzPts val="2400"/>
              <a:buFont typeface="Trebuchet MS"/>
              <a:buChar char="○"/>
            </a:pPr>
            <a:r>
              <a:rPr lang="en-US" sz="2400">
                <a:solidFill>
                  <a:srgbClr val="373737"/>
                </a:solidFill>
                <a:highlight>
                  <a:srgbClr val="FFFFFF"/>
                </a:highlight>
              </a:rPr>
              <a:t>TIPS (Training for Intervention ProcedureS): a skills-based training program designed to prevent intoxication, underage drinking, and drunk driving.</a:t>
            </a:r>
            <a:endParaRPr sz="2400">
              <a:solidFill>
                <a:srgbClr val="373737"/>
              </a:solidFill>
              <a:highlight>
                <a:srgbClr val="FFFFFF"/>
              </a:highlight>
            </a:endParaRPr>
          </a:p>
          <a:p>
            <a:pPr marL="914400" marR="190500" lvl="1" indent="-381000" algn="just" rtl="0">
              <a:lnSpc>
                <a:spcPct val="115000"/>
              </a:lnSpc>
              <a:spcBef>
                <a:spcPts val="0"/>
              </a:spcBef>
              <a:spcAft>
                <a:spcPts val="0"/>
              </a:spcAft>
              <a:buClr>
                <a:srgbClr val="373737"/>
              </a:buClr>
              <a:buSzPts val="2400"/>
              <a:buFont typeface="Trebuchet MS"/>
              <a:buChar char="○"/>
            </a:pPr>
            <a:r>
              <a:rPr lang="en-US" sz="2400">
                <a:solidFill>
                  <a:schemeClr val="dk1"/>
                </a:solidFill>
              </a:rPr>
              <a:t>Partnership with Washington Regional Alcohol Program to offer free rides home via ride-sharing services.</a:t>
            </a:r>
            <a:endParaRPr sz="24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sp>
        <p:nvSpPr>
          <p:cNvPr id="1522" name="Shape 1522"/>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a:t>Project Goals </a:t>
            </a:r>
            <a:endParaRPr/>
          </a:p>
        </p:txBody>
      </p:sp>
      <p:sp>
        <p:nvSpPr>
          <p:cNvPr id="1523" name="Shape 1523"/>
          <p:cNvSpPr txBox="1">
            <a:spLocks noGrp="1"/>
          </p:cNvSpPr>
          <p:nvPr>
            <p:ph type="body" idx="1"/>
          </p:nvPr>
        </p:nvSpPr>
        <p:spPr>
          <a:xfrm>
            <a:off x="831850" y="1250577"/>
            <a:ext cx="10515600" cy="4839300"/>
          </a:xfrm>
          <a:prstGeom prst="rect">
            <a:avLst/>
          </a:prstGeom>
        </p:spPr>
        <p:txBody>
          <a:bodyPr spcFirstLastPara="1" wrap="square" lIns="91425" tIns="45700" rIns="91425" bIns="45700" anchor="t" anchorCtr="0">
            <a:noAutofit/>
          </a:bodyPr>
          <a:lstStyle/>
          <a:p>
            <a:pPr marL="457200" lvl="0" indent="-381000" rtl="0">
              <a:spcBef>
                <a:spcPts val="1100"/>
              </a:spcBef>
              <a:spcAft>
                <a:spcPts val="0"/>
              </a:spcAft>
              <a:buClr>
                <a:schemeClr val="dk1"/>
              </a:buClr>
              <a:buSzPts val="2400"/>
              <a:buChar char="●"/>
            </a:pPr>
            <a:r>
              <a:rPr lang="en-US">
                <a:solidFill>
                  <a:schemeClr val="dk1"/>
                </a:solidFill>
              </a:rPr>
              <a:t>Problem: evaluate effectiveness of ARI in regards to economic and social impact</a:t>
            </a:r>
            <a:endParaRPr>
              <a:solidFill>
                <a:schemeClr val="dk1"/>
              </a:solidFill>
            </a:endParaRPr>
          </a:p>
          <a:p>
            <a:pPr marL="457200" lvl="0" indent="0" rtl="0">
              <a:spcBef>
                <a:spcPts val="1100"/>
              </a:spcBef>
              <a:spcAft>
                <a:spcPts val="0"/>
              </a:spcAft>
              <a:buNone/>
            </a:pPr>
            <a:endParaRPr>
              <a:solidFill>
                <a:schemeClr val="dk1"/>
              </a:solidFill>
            </a:endParaRPr>
          </a:p>
          <a:p>
            <a:pPr marL="457200" lvl="0" indent="-381000" rtl="0">
              <a:spcBef>
                <a:spcPts val="1100"/>
              </a:spcBef>
              <a:spcAft>
                <a:spcPts val="0"/>
              </a:spcAft>
              <a:buClr>
                <a:schemeClr val="dk1"/>
              </a:buClr>
              <a:buSzPts val="2400"/>
              <a:buChar char="●"/>
            </a:pPr>
            <a:r>
              <a:rPr lang="en-US">
                <a:solidFill>
                  <a:schemeClr val="dk1"/>
                </a:solidFill>
              </a:rPr>
              <a:t>Alcohol Related Crime types: drunkenness, DUI, public disorder, etc.</a:t>
            </a:r>
            <a:endParaRPr>
              <a:solidFill>
                <a:schemeClr val="dk1"/>
              </a:solidFill>
            </a:endParaRPr>
          </a:p>
          <a:p>
            <a:pPr marL="0" lvl="0" indent="0" rtl="0">
              <a:spcBef>
                <a:spcPts val="1100"/>
              </a:spcBef>
              <a:spcAft>
                <a:spcPts val="0"/>
              </a:spcAft>
              <a:buNone/>
            </a:pPr>
            <a:endParaRPr>
              <a:solidFill>
                <a:schemeClr val="dk1"/>
              </a:solidFill>
            </a:endParaRPr>
          </a:p>
          <a:p>
            <a:pPr marL="457200" lvl="0" indent="-381000" rtl="0">
              <a:spcBef>
                <a:spcPts val="1100"/>
              </a:spcBef>
              <a:spcAft>
                <a:spcPts val="0"/>
              </a:spcAft>
              <a:buClr>
                <a:schemeClr val="dk1"/>
              </a:buClr>
              <a:buSzPts val="2400"/>
              <a:buChar char="●"/>
            </a:pPr>
            <a:r>
              <a:rPr lang="en-US">
                <a:solidFill>
                  <a:schemeClr val="dk1"/>
                </a:solidFill>
              </a:rPr>
              <a:t>Our focus: heaviest drinking times in Clarendon</a:t>
            </a:r>
            <a:endParaRPr>
              <a:solidFill>
                <a:schemeClr val="dk1"/>
              </a:solidFill>
            </a:endParaRPr>
          </a:p>
          <a:p>
            <a:pPr marL="914400" lvl="1" indent="-355600" rtl="0">
              <a:spcBef>
                <a:spcPts val="0"/>
              </a:spcBef>
              <a:spcAft>
                <a:spcPts val="0"/>
              </a:spcAft>
              <a:buClr>
                <a:schemeClr val="dk1"/>
              </a:buClr>
              <a:buSzPts val="2000"/>
              <a:buChar char="○"/>
            </a:pPr>
            <a:r>
              <a:rPr lang="en-US">
                <a:solidFill>
                  <a:schemeClr val="dk1"/>
                </a:solidFill>
              </a:rPr>
              <a:t>Thursday, Friday, Saturday, Sunday </a:t>
            </a:r>
            <a:endParaRPr>
              <a:solidFill>
                <a:schemeClr val="dk1"/>
              </a:solidFill>
            </a:endParaRPr>
          </a:p>
          <a:p>
            <a:pPr marL="914400" lvl="1" indent="-355600" rtl="0">
              <a:spcBef>
                <a:spcPts val="0"/>
              </a:spcBef>
              <a:spcAft>
                <a:spcPts val="0"/>
              </a:spcAft>
              <a:buClr>
                <a:schemeClr val="dk1"/>
              </a:buClr>
              <a:buSzPts val="2000"/>
              <a:buChar char="○"/>
            </a:pPr>
            <a:r>
              <a:rPr lang="en-US">
                <a:solidFill>
                  <a:schemeClr val="dk1"/>
                </a:solidFill>
              </a:rPr>
              <a:t>between 9PM - 3AM</a:t>
            </a:r>
            <a:endParaRPr>
              <a:solidFill>
                <a:schemeClr val="dk1"/>
              </a:solidFill>
            </a:endParaRPr>
          </a:p>
          <a:p>
            <a:pPr marL="0" lvl="0" indent="0">
              <a:spcBef>
                <a:spcPts val="1100"/>
              </a:spcBef>
              <a:spcAft>
                <a:spcPts val="0"/>
              </a:spcAft>
              <a:buNone/>
            </a:pP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pic>
        <p:nvPicPr>
          <p:cNvPr id="1529" name="Shape 1529"/>
          <p:cNvPicPr preferRelativeResize="0"/>
          <p:nvPr/>
        </p:nvPicPr>
        <p:blipFill>
          <a:blip r:embed="rId3">
            <a:alphaModFix/>
          </a:blip>
          <a:stretch>
            <a:fillRect/>
          </a:stretch>
        </p:blipFill>
        <p:spPr>
          <a:xfrm>
            <a:off x="152400" y="152400"/>
            <a:ext cx="11722493" cy="655319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Shape 1535"/>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a:t>Crime Data &amp; Restaurants</a:t>
            </a:r>
            <a:endParaRPr/>
          </a:p>
        </p:txBody>
      </p:sp>
      <p:pic>
        <p:nvPicPr>
          <p:cNvPr id="1536" name="Shape 1536"/>
          <p:cNvPicPr preferRelativeResize="0"/>
          <p:nvPr/>
        </p:nvPicPr>
        <p:blipFill rotWithShape="1">
          <a:blip r:embed="rId3">
            <a:alphaModFix/>
          </a:blip>
          <a:srcRect l="-110" t="31850" r="109" b="26388"/>
          <a:stretch/>
        </p:blipFill>
        <p:spPr>
          <a:xfrm>
            <a:off x="330925" y="1253100"/>
            <a:ext cx="9288525" cy="526227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Shape 1542"/>
          <p:cNvSpPr txBox="1">
            <a:spLocks noGrp="1"/>
          </p:cNvSpPr>
          <p:nvPr>
            <p:ph type="title"/>
          </p:nvPr>
        </p:nvSpPr>
        <p:spPr>
          <a:xfrm>
            <a:off x="749300" y="-161200"/>
            <a:ext cx="10515600" cy="10083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sz="3800"/>
              <a:t>Social &amp; Economic Impact Analysis</a:t>
            </a:r>
            <a:endParaRPr sz="3800"/>
          </a:p>
        </p:txBody>
      </p:sp>
      <p:sp>
        <p:nvSpPr>
          <p:cNvPr id="1543" name="Shape 1543"/>
          <p:cNvSpPr txBox="1">
            <a:spLocks noGrp="1"/>
          </p:cNvSpPr>
          <p:nvPr>
            <p:ph type="body" idx="1"/>
          </p:nvPr>
        </p:nvSpPr>
        <p:spPr>
          <a:xfrm>
            <a:off x="600800" y="847100"/>
            <a:ext cx="10664100" cy="5814300"/>
          </a:xfrm>
          <a:prstGeom prst="rect">
            <a:avLst/>
          </a:prstGeom>
          <a:ln>
            <a:noFill/>
          </a:ln>
        </p:spPr>
        <p:txBody>
          <a:bodyPr spcFirstLastPara="1" wrap="square" lIns="91425" tIns="45700" rIns="91425" bIns="45700" anchor="t" anchorCtr="0">
            <a:noAutofit/>
          </a:bodyPr>
          <a:lstStyle/>
          <a:p>
            <a:pPr marL="0" lvl="0" indent="0" rtl="0">
              <a:lnSpc>
                <a:spcPct val="100000"/>
              </a:lnSpc>
              <a:spcBef>
                <a:spcPts val="900"/>
              </a:spcBef>
              <a:spcAft>
                <a:spcPts val="0"/>
              </a:spcAft>
              <a:buNone/>
            </a:pPr>
            <a:r>
              <a:rPr lang="en-US" b="1">
                <a:solidFill>
                  <a:srgbClr val="85200C"/>
                </a:solidFill>
              </a:rPr>
              <a:t>Social Impact Analysis (SIA)</a:t>
            </a:r>
            <a:endParaRPr b="1">
              <a:solidFill>
                <a:srgbClr val="85200C"/>
              </a:solidFill>
            </a:endParaRPr>
          </a:p>
          <a:p>
            <a:pPr marL="609600" lvl="0" indent="-419100" rtl="0">
              <a:lnSpc>
                <a:spcPct val="100000"/>
              </a:lnSpc>
              <a:spcBef>
                <a:spcPts val="900"/>
              </a:spcBef>
              <a:spcAft>
                <a:spcPts val="0"/>
              </a:spcAft>
              <a:buClr>
                <a:srgbClr val="000000"/>
              </a:buClr>
              <a:buSzPts val="1800"/>
              <a:buFont typeface="Lato"/>
              <a:buChar char="●"/>
            </a:pPr>
            <a:r>
              <a:rPr lang="en-US" sz="1800">
                <a:solidFill>
                  <a:srgbClr val="000000"/>
                </a:solidFill>
                <a:latin typeface="Lato"/>
                <a:ea typeface="Lato"/>
                <a:cs typeface="Lato"/>
                <a:sym typeface="Lato"/>
              </a:rPr>
              <a:t>Captures the effects of policy and regulations on people’s behavior, decisions, quality of life, and community</a:t>
            </a:r>
            <a:endParaRPr sz="1800">
              <a:solidFill>
                <a:srgbClr val="000000"/>
              </a:solidFill>
              <a:latin typeface="Lato"/>
              <a:ea typeface="Lato"/>
              <a:cs typeface="Lato"/>
              <a:sym typeface="Lato"/>
            </a:endParaRPr>
          </a:p>
          <a:p>
            <a:pPr marL="1219200" lvl="1" indent="-393700" rtl="0">
              <a:lnSpc>
                <a:spcPct val="100000"/>
              </a:lnSpc>
              <a:spcBef>
                <a:spcPts val="900"/>
              </a:spcBef>
              <a:spcAft>
                <a:spcPts val="0"/>
              </a:spcAft>
              <a:buClr>
                <a:schemeClr val="dk1"/>
              </a:buClr>
              <a:buSzPts val="1400"/>
              <a:buFont typeface="Arial"/>
              <a:buChar char="○"/>
            </a:pPr>
            <a:r>
              <a:rPr lang="en-US" sz="1400">
                <a:solidFill>
                  <a:schemeClr val="dk1"/>
                </a:solidFill>
              </a:rPr>
              <a:t>Better relationship with police (relationship-focused policing)</a:t>
            </a:r>
            <a:endParaRPr sz="1400">
              <a:solidFill>
                <a:schemeClr val="dk1"/>
              </a:solidFill>
            </a:endParaRPr>
          </a:p>
          <a:p>
            <a:pPr marL="1219200" lvl="1" indent="-393700" rtl="0">
              <a:lnSpc>
                <a:spcPct val="100000"/>
              </a:lnSpc>
              <a:spcBef>
                <a:spcPts val="900"/>
              </a:spcBef>
              <a:spcAft>
                <a:spcPts val="0"/>
              </a:spcAft>
              <a:buClr>
                <a:schemeClr val="dk1"/>
              </a:buClr>
              <a:buSzPts val="1400"/>
              <a:buFont typeface="Arial"/>
              <a:buChar char="○"/>
            </a:pPr>
            <a:r>
              <a:rPr lang="en-US" sz="1400">
                <a:solidFill>
                  <a:schemeClr val="dk1"/>
                </a:solidFill>
              </a:rPr>
              <a:t>Community involvement</a:t>
            </a:r>
            <a:endParaRPr sz="1400">
              <a:solidFill>
                <a:schemeClr val="dk1"/>
              </a:solidFill>
            </a:endParaRPr>
          </a:p>
          <a:p>
            <a:pPr marL="1219200" lvl="1" indent="-393700" rtl="0">
              <a:lnSpc>
                <a:spcPct val="100000"/>
              </a:lnSpc>
              <a:spcBef>
                <a:spcPts val="900"/>
              </a:spcBef>
              <a:spcAft>
                <a:spcPts val="0"/>
              </a:spcAft>
              <a:buClr>
                <a:schemeClr val="dk1"/>
              </a:buClr>
              <a:buSzPts val="1400"/>
              <a:buFont typeface="Arial"/>
              <a:buChar char="○"/>
            </a:pPr>
            <a:r>
              <a:rPr lang="en-US" sz="1400">
                <a:solidFill>
                  <a:schemeClr val="dk1"/>
                </a:solidFill>
              </a:rPr>
              <a:t>Safer for residents</a:t>
            </a:r>
            <a:endParaRPr sz="1400">
              <a:solidFill>
                <a:schemeClr val="dk1"/>
              </a:solidFill>
            </a:endParaRPr>
          </a:p>
          <a:p>
            <a:pPr marL="1828800" lvl="2" indent="-393700" rtl="0">
              <a:lnSpc>
                <a:spcPct val="100000"/>
              </a:lnSpc>
              <a:spcBef>
                <a:spcPts val="900"/>
              </a:spcBef>
              <a:spcAft>
                <a:spcPts val="0"/>
              </a:spcAft>
              <a:buClr>
                <a:schemeClr val="dk1"/>
              </a:buClr>
              <a:buSzPts val="1400"/>
              <a:buFont typeface="Arial"/>
              <a:buChar char="■"/>
            </a:pPr>
            <a:r>
              <a:rPr lang="en-US" sz="1400">
                <a:solidFill>
                  <a:schemeClr val="dk1"/>
                </a:solidFill>
              </a:rPr>
              <a:t>Less crime</a:t>
            </a:r>
            <a:endParaRPr sz="1400">
              <a:solidFill>
                <a:srgbClr val="000000"/>
              </a:solidFill>
              <a:latin typeface="Lato"/>
              <a:ea typeface="Lato"/>
              <a:cs typeface="Lato"/>
              <a:sym typeface="Lato"/>
            </a:endParaRPr>
          </a:p>
          <a:p>
            <a:pPr marL="0" lvl="0" indent="0">
              <a:lnSpc>
                <a:spcPct val="100000"/>
              </a:lnSpc>
              <a:spcBef>
                <a:spcPts val="900"/>
              </a:spcBef>
              <a:spcAft>
                <a:spcPts val="0"/>
              </a:spcAft>
              <a:buNone/>
            </a:pPr>
            <a:r>
              <a:rPr lang="en-US" b="1">
                <a:solidFill>
                  <a:srgbClr val="85200C"/>
                </a:solidFill>
              </a:rPr>
              <a:t>Economic Impact Analysis (EIA)</a:t>
            </a:r>
            <a:endParaRPr b="1">
              <a:solidFill>
                <a:srgbClr val="85200C"/>
              </a:solidFill>
            </a:endParaRPr>
          </a:p>
          <a:p>
            <a:pPr marL="609600" lvl="0" indent="-419100" rtl="0">
              <a:lnSpc>
                <a:spcPct val="100000"/>
              </a:lnSpc>
              <a:spcBef>
                <a:spcPts val="900"/>
              </a:spcBef>
              <a:spcAft>
                <a:spcPts val="0"/>
              </a:spcAft>
              <a:buClr>
                <a:srgbClr val="000000"/>
              </a:buClr>
              <a:buSzPts val="1800"/>
              <a:buFont typeface="Lato"/>
              <a:buChar char="●"/>
            </a:pPr>
            <a:r>
              <a:rPr lang="en-US" sz="1800">
                <a:solidFill>
                  <a:srgbClr val="000000"/>
                </a:solidFill>
                <a:latin typeface="Lato"/>
                <a:ea typeface="Lato"/>
                <a:cs typeface="Lato"/>
                <a:sym typeface="Lato"/>
              </a:rPr>
              <a:t>Captures the effects of policy and regulations on economic factors such as housing values, average median income, and business revenues</a:t>
            </a:r>
            <a:endParaRPr sz="1800">
              <a:solidFill>
                <a:srgbClr val="000000"/>
              </a:solidFill>
              <a:latin typeface="Lato"/>
              <a:ea typeface="Lato"/>
              <a:cs typeface="Lato"/>
              <a:sym typeface="Lato"/>
            </a:endParaRPr>
          </a:p>
          <a:p>
            <a:pPr marL="1219200" lvl="1" indent="-393700" rtl="0">
              <a:lnSpc>
                <a:spcPct val="100000"/>
              </a:lnSpc>
              <a:spcBef>
                <a:spcPts val="900"/>
              </a:spcBef>
              <a:spcAft>
                <a:spcPts val="0"/>
              </a:spcAft>
              <a:buClr>
                <a:srgbClr val="000000"/>
              </a:buClr>
              <a:buSzPts val="1400"/>
              <a:buFont typeface="Lato"/>
              <a:buChar char="○"/>
            </a:pPr>
            <a:r>
              <a:rPr lang="en-US" sz="1400">
                <a:solidFill>
                  <a:srgbClr val="000000"/>
                </a:solidFill>
                <a:latin typeface="Lato"/>
                <a:ea typeface="Lato"/>
                <a:cs typeface="Lato"/>
                <a:sym typeface="Lato"/>
              </a:rPr>
              <a:t>Return on Investment</a:t>
            </a:r>
            <a:endParaRPr sz="1400">
              <a:solidFill>
                <a:srgbClr val="000000"/>
              </a:solidFill>
              <a:latin typeface="Lato"/>
              <a:ea typeface="Lato"/>
              <a:cs typeface="Lato"/>
              <a:sym typeface="Lato"/>
            </a:endParaRPr>
          </a:p>
          <a:p>
            <a:pPr marL="1219200" lvl="1" indent="-393700" rtl="0">
              <a:lnSpc>
                <a:spcPct val="100000"/>
              </a:lnSpc>
              <a:spcBef>
                <a:spcPts val="900"/>
              </a:spcBef>
              <a:spcAft>
                <a:spcPts val="0"/>
              </a:spcAft>
              <a:buClr>
                <a:schemeClr val="dk1"/>
              </a:buClr>
              <a:buSzPts val="1400"/>
              <a:buFont typeface="Arial"/>
              <a:buChar char="○"/>
            </a:pPr>
            <a:r>
              <a:rPr lang="en-US" sz="1400">
                <a:solidFill>
                  <a:schemeClr val="dk1"/>
                </a:solidFill>
              </a:rPr>
              <a:t>Reduces likelihood of the restaurant losing their liquor license</a:t>
            </a:r>
            <a:endParaRPr sz="1400">
              <a:solidFill>
                <a:schemeClr val="dk1"/>
              </a:solidFill>
            </a:endParaRPr>
          </a:p>
          <a:p>
            <a:pPr marL="1219200" lvl="1" indent="-393700" rtl="0">
              <a:lnSpc>
                <a:spcPct val="100000"/>
              </a:lnSpc>
              <a:spcBef>
                <a:spcPts val="900"/>
              </a:spcBef>
              <a:spcAft>
                <a:spcPts val="0"/>
              </a:spcAft>
              <a:buClr>
                <a:schemeClr val="dk1"/>
              </a:buClr>
              <a:buSzPts val="1400"/>
              <a:buFont typeface="Arial"/>
              <a:buChar char="○"/>
            </a:pPr>
            <a:r>
              <a:rPr lang="en-US" sz="1400">
                <a:solidFill>
                  <a:schemeClr val="dk1"/>
                </a:solidFill>
              </a:rPr>
              <a:t>Increased sales</a:t>
            </a:r>
            <a:endParaRPr sz="1400">
              <a:solidFill>
                <a:schemeClr val="dk1"/>
              </a:solidFill>
            </a:endParaRPr>
          </a:p>
          <a:p>
            <a:pPr marL="1219200" lvl="1" indent="-393700" rtl="0">
              <a:lnSpc>
                <a:spcPct val="100000"/>
              </a:lnSpc>
              <a:spcBef>
                <a:spcPts val="900"/>
              </a:spcBef>
              <a:spcAft>
                <a:spcPts val="0"/>
              </a:spcAft>
              <a:buClr>
                <a:schemeClr val="dk1"/>
              </a:buClr>
              <a:buSzPts val="1400"/>
              <a:buFont typeface="Arial"/>
              <a:buChar char="○"/>
            </a:pPr>
            <a:r>
              <a:rPr lang="en-US" sz="1400">
                <a:solidFill>
                  <a:schemeClr val="dk1"/>
                </a:solidFill>
              </a:rPr>
              <a:t>Less crime: Avoid arrest, jail and court fees</a:t>
            </a:r>
            <a:endParaRPr sz="1400">
              <a:solidFill>
                <a:srgbClr val="000000"/>
              </a:solidFill>
              <a:latin typeface="Lato"/>
              <a:ea typeface="Lato"/>
              <a:cs typeface="Lato"/>
              <a:sym typeface="Lato"/>
            </a:endParaRPr>
          </a:p>
          <a:p>
            <a:pPr marL="0" lvl="0" indent="0" rtl="0">
              <a:lnSpc>
                <a:spcPct val="100000"/>
              </a:lnSpc>
              <a:spcBef>
                <a:spcPts val="900"/>
              </a:spcBef>
              <a:spcAft>
                <a:spcPts val="0"/>
              </a:spcAft>
              <a:buClr>
                <a:srgbClr val="595959"/>
              </a:buClr>
              <a:buSzPts val="1700"/>
              <a:buFont typeface="Lato"/>
              <a:buNone/>
            </a:pPr>
            <a:r>
              <a:rPr lang="en-US" sz="1800">
                <a:solidFill>
                  <a:srgbClr val="000000"/>
                </a:solidFill>
                <a:latin typeface="Lato"/>
                <a:ea typeface="Lato"/>
                <a:cs typeface="Lato"/>
                <a:sym typeface="Lato"/>
              </a:rPr>
              <a:t>Both can inform future regulatory actions or interventions based on positive or negative impacts of the policies already implemented (Before &amp; After)</a:t>
            </a:r>
            <a:endParaRPr sz="1800">
              <a:solidFill>
                <a:srgbClr val="000000"/>
              </a:solidFill>
            </a:endParaRPr>
          </a:p>
          <a:p>
            <a:pPr marL="0" lvl="0" indent="0">
              <a:lnSpc>
                <a:spcPct val="100000"/>
              </a:lnSpc>
              <a:spcBef>
                <a:spcPts val="210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Shape 1549"/>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a:t>Data Collection</a:t>
            </a:r>
            <a:endParaRPr/>
          </a:p>
        </p:txBody>
      </p:sp>
      <p:sp>
        <p:nvSpPr>
          <p:cNvPr id="1550" name="Shape 1550"/>
          <p:cNvSpPr txBox="1">
            <a:spLocks noGrp="1"/>
          </p:cNvSpPr>
          <p:nvPr>
            <p:ph type="body" idx="1"/>
          </p:nvPr>
        </p:nvSpPr>
        <p:spPr>
          <a:xfrm>
            <a:off x="831850" y="1250575"/>
            <a:ext cx="10515600" cy="5313000"/>
          </a:xfrm>
          <a:prstGeom prst="rect">
            <a:avLst/>
          </a:prstGeom>
        </p:spPr>
        <p:txBody>
          <a:bodyPr spcFirstLastPara="1" wrap="square" lIns="91425" tIns="45700" rIns="91425" bIns="45700" anchor="t" anchorCtr="0">
            <a:noAutofit/>
          </a:bodyPr>
          <a:lstStyle/>
          <a:p>
            <a:pPr marL="457200" marR="0" lvl="0" indent="-381000" algn="l" rtl="0">
              <a:lnSpc>
                <a:spcPct val="90000"/>
              </a:lnSpc>
              <a:spcBef>
                <a:spcPts val="1100"/>
              </a:spcBef>
              <a:spcAft>
                <a:spcPts val="0"/>
              </a:spcAft>
              <a:buClr>
                <a:srgbClr val="38761D"/>
              </a:buClr>
              <a:buSzPts val="2400"/>
              <a:buChar char="●"/>
            </a:pPr>
            <a:r>
              <a:rPr lang="en-US" b="1">
                <a:solidFill>
                  <a:srgbClr val="38761D"/>
                </a:solidFill>
              </a:rPr>
              <a:t>Crime Incidents (Arlington County Data API)</a:t>
            </a:r>
            <a:endParaRPr b="1">
              <a:solidFill>
                <a:srgbClr val="38761D"/>
              </a:solidFill>
            </a:endParaRPr>
          </a:p>
          <a:p>
            <a:pPr marL="914400" marR="0" lvl="1" indent="-355600" algn="l" rtl="0">
              <a:lnSpc>
                <a:spcPct val="90000"/>
              </a:lnSpc>
              <a:spcBef>
                <a:spcPts val="0"/>
              </a:spcBef>
              <a:spcAft>
                <a:spcPts val="0"/>
              </a:spcAft>
              <a:buClr>
                <a:srgbClr val="000000"/>
              </a:buClr>
              <a:buSzPts val="2000"/>
              <a:buChar char="○"/>
            </a:pPr>
            <a:r>
              <a:rPr lang="en-US">
                <a:solidFill>
                  <a:srgbClr val="000000"/>
                </a:solidFill>
              </a:rPr>
              <a:t>Geocoded, timestamped, incident reports (description)</a:t>
            </a:r>
            <a:endParaRPr>
              <a:solidFill>
                <a:srgbClr val="000000"/>
              </a:solidFill>
            </a:endParaRPr>
          </a:p>
          <a:p>
            <a:pPr marL="914400" marR="0" lvl="1" indent="-355600" algn="l" rtl="0">
              <a:lnSpc>
                <a:spcPct val="90000"/>
              </a:lnSpc>
              <a:spcBef>
                <a:spcPts val="0"/>
              </a:spcBef>
              <a:spcAft>
                <a:spcPts val="0"/>
              </a:spcAft>
              <a:buClr>
                <a:srgbClr val="000000"/>
              </a:buClr>
              <a:buSzPts val="2000"/>
              <a:buChar char="○"/>
            </a:pPr>
            <a:r>
              <a:rPr lang="en-US">
                <a:solidFill>
                  <a:srgbClr val="000000"/>
                </a:solidFill>
              </a:rPr>
              <a:t>Social Nightlife</a:t>
            </a:r>
            <a:endParaRPr>
              <a:solidFill>
                <a:srgbClr val="000000"/>
              </a:solidFill>
            </a:endParaRPr>
          </a:p>
          <a:p>
            <a:pPr marL="1371600" marR="0" lvl="2" indent="-349250" algn="l" rtl="0">
              <a:lnSpc>
                <a:spcPct val="90000"/>
              </a:lnSpc>
              <a:spcBef>
                <a:spcPts val="0"/>
              </a:spcBef>
              <a:spcAft>
                <a:spcPts val="0"/>
              </a:spcAft>
              <a:buClr>
                <a:srgbClr val="000000"/>
              </a:buClr>
              <a:buSzPts val="1900"/>
              <a:buChar char="■"/>
            </a:pPr>
            <a:r>
              <a:rPr lang="en-US">
                <a:solidFill>
                  <a:srgbClr val="000000"/>
                </a:solidFill>
              </a:rPr>
              <a:t>Datetime</a:t>
            </a:r>
            <a:endParaRPr>
              <a:solidFill>
                <a:srgbClr val="000000"/>
              </a:solidFill>
            </a:endParaRPr>
          </a:p>
          <a:p>
            <a:pPr marL="1371600" marR="0" lvl="2" indent="-349250" algn="l" rtl="0">
              <a:lnSpc>
                <a:spcPct val="90000"/>
              </a:lnSpc>
              <a:spcBef>
                <a:spcPts val="0"/>
              </a:spcBef>
              <a:spcAft>
                <a:spcPts val="0"/>
              </a:spcAft>
              <a:buClr>
                <a:srgbClr val="000000"/>
              </a:buClr>
              <a:buSzPts val="1900"/>
              <a:buChar char="■"/>
            </a:pPr>
            <a:r>
              <a:rPr lang="en-US">
                <a:solidFill>
                  <a:srgbClr val="000000"/>
                </a:solidFill>
              </a:rPr>
              <a:t>Special events - weekends, sport events, holidays, etc.</a:t>
            </a:r>
            <a:endParaRPr>
              <a:solidFill>
                <a:srgbClr val="000000"/>
              </a:solidFill>
            </a:endParaRPr>
          </a:p>
          <a:p>
            <a:pPr marL="457200" lvl="0" indent="-381000" rtl="0">
              <a:spcBef>
                <a:spcPts val="0"/>
              </a:spcBef>
              <a:spcAft>
                <a:spcPts val="0"/>
              </a:spcAft>
              <a:buClr>
                <a:srgbClr val="38761D"/>
              </a:buClr>
              <a:buSzPts val="2400"/>
              <a:buChar char="●"/>
            </a:pPr>
            <a:r>
              <a:rPr lang="en-US" b="1">
                <a:solidFill>
                  <a:srgbClr val="38761D"/>
                </a:solidFill>
              </a:rPr>
              <a:t>Social Media</a:t>
            </a:r>
            <a:endParaRPr b="1">
              <a:solidFill>
                <a:srgbClr val="38761D"/>
              </a:solidFill>
            </a:endParaRPr>
          </a:p>
          <a:p>
            <a:pPr marL="914400" lvl="1" indent="-355600" rtl="0">
              <a:spcBef>
                <a:spcPts val="0"/>
              </a:spcBef>
              <a:spcAft>
                <a:spcPts val="0"/>
              </a:spcAft>
              <a:buClr>
                <a:srgbClr val="000000"/>
              </a:buClr>
              <a:buSzPts val="2000"/>
              <a:buChar char="○"/>
            </a:pPr>
            <a:r>
              <a:rPr lang="en-US">
                <a:solidFill>
                  <a:srgbClr val="000000"/>
                </a:solidFill>
              </a:rPr>
              <a:t>Twitter</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Blogs on News</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Facebook</a:t>
            </a:r>
            <a:endParaRPr>
              <a:solidFill>
                <a:srgbClr val="000000"/>
              </a:solidFill>
            </a:endParaRPr>
          </a:p>
          <a:p>
            <a:pPr marL="457200" lvl="0" indent="-381000" rtl="0">
              <a:spcBef>
                <a:spcPts val="0"/>
              </a:spcBef>
              <a:spcAft>
                <a:spcPts val="0"/>
              </a:spcAft>
              <a:buClr>
                <a:srgbClr val="85200C"/>
              </a:buClr>
              <a:buSzPts val="2400"/>
              <a:buChar char="●"/>
            </a:pPr>
            <a:r>
              <a:rPr lang="en-US" b="1">
                <a:solidFill>
                  <a:srgbClr val="85200C"/>
                </a:solidFill>
              </a:rPr>
              <a:t>ABC</a:t>
            </a:r>
            <a:endParaRPr b="1">
              <a:solidFill>
                <a:srgbClr val="85200C"/>
              </a:solidFill>
            </a:endParaRPr>
          </a:p>
          <a:p>
            <a:pPr marL="914400" lvl="1" indent="-355600" rtl="0">
              <a:spcBef>
                <a:spcPts val="0"/>
              </a:spcBef>
              <a:spcAft>
                <a:spcPts val="0"/>
              </a:spcAft>
              <a:buClr>
                <a:srgbClr val="000000"/>
              </a:buClr>
              <a:buSzPts val="2000"/>
              <a:buChar char="○"/>
            </a:pPr>
            <a:r>
              <a:rPr lang="en-US">
                <a:solidFill>
                  <a:srgbClr val="000000"/>
                </a:solidFill>
              </a:rPr>
              <a:t>Spatial Coverage: Virginia - Arlington - Clarendon</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Temporal Coverage:  2015-01-01 - Present</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Variables: Licensee, Violations, Result (fines, suspension, etc.)</a:t>
            </a:r>
            <a:endParaRPr>
              <a:solidFill>
                <a:srgbClr val="000000"/>
              </a:solidFill>
            </a:endParaRPr>
          </a:p>
          <a:p>
            <a:pPr marL="457200" marR="0" lvl="0" indent="-381000" algn="l" rtl="0">
              <a:lnSpc>
                <a:spcPct val="90000"/>
              </a:lnSpc>
              <a:spcBef>
                <a:spcPts val="0"/>
              </a:spcBef>
              <a:spcAft>
                <a:spcPts val="0"/>
              </a:spcAft>
              <a:buClr>
                <a:srgbClr val="85200C"/>
              </a:buClr>
              <a:buSzPts val="2400"/>
              <a:buChar char="●"/>
            </a:pPr>
            <a:r>
              <a:rPr lang="en-US" b="1">
                <a:solidFill>
                  <a:srgbClr val="85200C"/>
                </a:solidFill>
              </a:rPr>
              <a:t>Weather Data (Menne et al. 2012)</a:t>
            </a:r>
            <a:endParaRPr b="1">
              <a:solidFill>
                <a:srgbClr val="85200C"/>
              </a:solidFill>
            </a:endParaRPr>
          </a:p>
          <a:p>
            <a:pPr marL="914400" marR="0" lvl="1" indent="-355600" algn="l" rtl="0">
              <a:lnSpc>
                <a:spcPct val="90000"/>
              </a:lnSpc>
              <a:spcBef>
                <a:spcPts val="0"/>
              </a:spcBef>
              <a:spcAft>
                <a:spcPts val="0"/>
              </a:spcAft>
              <a:buClr>
                <a:srgbClr val="000000"/>
              </a:buClr>
              <a:buSzPts val="2000"/>
              <a:buChar char="○"/>
            </a:pPr>
            <a:r>
              <a:rPr lang="en-US">
                <a:solidFill>
                  <a:srgbClr val="000000"/>
                </a:solidFill>
              </a:rPr>
              <a:t>Inclement weather</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a:xfrm>
            <a:off x="7376150" y="279400"/>
            <a:ext cx="4206300" cy="37338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solidFill>
                  <a:srgbClr val="233E50"/>
                </a:solidFill>
                <a:latin typeface="Raleway"/>
                <a:ea typeface="Raleway"/>
                <a:cs typeface="Raleway"/>
                <a:sym typeface="Raleway"/>
              </a:rPr>
              <a:t>Enrollment by Student Level (Full-time and Part-time)</a:t>
            </a:r>
            <a:endParaRPr>
              <a:solidFill>
                <a:srgbClr val="233E50"/>
              </a:solidFill>
              <a:latin typeface="Raleway"/>
              <a:ea typeface="Raleway"/>
              <a:cs typeface="Raleway"/>
              <a:sym typeface="Raleway"/>
            </a:endParaRPr>
          </a:p>
        </p:txBody>
      </p:sp>
      <p:pic>
        <p:nvPicPr>
          <p:cNvPr id="633" name="Shape 633"/>
          <p:cNvPicPr preferRelativeResize="0"/>
          <p:nvPr/>
        </p:nvPicPr>
        <p:blipFill>
          <a:blip r:embed="rId3">
            <a:alphaModFix/>
          </a:blip>
          <a:stretch>
            <a:fillRect/>
          </a:stretch>
        </p:blipFill>
        <p:spPr>
          <a:xfrm>
            <a:off x="50775" y="0"/>
            <a:ext cx="7183148" cy="3523384"/>
          </a:xfrm>
          <a:prstGeom prst="rect">
            <a:avLst/>
          </a:prstGeom>
          <a:noFill/>
          <a:ln>
            <a:noFill/>
          </a:ln>
        </p:spPr>
      </p:pic>
      <p:pic>
        <p:nvPicPr>
          <p:cNvPr id="634" name="Shape 634"/>
          <p:cNvPicPr preferRelativeResize="0"/>
          <p:nvPr/>
        </p:nvPicPr>
        <p:blipFill>
          <a:blip r:embed="rId4">
            <a:alphaModFix/>
          </a:blip>
          <a:stretch>
            <a:fillRect/>
          </a:stretch>
        </p:blipFill>
        <p:spPr>
          <a:xfrm>
            <a:off x="50775" y="3330825"/>
            <a:ext cx="7183148" cy="3527175"/>
          </a:xfrm>
          <a:prstGeom prst="rect">
            <a:avLst/>
          </a:prstGeom>
          <a:noFill/>
          <a:ln>
            <a:noFill/>
          </a:ln>
        </p:spPr>
      </p:pic>
      <p:sp>
        <p:nvSpPr>
          <p:cNvPr id="635" name="Shape 635"/>
          <p:cNvSpPr txBox="1"/>
          <p:nvPr/>
        </p:nvSpPr>
        <p:spPr>
          <a:xfrm>
            <a:off x="8993400" y="6254525"/>
            <a:ext cx="2538300" cy="51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Data Source: IPEDS, 2016</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Shape 1556"/>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a:t>Exploratory Data Analysis (EDA)</a:t>
            </a:r>
            <a:endParaRPr/>
          </a:p>
        </p:txBody>
      </p:sp>
      <p:sp>
        <p:nvSpPr>
          <p:cNvPr id="1557" name="Shape 1557"/>
          <p:cNvSpPr txBox="1">
            <a:spLocks noGrp="1"/>
          </p:cNvSpPr>
          <p:nvPr>
            <p:ph type="body" idx="1"/>
          </p:nvPr>
        </p:nvSpPr>
        <p:spPr>
          <a:xfrm>
            <a:off x="831850" y="1250577"/>
            <a:ext cx="10515600" cy="4839300"/>
          </a:xfrm>
          <a:prstGeom prst="rect">
            <a:avLst/>
          </a:prstGeom>
        </p:spPr>
        <p:txBody>
          <a:bodyPr spcFirstLastPara="1" wrap="square" lIns="91425" tIns="45700" rIns="91425" bIns="45700" anchor="t" anchorCtr="0">
            <a:noAutofit/>
          </a:bodyPr>
          <a:lstStyle/>
          <a:p>
            <a:pPr marL="0" lvl="0" indent="0">
              <a:spcBef>
                <a:spcPts val="1100"/>
              </a:spcBef>
              <a:spcAft>
                <a:spcPts val="0"/>
              </a:spcAft>
              <a:buNone/>
            </a:pPr>
            <a:r>
              <a:rPr lang="en-US"/>
              <a:t> </a:t>
            </a:r>
            <a:endParaRPr/>
          </a:p>
        </p:txBody>
      </p:sp>
      <p:sp>
        <p:nvSpPr>
          <p:cNvPr id="1558" name="Shape 1558"/>
          <p:cNvSpPr txBox="1"/>
          <p:nvPr/>
        </p:nvSpPr>
        <p:spPr>
          <a:xfrm>
            <a:off x="2050600" y="1993475"/>
            <a:ext cx="8078100" cy="673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2600" b="1"/>
              <a:t>Frequency of Alcohol Related Crimes 2015 - 2017</a:t>
            </a:r>
            <a:endParaRPr sz="2600" b="1"/>
          </a:p>
        </p:txBody>
      </p:sp>
      <p:graphicFrame>
        <p:nvGraphicFramePr>
          <p:cNvPr id="1559" name="Shape 1559"/>
          <p:cNvGraphicFramePr/>
          <p:nvPr/>
        </p:nvGraphicFramePr>
        <p:xfrm>
          <a:off x="-150" y="2667000"/>
          <a:ext cx="3000000" cy="3000000"/>
        </p:xfrm>
        <a:graphic>
          <a:graphicData uri="http://schemas.openxmlformats.org/drawingml/2006/table">
            <a:tbl>
              <a:tblPr>
                <a:noFill/>
                <a:tableStyleId>{BEDEFDB7-53FC-4B04-BE80-10A9E02BBE09}</a:tableStyleId>
              </a:tblPr>
              <a:tblGrid>
                <a:gridCol w="1354675">
                  <a:extLst>
                    <a:ext uri="{9D8B030D-6E8A-4147-A177-3AD203B41FA5}">
                      <a16:colId xmlns:a16="http://schemas.microsoft.com/office/drawing/2014/main" val="20000"/>
                    </a:ext>
                  </a:extLst>
                </a:gridCol>
                <a:gridCol w="1354675">
                  <a:extLst>
                    <a:ext uri="{9D8B030D-6E8A-4147-A177-3AD203B41FA5}">
                      <a16:colId xmlns:a16="http://schemas.microsoft.com/office/drawing/2014/main" val="20001"/>
                    </a:ext>
                  </a:extLst>
                </a:gridCol>
                <a:gridCol w="1354675">
                  <a:extLst>
                    <a:ext uri="{9D8B030D-6E8A-4147-A177-3AD203B41FA5}">
                      <a16:colId xmlns:a16="http://schemas.microsoft.com/office/drawing/2014/main" val="20002"/>
                    </a:ext>
                  </a:extLst>
                </a:gridCol>
                <a:gridCol w="1354675">
                  <a:extLst>
                    <a:ext uri="{9D8B030D-6E8A-4147-A177-3AD203B41FA5}">
                      <a16:colId xmlns:a16="http://schemas.microsoft.com/office/drawing/2014/main" val="20003"/>
                    </a:ext>
                  </a:extLst>
                </a:gridCol>
                <a:gridCol w="1354675">
                  <a:extLst>
                    <a:ext uri="{9D8B030D-6E8A-4147-A177-3AD203B41FA5}">
                      <a16:colId xmlns:a16="http://schemas.microsoft.com/office/drawing/2014/main" val="20004"/>
                    </a:ext>
                  </a:extLst>
                </a:gridCol>
                <a:gridCol w="1280925">
                  <a:extLst>
                    <a:ext uri="{9D8B030D-6E8A-4147-A177-3AD203B41FA5}">
                      <a16:colId xmlns:a16="http://schemas.microsoft.com/office/drawing/2014/main" val="20005"/>
                    </a:ext>
                  </a:extLst>
                </a:gridCol>
                <a:gridCol w="1317825">
                  <a:extLst>
                    <a:ext uri="{9D8B030D-6E8A-4147-A177-3AD203B41FA5}">
                      <a16:colId xmlns:a16="http://schemas.microsoft.com/office/drawing/2014/main" val="20006"/>
                    </a:ext>
                  </a:extLst>
                </a:gridCol>
                <a:gridCol w="1465275">
                  <a:extLst>
                    <a:ext uri="{9D8B030D-6E8A-4147-A177-3AD203B41FA5}">
                      <a16:colId xmlns:a16="http://schemas.microsoft.com/office/drawing/2014/main" val="20007"/>
                    </a:ext>
                  </a:extLst>
                </a:gridCol>
                <a:gridCol w="1354675">
                  <a:extLst>
                    <a:ext uri="{9D8B030D-6E8A-4147-A177-3AD203B41FA5}">
                      <a16:colId xmlns:a16="http://schemas.microsoft.com/office/drawing/2014/main" val="20008"/>
                    </a:ext>
                  </a:extLst>
                </a:gridCol>
              </a:tblGrid>
              <a:tr h="381000">
                <a:tc>
                  <a:txBody>
                    <a:bodyPr/>
                    <a:lstStyle/>
                    <a:p>
                      <a:pPr marL="0" lvl="0" indent="0" algn="ctr">
                        <a:spcBef>
                          <a:spcPts val="0"/>
                        </a:spcBef>
                        <a:spcAft>
                          <a:spcPts val="0"/>
                        </a:spcAft>
                        <a:buNone/>
                      </a:pPr>
                      <a:r>
                        <a:rPr lang="en-US" sz="1900" b="1">
                          <a:solidFill>
                            <a:srgbClr val="FFFFFF"/>
                          </a:solidFill>
                        </a:rPr>
                        <a:t>Year</a:t>
                      </a:r>
                      <a:endParaRPr sz="1900" b="1">
                        <a:solidFill>
                          <a:srgbClr val="FFFFFF"/>
                        </a:solidFill>
                      </a:endParaRPr>
                    </a:p>
                  </a:txBody>
                  <a:tcPr marL="91425" marR="91425" marT="91425" marB="91425">
                    <a:lnR w="9525" cap="flat" cmpd="sng">
                      <a:solidFill>
                        <a:srgbClr val="9E9E9E"/>
                      </a:solidFill>
                      <a:prstDash val="solid"/>
                      <a:round/>
                      <a:headEnd type="none" w="sm" len="sm"/>
                      <a:tailEnd type="none" w="sm" len="sm"/>
                    </a:lnR>
                    <a:solidFill>
                      <a:srgbClr val="0B5394"/>
                    </a:solidFill>
                  </a:tcPr>
                </a:tc>
                <a:tc>
                  <a:txBody>
                    <a:bodyPr/>
                    <a:lstStyle/>
                    <a:p>
                      <a:pPr marL="0" lvl="0" indent="0" algn="ctr" rtl="0">
                        <a:spcBef>
                          <a:spcPts val="0"/>
                        </a:spcBef>
                        <a:spcAft>
                          <a:spcPts val="0"/>
                        </a:spcAft>
                        <a:buNone/>
                      </a:pPr>
                      <a:r>
                        <a:rPr lang="en-US" sz="1900" b="1">
                          <a:solidFill>
                            <a:srgbClr val="FFFFFF"/>
                          </a:solidFill>
                        </a:rPr>
                        <a:t>Assault</a:t>
                      </a:r>
                      <a:endParaRPr sz="19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US" sz="1800" b="1">
                          <a:solidFill>
                            <a:srgbClr val="FFFFFF"/>
                          </a:solidFill>
                        </a:rPr>
                        <a:t>Disorderly Conduct</a:t>
                      </a:r>
                      <a:endParaRPr sz="18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US" sz="1900" b="1">
                          <a:solidFill>
                            <a:srgbClr val="FFFFFF"/>
                          </a:solidFill>
                        </a:rPr>
                        <a:t>Drunk in Public</a:t>
                      </a:r>
                      <a:endParaRPr sz="19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US" sz="1900" b="1">
                          <a:solidFill>
                            <a:srgbClr val="FFFFFF"/>
                          </a:solidFill>
                        </a:rPr>
                        <a:t>DUI</a:t>
                      </a:r>
                      <a:endParaRPr sz="19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US" sz="1900" b="1">
                          <a:solidFill>
                            <a:srgbClr val="FFFFFF"/>
                          </a:solidFill>
                        </a:rPr>
                        <a:t>Sexual Assault</a:t>
                      </a:r>
                      <a:endParaRPr sz="19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US" sz="1900" b="1">
                          <a:solidFill>
                            <a:srgbClr val="FFFFFF"/>
                          </a:solidFill>
                        </a:rPr>
                        <a:t>Underage Drinking / Fake ID</a:t>
                      </a:r>
                      <a:endParaRPr sz="19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US" sz="1800" b="1">
                          <a:solidFill>
                            <a:srgbClr val="FFFFFF"/>
                          </a:solidFill>
                        </a:rPr>
                        <a:t>Drug Possession / Selling</a:t>
                      </a:r>
                      <a:endParaRPr sz="18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US" sz="1900" b="1">
                          <a:solidFill>
                            <a:srgbClr val="FFFFFF"/>
                          </a:solidFill>
                        </a:rPr>
                        <a:t>Traffic / Parking Violation</a:t>
                      </a:r>
                      <a:endParaRPr sz="19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381000">
                <a:tc>
                  <a:txBody>
                    <a:bodyPr/>
                    <a:lstStyle/>
                    <a:p>
                      <a:pPr marL="0" lvl="0" indent="0" algn="ctr">
                        <a:spcBef>
                          <a:spcPts val="0"/>
                        </a:spcBef>
                        <a:spcAft>
                          <a:spcPts val="0"/>
                        </a:spcAft>
                        <a:buNone/>
                      </a:pPr>
                      <a:r>
                        <a:rPr lang="en-US" sz="2000" b="1"/>
                        <a:t>2015</a:t>
                      </a:r>
                      <a:endParaRPr sz="2000" b="1"/>
                    </a:p>
                  </a:txBody>
                  <a:tcPr marL="91425" marR="91425" marT="91425" marB="91425" anchor="ctr">
                    <a:solidFill>
                      <a:srgbClr val="9FC5E8"/>
                    </a:solidFill>
                  </a:tcPr>
                </a:tc>
                <a:tc>
                  <a:txBody>
                    <a:bodyPr/>
                    <a:lstStyle/>
                    <a:p>
                      <a:pPr marL="0" lvl="0" indent="0" algn="ctr">
                        <a:spcBef>
                          <a:spcPts val="0"/>
                        </a:spcBef>
                        <a:spcAft>
                          <a:spcPts val="0"/>
                        </a:spcAft>
                        <a:buNone/>
                      </a:pPr>
                      <a:r>
                        <a:rPr lang="en-US" sz="2000"/>
                        <a:t>92</a:t>
                      </a:r>
                      <a:endParaRPr sz="2000"/>
                    </a:p>
                  </a:txBody>
                  <a:tcPr marL="91425" marR="91425" marT="91425" marB="91425" anchor="ctr">
                    <a:lnT w="9525" cap="flat" cmpd="sng">
                      <a:solidFill>
                        <a:srgbClr val="9E9E9E"/>
                      </a:solidFill>
                      <a:prstDash val="solid"/>
                      <a:round/>
                      <a:headEnd type="none" w="sm" len="sm"/>
                      <a:tailEnd type="none" w="sm" len="sm"/>
                    </a:lnT>
                    <a:solidFill>
                      <a:srgbClr val="9FC5E8"/>
                    </a:solidFill>
                  </a:tcPr>
                </a:tc>
                <a:tc>
                  <a:txBody>
                    <a:bodyPr/>
                    <a:lstStyle/>
                    <a:p>
                      <a:pPr marL="0" lvl="0" indent="0" algn="ctr">
                        <a:spcBef>
                          <a:spcPts val="0"/>
                        </a:spcBef>
                        <a:spcAft>
                          <a:spcPts val="0"/>
                        </a:spcAft>
                        <a:buNone/>
                      </a:pPr>
                      <a:r>
                        <a:rPr lang="en-US" sz="2000"/>
                        <a:t>22</a:t>
                      </a:r>
                      <a:endParaRPr sz="2000"/>
                    </a:p>
                  </a:txBody>
                  <a:tcPr marL="91425" marR="91425" marT="91425" marB="91425" anchor="ctr">
                    <a:lnT w="9525" cap="flat" cmpd="sng">
                      <a:solidFill>
                        <a:srgbClr val="9E9E9E"/>
                      </a:solidFill>
                      <a:prstDash val="solid"/>
                      <a:round/>
                      <a:headEnd type="none" w="sm" len="sm"/>
                      <a:tailEnd type="none" w="sm" len="sm"/>
                    </a:lnT>
                    <a:solidFill>
                      <a:srgbClr val="9FC5E8"/>
                    </a:solidFill>
                  </a:tcPr>
                </a:tc>
                <a:tc>
                  <a:txBody>
                    <a:bodyPr/>
                    <a:lstStyle/>
                    <a:p>
                      <a:pPr marL="0" lvl="0" indent="0" algn="ctr">
                        <a:spcBef>
                          <a:spcPts val="0"/>
                        </a:spcBef>
                        <a:spcAft>
                          <a:spcPts val="0"/>
                        </a:spcAft>
                        <a:buNone/>
                      </a:pPr>
                      <a:r>
                        <a:rPr lang="en-US" sz="2000"/>
                        <a:t>176</a:t>
                      </a:r>
                      <a:endParaRPr sz="2000"/>
                    </a:p>
                  </a:txBody>
                  <a:tcPr marL="91425" marR="91425" marT="91425" marB="91425" anchor="ctr">
                    <a:lnT w="9525" cap="flat" cmpd="sng">
                      <a:solidFill>
                        <a:srgbClr val="9E9E9E"/>
                      </a:solidFill>
                      <a:prstDash val="solid"/>
                      <a:round/>
                      <a:headEnd type="none" w="sm" len="sm"/>
                      <a:tailEnd type="none" w="sm" len="sm"/>
                    </a:lnT>
                    <a:solidFill>
                      <a:srgbClr val="9FC5E8"/>
                    </a:solidFill>
                  </a:tcPr>
                </a:tc>
                <a:tc>
                  <a:txBody>
                    <a:bodyPr/>
                    <a:lstStyle/>
                    <a:p>
                      <a:pPr marL="0" lvl="0" indent="0" algn="ctr">
                        <a:spcBef>
                          <a:spcPts val="0"/>
                        </a:spcBef>
                        <a:spcAft>
                          <a:spcPts val="0"/>
                        </a:spcAft>
                        <a:buNone/>
                      </a:pPr>
                      <a:r>
                        <a:rPr lang="en-US" sz="2000"/>
                        <a:t>40</a:t>
                      </a:r>
                      <a:endParaRPr sz="2000"/>
                    </a:p>
                  </a:txBody>
                  <a:tcPr marL="91425" marR="91425" marT="91425" marB="91425" anchor="ctr">
                    <a:lnT w="9525" cap="flat" cmpd="sng">
                      <a:solidFill>
                        <a:srgbClr val="9E9E9E"/>
                      </a:solidFill>
                      <a:prstDash val="solid"/>
                      <a:round/>
                      <a:headEnd type="none" w="sm" len="sm"/>
                      <a:tailEnd type="none" w="sm" len="sm"/>
                    </a:lnT>
                    <a:solidFill>
                      <a:srgbClr val="9FC5E8"/>
                    </a:solidFill>
                  </a:tcPr>
                </a:tc>
                <a:tc>
                  <a:txBody>
                    <a:bodyPr/>
                    <a:lstStyle/>
                    <a:p>
                      <a:pPr marL="0" lvl="0" indent="0" algn="ctr">
                        <a:spcBef>
                          <a:spcPts val="0"/>
                        </a:spcBef>
                        <a:spcAft>
                          <a:spcPts val="0"/>
                        </a:spcAft>
                        <a:buNone/>
                      </a:pPr>
                      <a:r>
                        <a:rPr lang="en-US" sz="2000"/>
                        <a:t>2</a:t>
                      </a:r>
                      <a:endParaRPr sz="2000"/>
                    </a:p>
                  </a:txBody>
                  <a:tcPr marL="91425" marR="91425" marT="91425" marB="91425" anchor="ctr">
                    <a:lnT w="9525" cap="flat" cmpd="sng">
                      <a:solidFill>
                        <a:srgbClr val="9E9E9E"/>
                      </a:solidFill>
                      <a:prstDash val="solid"/>
                      <a:round/>
                      <a:headEnd type="none" w="sm" len="sm"/>
                      <a:tailEnd type="none" w="sm" len="sm"/>
                    </a:lnT>
                    <a:solidFill>
                      <a:srgbClr val="9FC5E8"/>
                    </a:solidFill>
                  </a:tcPr>
                </a:tc>
                <a:tc>
                  <a:txBody>
                    <a:bodyPr/>
                    <a:lstStyle/>
                    <a:p>
                      <a:pPr marL="0" lvl="0" indent="0" algn="ctr">
                        <a:spcBef>
                          <a:spcPts val="0"/>
                        </a:spcBef>
                        <a:spcAft>
                          <a:spcPts val="0"/>
                        </a:spcAft>
                        <a:buNone/>
                      </a:pPr>
                      <a:r>
                        <a:rPr lang="en-US" sz="2000"/>
                        <a:t>1</a:t>
                      </a:r>
                      <a:endParaRPr sz="2000"/>
                    </a:p>
                  </a:txBody>
                  <a:tcPr marL="91425" marR="91425" marT="91425" marB="91425" anchor="ctr">
                    <a:lnT w="9525" cap="flat" cmpd="sng">
                      <a:solidFill>
                        <a:srgbClr val="9E9E9E"/>
                      </a:solidFill>
                      <a:prstDash val="solid"/>
                      <a:round/>
                      <a:headEnd type="none" w="sm" len="sm"/>
                      <a:tailEnd type="none" w="sm" len="sm"/>
                    </a:lnT>
                    <a:solidFill>
                      <a:srgbClr val="9FC5E8"/>
                    </a:solidFill>
                  </a:tcPr>
                </a:tc>
                <a:tc>
                  <a:txBody>
                    <a:bodyPr/>
                    <a:lstStyle/>
                    <a:p>
                      <a:pPr marL="0" lvl="0" indent="0" algn="ctr">
                        <a:spcBef>
                          <a:spcPts val="0"/>
                        </a:spcBef>
                        <a:spcAft>
                          <a:spcPts val="0"/>
                        </a:spcAft>
                        <a:buNone/>
                      </a:pPr>
                      <a:r>
                        <a:rPr lang="en-US" sz="2000"/>
                        <a:t>21</a:t>
                      </a:r>
                      <a:endParaRPr sz="2000"/>
                    </a:p>
                  </a:txBody>
                  <a:tcPr marL="91425" marR="91425" marT="91425" marB="91425" anchor="ctr">
                    <a:lnT w="9525" cap="flat" cmpd="sng">
                      <a:solidFill>
                        <a:srgbClr val="9E9E9E"/>
                      </a:solidFill>
                      <a:prstDash val="solid"/>
                      <a:round/>
                      <a:headEnd type="none" w="sm" len="sm"/>
                      <a:tailEnd type="none" w="sm" len="sm"/>
                    </a:lnT>
                    <a:solidFill>
                      <a:srgbClr val="9FC5E8"/>
                    </a:solidFill>
                  </a:tcPr>
                </a:tc>
                <a:tc>
                  <a:txBody>
                    <a:bodyPr/>
                    <a:lstStyle/>
                    <a:p>
                      <a:pPr marL="0" lvl="0" indent="0" algn="ctr">
                        <a:spcBef>
                          <a:spcPts val="0"/>
                        </a:spcBef>
                        <a:spcAft>
                          <a:spcPts val="0"/>
                        </a:spcAft>
                        <a:buNone/>
                      </a:pPr>
                      <a:r>
                        <a:rPr lang="en-US" sz="2000"/>
                        <a:t>171</a:t>
                      </a:r>
                      <a:endParaRPr sz="2000"/>
                    </a:p>
                  </a:txBody>
                  <a:tcPr marL="91425" marR="91425" marT="91425" marB="91425" anchor="ctr">
                    <a:lnT w="9525" cap="flat" cmpd="sng">
                      <a:solidFill>
                        <a:srgbClr val="9E9E9E"/>
                      </a:solidFill>
                      <a:prstDash val="solid"/>
                      <a:round/>
                      <a:headEnd type="none" w="sm" len="sm"/>
                      <a:tailEnd type="none" w="sm" len="sm"/>
                    </a:lnT>
                    <a:solidFill>
                      <a:srgbClr val="9FC5E8"/>
                    </a:solidFill>
                  </a:tcPr>
                </a:tc>
                <a:extLst>
                  <a:ext uri="{0D108BD9-81ED-4DB2-BD59-A6C34878D82A}">
                    <a16:rowId xmlns:a16="http://schemas.microsoft.com/office/drawing/2014/main" val="10001"/>
                  </a:ext>
                </a:extLst>
              </a:tr>
              <a:tr h="381000">
                <a:tc>
                  <a:txBody>
                    <a:bodyPr/>
                    <a:lstStyle/>
                    <a:p>
                      <a:pPr marL="0" lvl="0" indent="0" algn="ctr">
                        <a:spcBef>
                          <a:spcPts val="0"/>
                        </a:spcBef>
                        <a:spcAft>
                          <a:spcPts val="0"/>
                        </a:spcAft>
                        <a:buNone/>
                      </a:pPr>
                      <a:r>
                        <a:rPr lang="en-US" sz="2000" b="1"/>
                        <a:t>2016</a:t>
                      </a:r>
                      <a:endParaRPr sz="2000" b="1"/>
                    </a:p>
                  </a:txBody>
                  <a:tcPr marL="91425" marR="91425" marT="91425" marB="91425" anchor="ctr">
                    <a:solidFill>
                      <a:schemeClr val="lt2"/>
                    </a:solidFill>
                  </a:tcPr>
                </a:tc>
                <a:tc>
                  <a:txBody>
                    <a:bodyPr/>
                    <a:lstStyle/>
                    <a:p>
                      <a:pPr marL="0" lvl="0" indent="0" algn="ctr">
                        <a:spcBef>
                          <a:spcPts val="0"/>
                        </a:spcBef>
                        <a:spcAft>
                          <a:spcPts val="0"/>
                        </a:spcAft>
                        <a:buNone/>
                      </a:pPr>
                      <a:r>
                        <a:rPr lang="en-US" sz="2000"/>
                        <a:t>74</a:t>
                      </a:r>
                      <a:endParaRPr sz="2000"/>
                    </a:p>
                  </a:txBody>
                  <a:tcPr marL="91425" marR="91425" marT="91425" marB="91425" anchor="ctr">
                    <a:solidFill>
                      <a:schemeClr val="lt2"/>
                    </a:solidFill>
                  </a:tcPr>
                </a:tc>
                <a:tc>
                  <a:txBody>
                    <a:bodyPr/>
                    <a:lstStyle/>
                    <a:p>
                      <a:pPr marL="0" lvl="0" indent="0" algn="ctr">
                        <a:spcBef>
                          <a:spcPts val="0"/>
                        </a:spcBef>
                        <a:spcAft>
                          <a:spcPts val="0"/>
                        </a:spcAft>
                        <a:buNone/>
                      </a:pPr>
                      <a:r>
                        <a:rPr lang="en-US" sz="2000"/>
                        <a:t>41</a:t>
                      </a:r>
                      <a:endParaRPr sz="2000"/>
                    </a:p>
                  </a:txBody>
                  <a:tcPr marL="91425" marR="91425" marT="91425" marB="91425" anchor="ctr">
                    <a:solidFill>
                      <a:schemeClr val="lt2"/>
                    </a:solidFill>
                  </a:tcPr>
                </a:tc>
                <a:tc>
                  <a:txBody>
                    <a:bodyPr/>
                    <a:lstStyle/>
                    <a:p>
                      <a:pPr marL="0" lvl="0" indent="0" algn="ctr">
                        <a:spcBef>
                          <a:spcPts val="0"/>
                        </a:spcBef>
                        <a:spcAft>
                          <a:spcPts val="0"/>
                        </a:spcAft>
                        <a:buNone/>
                      </a:pPr>
                      <a:r>
                        <a:rPr lang="en-US" sz="2000"/>
                        <a:t>188</a:t>
                      </a:r>
                      <a:endParaRPr sz="2000"/>
                    </a:p>
                  </a:txBody>
                  <a:tcPr marL="91425" marR="91425" marT="91425" marB="91425" anchor="ctr">
                    <a:solidFill>
                      <a:schemeClr val="lt2"/>
                    </a:solidFill>
                  </a:tcPr>
                </a:tc>
                <a:tc>
                  <a:txBody>
                    <a:bodyPr/>
                    <a:lstStyle/>
                    <a:p>
                      <a:pPr marL="0" lvl="0" indent="0" algn="ctr">
                        <a:spcBef>
                          <a:spcPts val="0"/>
                        </a:spcBef>
                        <a:spcAft>
                          <a:spcPts val="0"/>
                        </a:spcAft>
                        <a:buNone/>
                      </a:pPr>
                      <a:r>
                        <a:rPr lang="en-US" sz="2000"/>
                        <a:t>51</a:t>
                      </a:r>
                      <a:endParaRPr sz="2000"/>
                    </a:p>
                  </a:txBody>
                  <a:tcPr marL="91425" marR="91425" marT="91425" marB="91425" anchor="ctr">
                    <a:solidFill>
                      <a:schemeClr val="lt2"/>
                    </a:solidFill>
                  </a:tcPr>
                </a:tc>
                <a:tc>
                  <a:txBody>
                    <a:bodyPr/>
                    <a:lstStyle/>
                    <a:p>
                      <a:pPr marL="0" lvl="0" indent="0" algn="ctr">
                        <a:spcBef>
                          <a:spcPts val="0"/>
                        </a:spcBef>
                        <a:spcAft>
                          <a:spcPts val="0"/>
                        </a:spcAft>
                        <a:buNone/>
                      </a:pPr>
                      <a:r>
                        <a:rPr lang="en-US" sz="2000"/>
                        <a:t>7</a:t>
                      </a:r>
                      <a:endParaRPr sz="2000"/>
                    </a:p>
                  </a:txBody>
                  <a:tcPr marL="91425" marR="91425" marT="91425" marB="91425" anchor="ctr">
                    <a:solidFill>
                      <a:schemeClr val="lt2"/>
                    </a:solidFill>
                  </a:tcPr>
                </a:tc>
                <a:tc>
                  <a:txBody>
                    <a:bodyPr/>
                    <a:lstStyle/>
                    <a:p>
                      <a:pPr marL="0" lvl="0" indent="0" algn="ctr">
                        <a:spcBef>
                          <a:spcPts val="0"/>
                        </a:spcBef>
                        <a:spcAft>
                          <a:spcPts val="0"/>
                        </a:spcAft>
                        <a:buNone/>
                      </a:pPr>
                      <a:r>
                        <a:rPr lang="en-US" sz="2000"/>
                        <a:t>2</a:t>
                      </a:r>
                      <a:endParaRPr sz="2000"/>
                    </a:p>
                  </a:txBody>
                  <a:tcPr marL="91425" marR="91425" marT="91425" marB="91425" anchor="ctr">
                    <a:solidFill>
                      <a:schemeClr val="lt2"/>
                    </a:solidFill>
                  </a:tcPr>
                </a:tc>
                <a:tc>
                  <a:txBody>
                    <a:bodyPr/>
                    <a:lstStyle/>
                    <a:p>
                      <a:pPr marL="0" lvl="0" indent="0" algn="ctr">
                        <a:spcBef>
                          <a:spcPts val="0"/>
                        </a:spcBef>
                        <a:spcAft>
                          <a:spcPts val="0"/>
                        </a:spcAft>
                        <a:buNone/>
                      </a:pPr>
                      <a:r>
                        <a:rPr lang="en-US" sz="2000"/>
                        <a:t>21</a:t>
                      </a:r>
                      <a:endParaRPr sz="2000"/>
                    </a:p>
                  </a:txBody>
                  <a:tcPr marL="91425" marR="91425" marT="91425" marB="91425" anchor="ctr">
                    <a:solidFill>
                      <a:schemeClr val="lt2"/>
                    </a:solidFill>
                  </a:tcPr>
                </a:tc>
                <a:tc>
                  <a:txBody>
                    <a:bodyPr/>
                    <a:lstStyle/>
                    <a:p>
                      <a:pPr marL="0" lvl="0" indent="0" algn="ctr">
                        <a:spcBef>
                          <a:spcPts val="0"/>
                        </a:spcBef>
                        <a:spcAft>
                          <a:spcPts val="0"/>
                        </a:spcAft>
                        <a:buNone/>
                      </a:pPr>
                      <a:r>
                        <a:rPr lang="en-US" sz="2000"/>
                        <a:t>177</a:t>
                      </a:r>
                      <a:endParaRPr sz="2000"/>
                    </a:p>
                  </a:txBody>
                  <a:tcPr marL="91425" marR="91425" marT="91425" marB="91425" anchor="ctr">
                    <a:solidFill>
                      <a:schemeClr val="lt2"/>
                    </a:solidFill>
                  </a:tcPr>
                </a:tc>
                <a:extLst>
                  <a:ext uri="{0D108BD9-81ED-4DB2-BD59-A6C34878D82A}">
                    <a16:rowId xmlns:a16="http://schemas.microsoft.com/office/drawing/2014/main" val="10002"/>
                  </a:ext>
                </a:extLst>
              </a:tr>
              <a:tr h="381000">
                <a:tc>
                  <a:txBody>
                    <a:bodyPr/>
                    <a:lstStyle/>
                    <a:p>
                      <a:pPr marL="0" lvl="0" indent="0" algn="ctr">
                        <a:spcBef>
                          <a:spcPts val="0"/>
                        </a:spcBef>
                        <a:spcAft>
                          <a:spcPts val="0"/>
                        </a:spcAft>
                        <a:buNone/>
                      </a:pPr>
                      <a:r>
                        <a:rPr lang="en-US" sz="2000" b="1"/>
                        <a:t>2017</a:t>
                      </a:r>
                      <a:endParaRPr sz="2000" b="1"/>
                    </a:p>
                  </a:txBody>
                  <a:tcPr marL="91425" marR="91425" marT="91425" marB="91425" anchor="ctr">
                    <a:solidFill>
                      <a:srgbClr val="9FC5E8"/>
                    </a:solidFill>
                  </a:tcPr>
                </a:tc>
                <a:tc>
                  <a:txBody>
                    <a:bodyPr/>
                    <a:lstStyle/>
                    <a:p>
                      <a:pPr marL="0" lvl="0" indent="0" algn="ctr">
                        <a:spcBef>
                          <a:spcPts val="0"/>
                        </a:spcBef>
                        <a:spcAft>
                          <a:spcPts val="0"/>
                        </a:spcAft>
                        <a:buNone/>
                      </a:pPr>
                      <a:r>
                        <a:rPr lang="en-US" sz="2000"/>
                        <a:t>35</a:t>
                      </a:r>
                      <a:endParaRPr sz="2000"/>
                    </a:p>
                  </a:txBody>
                  <a:tcPr marL="91425" marR="91425" marT="91425" marB="91425" anchor="ctr">
                    <a:solidFill>
                      <a:srgbClr val="9FC5E8"/>
                    </a:solidFill>
                  </a:tcPr>
                </a:tc>
                <a:tc>
                  <a:txBody>
                    <a:bodyPr/>
                    <a:lstStyle/>
                    <a:p>
                      <a:pPr marL="0" lvl="0" indent="0" algn="ctr">
                        <a:spcBef>
                          <a:spcPts val="0"/>
                        </a:spcBef>
                        <a:spcAft>
                          <a:spcPts val="0"/>
                        </a:spcAft>
                        <a:buNone/>
                      </a:pPr>
                      <a:r>
                        <a:rPr lang="en-US" sz="2000"/>
                        <a:t>6</a:t>
                      </a:r>
                      <a:endParaRPr sz="2000"/>
                    </a:p>
                  </a:txBody>
                  <a:tcPr marL="91425" marR="91425" marT="91425" marB="91425" anchor="ctr">
                    <a:solidFill>
                      <a:srgbClr val="9FC5E8"/>
                    </a:solidFill>
                  </a:tcPr>
                </a:tc>
                <a:tc>
                  <a:txBody>
                    <a:bodyPr/>
                    <a:lstStyle/>
                    <a:p>
                      <a:pPr marL="0" lvl="0" indent="0" algn="ctr">
                        <a:spcBef>
                          <a:spcPts val="0"/>
                        </a:spcBef>
                        <a:spcAft>
                          <a:spcPts val="0"/>
                        </a:spcAft>
                        <a:buNone/>
                      </a:pPr>
                      <a:r>
                        <a:rPr lang="en-US" sz="2000"/>
                        <a:t>162</a:t>
                      </a:r>
                      <a:endParaRPr sz="2000"/>
                    </a:p>
                  </a:txBody>
                  <a:tcPr marL="91425" marR="91425" marT="91425" marB="91425" anchor="ctr">
                    <a:solidFill>
                      <a:srgbClr val="9FC5E8"/>
                    </a:solidFill>
                  </a:tcPr>
                </a:tc>
                <a:tc>
                  <a:txBody>
                    <a:bodyPr/>
                    <a:lstStyle/>
                    <a:p>
                      <a:pPr marL="0" lvl="0" indent="0" algn="ctr">
                        <a:spcBef>
                          <a:spcPts val="0"/>
                        </a:spcBef>
                        <a:spcAft>
                          <a:spcPts val="0"/>
                        </a:spcAft>
                        <a:buNone/>
                      </a:pPr>
                      <a:r>
                        <a:rPr lang="en-US" sz="2000"/>
                        <a:t>27</a:t>
                      </a:r>
                      <a:endParaRPr sz="2000"/>
                    </a:p>
                  </a:txBody>
                  <a:tcPr marL="91425" marR="91425" marT="91425" marB="91425" anchor="ctr">
                    <a:solidFill>
                      <a:srgbClr val="9FC5E8"/>
                    </a:solidFill>
                  </a:tcPr>
                </a:tc>
                <a:tc>
                  <a:txBody>
                    <a:bodyPr/>
                    <a:lstStyle/>
                    <a:p>
                      <a:pPr marL="0" lvl="0" indent="0" algn="ctr">
                        <a:spcBef>
                          <a:spcPts val="0"/>
                        </a:spcBef>
                        <a:spcAft>
                          <a:spcPts val="0"/>
                        </a:spcAft>
                        <a:buNone/>
                      </a:pPr>
                      <a:r>
                        <a:rPr lang="en-US" sz="2000"/>
                        <a:t>9</a:t>
                      </a:r>
                      <a:endParaRPr sz="2000"/>
                    </a:p>
                  </a:txBody>
                  <a:tcPr marL="91425" marR="91425" marT="91425" marB="91425" anchor="ctr">
                    <a:solidFill>
                      <a:srgbClr val="9FC5E8"/>
                    </a:solidFill>
                  </a:tcPr>
                </a:tc>
                <a:tc>
                  <a:txBody>
                    <a:bodyPr/>
                    <a:lstStyle/>
                    <a:p>
                      <a:pPr marL="0" lvl="0" indent="0" algn="ctr">
                        <a:spcBef>
                          <a:spcPts val="0"/>
                        </a:spcBef>
                        <a:spcAft>
                          <a:spcPts val="0"/>
                        </a:spcAft>
                        <a:buNone/>
                      </a:pPr>
                      <a:r>
                        <a:rPr lang="en-US" sz="2000"/>
                        <a:t>0</a:t>
                      </a:r>
                      <a:endParaRPr sz="2000"/>
                    </a:p>
                  </a:txBody>
                  <a:tcPr marL="91425" marR="91425" marT="91425" marB="91425" anchor="ctr">
                    <a:solidFill>
                      <a:srgbClr val="9FC5E8"/>
                    </a:solidFill>
                  </a:tcPr>
                </a:tc>
                <a:tc>
                  <a:txBody>
                    <a:bodyPr/>
                    <a:lstStyle/>
                    <a:p>
                      <a:pPr marL="0" lvl="0" indent="0" algn="ctr">
                        <a:spcBef>
                          <a:spcPts val="0"/>
                        </a:spcBef>
                        <a:spcAft>
                          <a:spcPts val="0"/>
                        </a:spcAft>
                        <a:buNone/>
                      </a:pPr>
                      <a:r>
                        <a:rPr lang="en-US" sz="2000"/>
                        <a:t>32</a:t>
                      </a:r>
                      <a:endParaRPr sz="2000"/>
                    </a:p>
                  </a:txBody>
                  <a:tcPr marL="91425" marR="91425" marT="91425" marB="91425" anchor="ctr">
                    <a:solidFill>
                      <a:srgbClr val="9FC5E8"/>
                    </a:solidFill>
                  </a:tcPr>
                </a:tc>
                <a:tc>
                  <a:txBody>
                    <a:bodyPr/>
                    <a:lstStyle/>
                    <a:p>
                      <a:pPr marL="0" lvl="0" indent="0" algn="ctr">
                        <a:spcBef>
                          <a:spcPts val="0"/>
                        </a:spcBef>
                        <a:spcAft>
                          <a:spcPts val="0"/>
                        </a:spcAft>
                        <a:buNone/>
                      </a:pPr>
                      <a:r>
                        <a:rPr lang="en-US" sz="2000"/>
                        <a:t>0</a:t>
                      </a:r>
                      <a:endParaRPr sz="2000"/>
                    </a:p>
                  </a:txBody>
                  <a:tcPr marL="91425" marR="91425" marT="91425" marB="91425" anchor="ctr">
                    <a:solidFill>
                      <a:srgbClr val="9FC5E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Shape 1565"/>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a:t>Initial EDA</a:t>
            </a:r>
            <a:endParaRPr/>
          </a:p>
        </p:txBody>
      </p:sp>
      <p:pic>
        <p:nvPicPr>
          <p:cNvPr id="1566" name="Shape 1566"/>
          <p:cNvPicPr preferRelativeResize="0"/>
          <p:nvPr/>
        </p:nvPicPr>
        <p:blipFill>
          <a:blip r:embed="rId3">
            <a:alphaModFix/>
          </a:blip>
          <a:stretch>
            <a:fillRect/>
          </a:stretch>
        </p:blipFill>
        <p:spPr>
          <a:xfrm>
            <a:off x="1548200" y="1474925"/>
            <a:ext cx="7928175" cy="48245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Shape 1572"/>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sz="3400"/>
              <a:t>Proposed Methods: Difference-in-Difference [DID]</a:t>
            </a:r>
            <a:endParaRPr sz="3400"/>
          </a:p>
        </p:txBody>
      </p:sp>
      <p:sp>
        <p:nvSpPr>
          <p:cNvPr id="1573" name="Shape 1573"/>
          <p:cNvSpPr txBox="1">
            <a:spLocks noGrp="1"/>
          </p:cNvSpPr>
          <p:nvPr>
            <p:ph type="body" idx="1"/>
          </p:nvPr>
        </p:nvSpPr>
        <p:spPr>
          <a:xfrm>
            <a:off x="531450" y="1302900"/>
            <a:ext cx="5008200" cy="4252200"/>
          </a:xfrm>
          <a:prstGeom prst="rect">
            <a:avLst/>
          </a:prstGeom>
          <a:noFill/>
          <a:ln>
            <a:noFill/>
          </a:ln>
        </p:spPr>
        <p:txBody>
          <a:bodyPr spcFirstLastPara="1" wrap="square" lIns="121900" tIns="121900" rIns="121900" bIns="121900" anchor="t" anchorCtr="0">
            <a:noAutofit/>
          </a:bodyPr>
          <a:lstStyle/>
          <a:p>
            <a:pPr marL="609600" marR="0" lvl="0" indent="-457200" algn="l" rtl="0">
              <a:lnSpc>
                <a:spcPct val="115000"/>
              </a:lnSpc>
              <a:spcBef>
                <a:spcPts val="1300"/>
              </a:spcBef>
              <a:spcAft>
                <a:spcPts val="0"/>
              </a:spcAft>
              <a:buClr>
                <a:srgbClr val="000000"/>
              </a:buClr>
              <a:buSzPts val="2400"/>
              <a:buFont typeface="Lato"/>
              <a:buChar char="●"/>
            </a:pPr>
            <a:r>
              <a:rPr lang="en-US" b="1" i="0" u="none" strike="noStrike" cap="none">
                <a:solidFill>
                  <a:srgbClr val="000000"/>
                </a:solidFill>
              </a:rPr>
              <a:t>DIFFERENCE-IN-DIFFERENCE  (DID) </a:t>
            </a:r>
            <a:r>
              <a:rPr lang="en-US" i="0" u="none" strike="noStrike" cap="none">
                <a:solidFill>
                  <a:srgbClr val="000000"/>
                </a:solidFill>
              </a:rPr>
              <a:t>is used to estimate the policy effect by comparing the changes in outcomes over time between a population that is enrolled in a program (the treatment group) and a population that is not (the control group).</a:t>
            </a:r>
            <a:endParaRPr i="0" u="none" strike="noStrike" cap="none">
              <a:solidFill>
                <a:srgbClr val="000000"/>
              </a:solidFill>
            </a:endParaRPr>
          </a:p>
          <a:p>
            <a:pPr marL="0" marR="0" lvl="0" indent="0" algn="l" rtl="0">
              <a:lnSpc>
                <a:spcPct val="115000"/>
              </a:lnSpc>
              <a:spcBef>
                <a:spcPts val="2100"/>
              </a:spcBef>
              <a:spcAft>
                <a:spcPts val="0"/>
              </a:spcAft>
              <a:buClr>
                <a:schemeClr val="accent1"/>
              </a:buClr>
              <a:buSzPts val="1700"/>
              <a:buFont typeface="Lato"/>
              <a:buNone/>
            </a:pPr>
            <a:endParaRPr i="0" u="none" strike="noStrike" cap="none">
              <a:solidFill>
                <a:srgbClr val="000000"/>
              </a:solidFill>
            </a:endParaRPr>
          </a:p>
          <a:p>
            <a:pPr marL="0" marR="0" lvl="0" indent="0" algn="ctr" rtl="0">
              <a:lnSpc>
                <a:spcPct val="115000"/>
              </a:lnSpc>
              <a:spcBef>
                <a:spcPts val="1300"/>
              </a:spcBef>
              <a:spcAft>
                <a:spcPts val="2100"/>
              </a:spcAft>
              <a:buClr>
                <a:schemeClr val="accent1"/>
              </a:buClr>
              <a:buSzPts val="1700"/>
              <a:buFont typeface="Lato"/>
              <a:buNone/>
            </a:pPr>
            <a:endParaRPr b="1" i="0" u="none" strike="noStrike" cap="none">
              <a:solidFill>
                <a:srgbClr val="000000"/>
              </a:solidFill>
            </a:endParaRPr>
          </a:p>
        </p:txBody>
      </p:sp>
      <p:pic>
        <p:nvPicPr>
          <p:cNvPr id="1574" name="Shape 1574"/>
          <p:cNvPicPr preferRelativeResize="0"/>
          <p:nvPr/>
        </p:nvPicPr>
        <p:blipFill rotWithShape="1">
          <a:blip r:embed="rId3">
            <a:alphaModFix/>
          </a:blip>
          <a:srcRect/>
          <a:stretch/>
        </p:blipFill>
        <p:spPr>
          <a:xfrm>
            <a:off x="5618567" y="1573588"/>
            <a:ext cx="6072266" cy="3710828"/>
          </a:xfrm>
          <a:prstGeom prst="rect">
            <a:avLst/>
          </a:prstGeom>
          <a:noFill/>
          <a:ln>
            <a:noFill/>
          </a:ln>
        </p:spPr>
      </p:pic>
      <p:sp>
        <p:nvSpPr>
          <p:cNvPr id="1575" name="Shape 1575"/>
          <p:cNvSpPr txBox="1"/>
          <p:nvPr/>
        </p:nvSpPr>
        <p:spPr>
          <a:xfrm>
            <a:off x="5618550" y="5357108"/>
            <a:ext cx="6072300" cy="5835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Source: </a:t>
            </a:r>
            <a:r>
              <a:rPr lang="en-US" sz="1600" b="0" i="1" u="none" strike="noStrike" cap="none">
                <a:solidFill>
                  <a:schemeClr val="hlink"/>
                </a:solidFill>
                <a:uFill>
                  <a:noFill/>
                </a:uFill>
                <a:latin typeface="Arial"/>
                <a:ea typeface="Arial"/>
                <a:cs typeface="Arial"/>
                <a:sym typeface="Arial"/>
                <a:hlinkClick r:id="rId4"/>
              </a:rPr>
              <a:t>Columbia University Mailman School of Public Health</a:t>
            </a:r>
            <a:endParaRPr sz="1600" b="0" i="1" u="none" strike="noStrike" cap="non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Shape 1581"/>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sz="3400"/>
              <a:t>Proposed Methods: Hotspot Analysis and GWR</a:t>
            </a:r>
            <a:endParaRPr sz="3400"/>
          </a:p>
        </p:txBody>
      </p:sp>
      <p:pic>
        <p:nvPicPr>
          <p:cNvPr id="1582" name="Shape 1582"/>
          <p:cNvPicPr preferRelativeResize="0"/>
          <p:nvPr/>
        </p:nvPicPr>
        <p:blipFill>
          <a:blip r:embed="rId3">
            <a:alphaModFix/>
          </a:blip>
          <a:stretch>
            <a:fillRect/>
          </a:stretch>
        </p:blipFill>
        <p:spPr>
          <a:xfrm>
            <a:off x="68475" y="1205125"/>
            <a:ext cx="6496374" cy="4857026"/>
          </a:xfrm>
          <a:prstGeom prst="rect">
            <a:avLst/>
          </a:prstGeom>
          <a:noFill/>
          <a:ln>
            <a:noFill/>
          </a:ln>
        </p:spPr>
      </p:pic>
      <p:pic>
        <p:nvPicPr>
          <p:cNvPr id="1583" name="Shape 1583"/>
          <p:cNvPicPr preferRelativeResize="0"/>
          <p:nvPr/>
        </p:nvPicPr>
        <p:blipFill>
          <a:blip r:embed="rId4">
            <a:alphaModFix/>
          </a:blip>
          <a:stretch>
            <a:fillRect/>
          </a:stretch>
        </p:blipFill>
        <p:spPr>
          <a:xfrm>
            <a:off x="5920025" y="2048275"/>
            <a:ext cx="6271976" cy="1830200"/>
          </a:xfrm>
          <a:prstGeom prst="rect">
            <a:avLst/>
          </a:prstGeom>
          <a:noFill/>
          <a:ln>
            <a:noFill/>
          </a:ln>
        </p:spPr>
      </p:pic>
      <p:sp>
        <p:nvSpPr>
          <p:cNvPr id="1584" name="Shape 1584"/>
          <p:cNvSpPr txBox="1"/>
          <p:nvPr/>
        </p:nvSpPr>
        <p:spPr>
          <a:xfrm>
            <a:off x="7017750" y="4484525"/>
            <a:ext cx="4598700" cy="94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a:solidFill>
                  <a:schemeClr val="dk1"/>
                </a:solidFill>
              </a:rPr>
              <a:t>“</a:t>
            </a:r>
            <a:r>
              <a:rPr lang="en-US"/>
              <a:t>A shaded area (C), such as one used in a choropleth map, also suggests equivalent risks of crime throughout the area with a dramatic reduction in risk at the border. It suggests that police activity throughout the area is appropriate</a:t>
            </a:r>
            <a:r>
              <a:rPr lang="en-US">
                <a:solidFill>
                  <a:schemeClr val="dk1"/>
                </a:solidFill>
              </a:rPr>
              <a:t>”</a:t>
            </a:r>
            <a:r>
              <a:rPr lang="en-US"/>
              <a:t> (</a:t>
            </a:r>
            <a:r>
              <a:rPr lang="en-US">
                <a:solidFill>
                  <a:schemeClr val="dk1"/>
                </a:solidFill>
              </a:rPr>
              <a:t>Eck et al. 2005).</a:t>
            </a:r>
            <a:endParaRPr/>
          </a:p>
        </p:txBody>
      </p:sp>
      <p:sp>
        <p:nvSpPr>
          <p:cNvPr id="1585" name="Shape 1585"/>
          <p:cNvSpPr txBox="1"/>
          <p:nvPr/>
        </p:nvSpPr>
        <p:spPr>
          <a:xfrm>
            <a:off x="7325850" y="1289450"/>
            <a:ext cx="2578800" cy="489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Source: ESRI Documentation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Shape 1591"/>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a:t>Strategy Going Forward</a:t>
            </a:r>
            <a:endParaRPr/>
          </a:p>
        </p:txBody>
      </p:sp>
      <p:sp>
        <p:nvSpPr>
          <p:cNvPr id="1592" name="Shape 1592"/>
          <p:cNvSpPr txBox="1">
            <a:spLocks noGrp="1"/>
          </p:cNvSpPr>
          <p:nvPr>
            <p:ph type="body" idx="1"/>
          </p:nvPr>
        </p:nvSpPr>
        <p:spPr>
          <a:xfrm>
            <a:off x="831850" y="1250577"/>
            <a:ext cx="10515600" cy="4839300"/>
          </a:xfrm>
          <a:prstGeom prst="rect">
            <a:avLst/>
          </a:prstGeom>
        </p:spPr>
        <p:txBody>
          <a:bodyPr spcFirstLastPara="1" wrap="square" lIns="91425" tIns="45700" rIns="91425" bIns="45700" anchor="t" anchorCtr="0">
            <a:noAutofit/>
          </a:bodyPr>
          <a:lstStyle/>
          <a:p>
            <a:pPr marL="457200" marR="0" lvl="0" indent="-381000" algn="l" rtl="0">
              <a:lnSpc>
                <a:spcPct val="115000"/>
              </a:lnSpc>
              <a:spcBef>
                <a:spcPts val="1100"/>
              </a:spcBef>
              <a:spcAft>
                <a:spcPts val="0"/>
              </a:spcAft>
              <a:buClr>
                <a:srgbClr val="000000"/>
              </a:buClr>
              <a:buSzPts val="2400"/>
              <a:buChar char="●"/>
            </a:pPr>
            <a:r>
              <a:rPr lang="en-US">
                <a:solidFill>
                  <a:srgbClr val="000000"/>
                </a:solidFill>
              </a:rPr>
              <a:t>Compare Clarendon incident data before and after the Arlington Restaurant Initiative accounting for maturation effects (hotspot analysis)</a:t>
            </a:r>
            <a:endParaRPr>
              <a:solidFill>
                <a:srgbClr val="000000"/>
              </a:solidFill>
            </a:endParaRPr>
          </a:p>
          <a:p>
            <a:pPr marL="457200" marR="0" lvl="0" indent="-381000" algn="l" rtl="0">
              <a:lnSpc>
                <a:spcPct val="115000"/>
              </a:lnSpc>
              <a:spcBef>
                <a:spcPts val="0"/>
              </a:spcBef>
              <a:spcAft>
                <a:spcPts val="0"/>
              </a:spcAft>
              <a:buClr>
                <a:srgbClr val="000000"/>
              </a:buClr>
              <a:buSzPts val="2400"/>
              <a:buChar char="●"/>
            </a:pPr>
            <a:r>
              <a:rPr lang="en-US">
                <a:solidFill>
                  <a:srgbClr val="000000"/>
                </a:solidFill>
              </a:rPr>
              <a:t>Perform EDA to learn patterns in the data (social nightlife, special events, inclement weather)</a:t>
            </a:r>
            <a:endParaRPr>
              <a:solidFill>
                <a:srgbClr val="000000"/>
              </a:solidFill>
            </a:endParaRPr>
          </a:p>
          <a:p>
            <a:pPr marL="457200" marR="0" lvl="0" indent="-381000" algn="l" rtl="0">
              <a:lnSpc>
                <a:spcPct val="115000"/>
              </a:lnSpc>
              <a:spcBef>
                <a:spcPts val="0"/>
              </a:spcBef>
              <a:spcAft>
                <a:spcPts val="0"/>
              </a:spcAft>
              <a:buClr>
                <a:srgbClr val="000000"/>
              </a:buClr>
              <a:buSzPts val="2400"/>
              <a:buChar char="●"/>
            </a:pPr>
            <a:r>
              <a:rPr lang="en-US">
                <a:solidFill>
                  <a:srgbClr val="000000"/>
                </a:solidFill>
              </a:rPr>
              <a:t>Estimate impact of the program on alcohol-related crimes</a:t>
            </a:r>
            <a:endParaRPr>
              <a:solidFill>
                <a:srgbClr val="000000"/>
              </a:solidFill>
            </a:endParaRPr>
          </a:p>
          <a:p>
            <a:pPr marL="457200" marR="0" lvl="0" indent="-381000" algn="l" rtl="0">
              <a:lnSpc>
                <a:spcPct val="115000"/>
              </a:lnSpc>
              <a:spcBef>
                <a:spcPts val="0"/>
              </a:spcBef>
              <a:spcAft>
                <a:spcPts val="0"/>
              </a:spcAft>
              <a:buClr>
                <a:srgbClr val="000000"/>
              </a:buClr>
              <a:buSzPts val="2400"/>
              <a:buChar char="●"/>
            </a:pPr>
            <a:r>
              <a:rPr lang="en-US">
                <a:solidFill>
                  <a:srgbClr val="000000"/>
                </a:solidFill>
              </a:rPr>
              <a:t>Analyze the second-degree economic and social effects</a:t>
            </a:r>
            <a:endParaRPr>
              <a:solidFill>
                <a:srgbClr val="000000"/>
              </a:solidFill>
            </a:endParaRPr>
          </a:p>
          <a:p>
            <a:pPr marL="457200" marR="0" lvl="0" indent="-381000" algn="l" rtl="0">
              <a:lnSpc>
                <a:spcPct val="115000"/>
              </a:lnSpc>
              <a:spcBef>
                <a:spcPts val="0"/>
              </a:spcBef>
              <a:spcAft>
                <a:spcPts val="0"/>
              </a:spcAft>
              <a:buClr>
                <a:srgbClr val="000000"/>
              </a:buClr>
              <a:buSzPts val="2400"/>
              <a:buChar char="●"/>
            </a:pPr>
            <a:r>
              <a:rPr lang="en-US">
                <a:solidFill>
                  <a:srgbClr val="000000"/>
                </a:solidFill>
              </a:rPr>
              <a:t>Build dashboard for visualizing the data and analysis</a:t>
            </a:r>
            <a:endParaRPr>
              <a:solidFill>
                <a:srgbClr val="000000"/>
              </a:solidFill>
            </a:endParaRPr>
          </a:p>
          <a:p>
            <a:pPr marL="0" marR="0" lvl="0" indent="0" algn="l" rtl="0">
              <a:lnSpc>
                <a:spcPct val="90000"/>
              </a:lnSpc>
              <a:spcBef>
                <a:spcPts val="1100"/>
              </a:spcBef>
              <a:spcAft>
                <a:spcPts val="0"/>
              </a:spcAft>
              <a:buNone/>
            </a:pPr>
            <a:endParaRPr>
              <a:solidFill>
                <a:srgbClr val="00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Shape 1597"/>
          <p:cNvSpPr txBox="1">
            <a:spLocks noGrp="1"/>
          </p:cNvSpPr>
          <p:nvPr>
            <p:ph type="ctrTitle"/>
          </p:nvPr>
        </p:nvSpPr>
        <p:spPr>
          <a:xfrm>
            <a:off x="203200" y="683033"/>
            <a:ext cx="9088500" cy="2691900"/>
          </a:xfrm>
          <a:prstGeom prst="rect">
            <a:avLst/>
          </a:prstGeom>
          <a:noFill/>
          <a:ln>
            <a:noFill/>
          </a:ln>
        </p:spPr>
        <p:txBody>
          <a:bodyPr spcFirstLastPara="1" wrap="square" lIns="121900" tIns="60925" rIns="121900" bIns="60925" anchor="ctr" anchorCtr="0">
            <a:noAutofit/>
          </a:bodyPr>
          <a:lstStyle/>
          <a:p>
            <a:pPr marL="0" lvl="0" indent="0" algn="ctr" rtl="0">
              <a:lnSpc>
                <a:spcPct val="115000"/>
              </a:lnSpc>
              <a:spcBef>
                <a:spcPts val="0"/>
              </a:spcBef>
              <a:spcAft>
                <a:spcPts val="0"/>
              </a:spcAft>
              <a:buClr>
                <a:schemeClr val="dk1"/>
              </a:buClr>
              <a:buSzPts val="1500"/>
              <a:buFont typeface="Arial"/>
              <a:buNone/>
            </a:pPr>
            <a:r>
              <a:rPr lang="en-US" sz="3700" b="1">
                <a:solidFill>
                  <a:srgbClr val="233E50"/>
                </a:solidFill>
                <a:latin typeface="Raleway"/>
                <a:ea typeface="Raleway"/>
                <a:cs typeface="Raleway"/>
                <a:sym typeface="Raleway"/>
              </a:rPr>
              <a:t>Classifying Families and Households for  VA Government </a:t>
            </a:r>
            <a:endParaRPr sz="3700" b="1">
              <a:solidFill>
                <a:srgbClr val="233E50"/>
              </a:solidFill>
              <a:latin typeface="Raleway"/>
              <a:ea typeface="Raleway"/>
              <a:cs typeface="Raleway"/>
              <a:sym typeface="Raleway"/>
            </a:endParaRPr>
          </a:p>
          <a:p>
            <a:pPr marL="0" lvl="0" indent="0" algn="ctr" rtl="0">
              <a:lnSpc>
                <a:spcPct val="115000"/>
              </a:lnSpc>
              <a:spcBef>
                <a:spcPts val="0"/>
              </a:spcBef>
              <a:spcAft>
                <a:spcPts val="0"/>
              </a:spcAft>
              <a:buClr>
                <a:schemeClr val="dk1"/>
              </a:buClr>
              <a:buSzPts val="1500"/>
              <a:buFont typeface="Arial"/>
              <a:buNone/>
            </a:pPr>
            <a:r>
              <a:rPr lang="en-US" sz="3700" b="1">
                <a:solidFill>
                  <a:srgbClr val="233E50"/>
                </a:solidFill>
                <a:latin typeface="Raleway"/>
                <a:ea typeface="Raleway"/>
                <a:cs typeface="Raleway"/>
                <a:sym typeface="Raleway"/>
              </a:rPr>
              <a:t>Stakeholders using Existing Administrative Records</a:t>
            </a:r>
            <a:endParaRPr sz="3700" b="1" i="0" u="none" strike="noStrike" cap="none">
              <a:solidFill>
                <a:srgbClr val="233E50"/>
              </a:solidFill>
              <a:latin typeface="Raleway"/>
              <a:ea typeface="Raleway"/>
              <a:cs typeface="Raleway"/>
              <a:sym typeface="Raleway"/>
            </a:endParaRPr>
          </a:p>
        </p:txBody>
      </p:sp>
      <p:sp>
        <p:nvSpPr>
          <p:cNvPr id="1598" name="Shape 1598"/>
          <p:cNvSpPr txBox="1">
            <a:spLocks noGrp="1"/>
          </p:cNvSpPr>
          <p:nvPr>
            <p:ph type="subTitle" idx="1"/>
          </p:nvPr>
        </p:nvSpPr>
        <p:spPr>
          <a:xfrm>
            <a:off x="406400" y="3632200"/>
            <a:ext cx="10972800" cy="1752300"/>
          </a:xfrm>
          <a:prstGeom prst="rect">
            <a:avLst/>
          </a:prstGeom>
          <a:noFill/>
          <a:ln>
            <a:noFill/>
          </a:ln>
        </p:spPr>
        <p:txBody>
          <a:bodyPr spcFirstLastPara="1" wrap="square" lIns="121900" tIns="60925" rIns="121900" bIns="60925" anchor="t" anchorCtr="0">
            <a:noAutofit/>
          </a:bodyPr>
          <a:lstStyle/>
          <a:p>
            <a:pPr marL="0" marR="0" lvl="0" indent="0" algn="l" rtl="0">
              <a:lnSpc>
                <a:spcPct val="90000"/>
              </a:lnSpc>
              <a:spcBef>
                <a:spcPts val="0"/>
              </a:spcBef>
              <a:spcAft>
                <a:spcPts val="0"/>
              </a:spcAft>
              <a:buClr>
                <a:schemeClr val="dk1"/>
              </a:buClr>
              <a:buSzPts val="3500"/>
              <a:buFont typeface="Arial"/>
              <a:buNone/>
            </a:pPr>
            <a:r>
              <a:rPr lang="en-US" sz="2900">
                <a:solidFill>
                  <a:srgbClr val="233E50"/>
                </a:solidFill>
                <a:latin typeface="Raleway Light"/>
                <a:ea typeface="Raleway Light"/>
                <a:cs typeface="Raleway Light"/>
                <a:sym typeface="Raleway Light"/>
              </a:rPr>
              <a:t>PI: Brian Goode, Aaron Schroeder</a:t>
            </a:r>
            <a:endParaRPr sz="2900">
              <a:solidFill>
                <a:srgbClr val="233E50"/>
              </a:solidFill>
              <a:latin typeface="Raleway Light"/>
              <a:ea typeface="Raleway Light"/>
              <a:cs typeface="Raleway Light"/>
              <a:sym typeface="Raleway Light"/>
            </a:endParaRPr>
          </a:p>
          <a:p>
            <a:pPr marL="0" marR="0" lvl="0" indent="0" algn="l" rtl="0">
              <a:lnSpc>
                <a:spcPct val="90000"/>
              </a:lnSpc>
              <a:spcBef>
                <a:spcPts val="0"/>
              </a:spcBef>
              <a:spcAft>
                <a:spcPts val="0"/>
              </a:spcAft>
              <a:buClr>
                <a:schemeClr val="dk1"/>
              </a:buClr>
              <a:buSzPts val="3500"/>
              <a:buFont typeface="Arial"/>
              <a:buNone/>
            </a:pPr>
            <a:r>
              <a:rPr lang="en-US" sz="2900">
                <a:solidFill>
                  <a:srgbClr val="233E50"/>
                </a:solidFill>
                <a:latin typeface="Raleway Light"/>
                <a:ea typeface="Raleway Light"/>
                <a:cs typeface="Raleway Light"/>
                <a:sym typeface="Raleway Light"/>
              </a:rPr>
              <a:t>Team: Megan Grondine, Daniel Liden, Alexa Nosal</a:t>
            </a:r>
            <a:endParaRPr sz="2900">
              <a:solidFill>
                <a:srgbClr val="233E50"/>
              </a:solidFill>
              <a:latin typeface="Raleway Light"/>
              <a:ea typeface="Raleway Light"/>
              <a:cs typeface="Raleway Light"/>
              <a:sym typeface="Raleway Light"/>
            </a:endParaRPr>
          </a:p>
          <a:p>
            <a:pPr marL="0" marR="0" lvl="0" indent="0" algn="l" rtl="0">
              <a:lnSpc>
                <a:spcPct val="90000"/>
              </a:lnSpc>
              <a:spcBef>
                <a:spcPts val="0"/>
              </a:spcBef>
              <a:spcAft>
                <a:spcPts val="0"/>
              </a:spcAft>
              <a:buClr>
                <a:schemeClr val="dk1"/>
              </a:buClr>
              <a:buSzPts val="3500"/>
              <a:buFont typeface="Arial"/>
              <a:buNone/>
            </a:pPr>
            <a:r>
              <a:rPr lang="en-US" sz="2900" i="0" u="none" strike="noStrike" cap="none">
                <a:solidFill>
                  <a:srgbClr val="233E50"/>
                </a:solidFill>
                <a:latin typeface="Raleway Light"/>
                <a:ea typeface="Raleway Light"/>
                <a:cs typeface="Raleway Light"/>
                <a:sym typeface="Raleway Light"/>
              </a:rPr>
              <a:t>Sponsor: </a:t>
            </a:r>
            <a:r>
              <a:rPr lang="en-US" sz="2900">
                <a:solidFill>
                  <a:srgbClr val="233E50"/>
                </a:solidFill>
                <a:latin typeface="Raleway Light"/>
                <a:ea typeface="Raleway Light"/>
                <a:cs typeface="Raleway Light"/>
                <a:sym typeface="Raleway Light"/>
              </a:rPr>
              <a:t>Jeff Price VDSS</a:t>
            </a:r>
            <a:endParaRPr sz="2900" i="0" u="none" strike="noStrike" cap="none">
              <a:solidFill>
                <a:srgbClr val="233E50"/>
              </a:solidFill>
              <a:latin typeface="Raleway Light"/>
              <a:ea typeface="Raleway Light"/>
              <a:cs typeface="Raleway Light"/>
              <a:sym typeface="Raleway Ligh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Shape 1604"/>
          <p:cNvSpPr txBox="1"/>
          <p:nvPr/>
        </p:nvSpPr>
        <p:spPr>
          <a:xfrm>
            <a:off x="11570621" y="6473031"/>
            <a:ext cx="621300" cy="37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67">
                <a:solidFill>
                  <a:srgbClr val="FFFFFF"/>
                </a:solidFill>
                <a:latin typeface="Helvetica Neue Light"/>
                <a:ea typeface="Helvetica Neue Light"/>
                <a:cs typeface="Helvetica Neue Light"/>
                <a:sym typeface="Helvetica Neue Light"/>
              </a:rPr>
              <a:t> </a:t>
            </a:r>
            <a:fld id="{00000000-1234-1234-1234-123412341234}" type="slidenum">
              <a:rPr lang="en-US" sz="1867">
                <a:solidFill>
                  <a:srgbClr val="FFFFFF"/>
                </a:solidFill>
                <a:latin typeface="Helvetica Neue Light"/>
                <a:ea typeface="Helvetica Neue Light"/>
                <a:cs typeface="Helvetica Neue Light"/>
                <a:sym typeface="Helvetica Neue Light"/>
              </a:rPr>
              <a:t>116</a:t>
            </a:fld>
            <a:endParaRPr sz="1867">
              <a:solidFill>
                <a:srgbClr val="FFFFFF"/>
              </a:solidFill>
              <a:latin typeface="Helvetica Neue Light"/>
              <a:ea typeface="Helvetica Neue Light"/>
              <a:cs typeface="Helvetica Neue Light"/>
              <a:sym typeface="Helvetica Neue Light"/>
            </a:endParaRPr>
          </a:p>
        </p:txBody>
      </p:sp>
      <p:sp>
        <p:nvSpPr>
          <p:cNvPr id="1605" name="Shape 1605"/>
          <p:cNvSpPr txBox="1">
            <a:spLocks noGrp="1"/>
          </p:cNvSpPr>
          <p:nvPr>
            <p:ph type="title"/>
          </p:nvPr>
        </p:nvSpPr>
        <p:spPr>
          <a:xfrm>
            <a:off x="831850" y="-16042"/>
            <a:ext cx="10515600" cy="1008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Outline</a:t>
            </a:r>
            <a:endParaRPr>
              <a:solidFill>
                <a:srgbClr val="233E50"/>
              </a:solidFill>
            </a:endParaRPr>
          </a:p>
        </p:txBody>
      </p:sp>
      <p:sp>
        <p:nvSpPr>
          <p:cNvPr id="1606" name="Shape 1606"/>
          <p:cNvSpPr txBox="1"/>
          <p:nvPr/>
        </p:nvSpPr>
        <p:spPr>
          <a:xfrm>
            <a:off x="719133" y="1183400"/>
            <a:ext cx="11277600" cy="4491300"/>
          </a:xfrm>
          <a:prstGeom prst="rect">
            <a:avLst/>
          </a:prstGeom>
          <a:noFill/>
          <a:ln>
            <a:noFill/>
          </a:ln>
        </p:spPr>
        <p:txBody>
          <a:bodyPr spcFirstLastPara="1" wrap="square" lIns="121900" tIns="60925" rIns="121900" bIns="60925" anchor="t" anchorCtr="0">
            <a:noAutofit/>
          </a:bodyPr>
          <a:lstStyle/>
          <a:p>
            <a:pPr marL="457200" lvl="0" indent="-463550" rtl="0">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Project Overview</a:t>
            </a:r>
            <a:endParaRPr sz="2700">
              <a:solidFill>
                <a:schemeClr val="dk1"/>
              </a:solidFill>
              <a:latin typeface="Raleway Medium"/>
              <a:ea typeface="Raleway Medium"/>
              <a:cs typeface="Raleway Medium"/>
              <a:sym typeface="Raleway Medium"/>
            </a:endParaRPr>
          </a:p>
          <a:p>
            <a:pPr marL="457200" lvl="0" indent="-463550" rtl="0">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Project Status</a:t>
            </a:r>
            <a:endParaRPr sz="2700">
              <a:solidFill>
                <a:schemeClr val="dk1"/>
              </a:solidFill>
              <a:latin typeface="Raleway Medium"/>
              <a:ea typeface="Raleway Medium"/>
              <a:cs typeface="Raleway Medium"/>
              <a:sym typeface="Raleway Medium"/>
            </a:endParaRPr>
          </a:p>
          <a:p>
            <a:pPr marL="457200" marR="0" lvl="0" indent="-463550" algn="l" rtl="0">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Data Discovery </a:t>
            </a:r>
            <a:endParaRPr sz="2700">
              <a:solidFill>
                <a:schemeClr val="dk1"/>
              </a:solidFill>
              <a:latin typeface="Raleway Medium"/>
              <a:ea typeface="Raleway Medium"/>
              <a:cs typeface="Raleway Medium"/>
              <a:sym typeface="Raleway Medium"/>
            </a:endParaRPr>
          </a:p>
          <a:p>
            <a:pPr marL="457200" marR="0" lvl="0" indent="-463550" algn="l" rtl="0">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Data Exploration</a:t>
            </a:r>
            <a:endParaRPr sz="2700">
              <a:solidFill>
                <a:schemeClr val="dk1"/>
              </a:solidFill>
              <a:latin typeface="Raleway Medium"/>
              <a:ea typeface="Raleway Medium"/>
              <a:cs typeface="Raleway Medium"/>
              <a:sym typeface="Raleway Medium"/>
            </a:endParaRPr>
          </a:p>
          <a:p>
            <a:pPr marL="457200" marR="0" lvl="0" indent="-463550" algn="l" rtl="0">
              <a:spcBef>
                <a:spcPts val="1300"/>
              </a:spcBef>
              <a:spcAft>
                <a:spcPts val="0"/>
              </a:spcAft>
              <a:buClr>
                <a:schemeClr val="dk1"/>
              </a:buClr>
              <a:buSzPts val="2700"/>
              <a:buFont typeface="Raleway Medium"/>
              <a:buChar char="•"/>
            </a:pPr>
            <a:r>
              <a:rPr lang="en-US" sz="2700">
                <a:solidFill>
                  <a:schemeClr val="dk1"/>
                </a:solidFill>
                <a:latin typeface="Raleway Medium"/>
                <a:ea typeface="Raleway Medium"/>
                <a:cs typeface="Raleway Medium"/>
                <a:sym typeface="Raleway Medium"/>
              </a:rPr>
              <a:t>Next Steps</a:t>
            </a:r>
            <a:endParaRPr sz="2700">
              <a:solidFill>
                <a:schemeClr val="dk1"/>
              </a:solidFill>
              <a:latin typeface="Raleway Medium"/>
              <a:ea typeface="Raleway Medium"/>
              <a:cs typeface="Raleway Medium"/>
              <a:sym typeface="Raleway Medium"/>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Shape 1612"/>
          <p:cNvSpPr txBox="1">
            <a:spLocks noGrp="1"/>
          </p:cNvSpPr>
          <p:nvPr>
            <p:ph type="title"/>
          </p:nvPr>
        </p:nvSpPr>
        <p:spPr>
          <a:xfrm>
            <a:off x="831850" y="0"/>
            <a:ext cx="10515600" cy="10086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a:t>Virginia Department of Social Services</a:t>
            </a:r>
            <a:endParaRPr/>
          </a:p>
        </p:txBody>
      </p:sp>
      <p:sp>
        <p:nvSpPr>
          <p:cNvPr id="1613" name="Shape 1613"/>
          <p:cNvSpPr txBox="1">
            <a:spLocks noGrp="1"/>
          </p:cNvSpPr>
          <p:nvPr>
            <p:ph type="body" idx="1"/>
          </p:nvPr>
        </p:nvSpPr>
        <p:spPr>
          <a:xfrm>
            <a:off x="831850" y="1250577"/>
            <a:ext cx="10515600" cy="4839000"/>
          </a:xfrm>
          <a:prstGeom prst="rect">
            <a:avLst/>
          </a:prstGeom>
        </p:spPr>
        <p:txBody>
          <a:bodyPr spcFirstLastPara="1" wrap="square" lIns="91425" tIns="45700" rIns="91425" bIns="45700" anchor="t" anchorCtr="0">
            <a:noAutofit/>
          </a:bodyPr>
          <a:lstStyle/>
          <a:p>
            <a:pPr marL="0" lvl="0" indent="0">
              <a:spcBef>
                <a:spcPts val="1000"/>
              </a:spcBef>
              <a:spcAft>
                <a:spcPts val="0"/>
              </a:spcAft>
              <a:buNone/>
            </a:pPr>
            <a:r>
              <a:rPr lang="en-US" i="1"/>
              <a:t>“VDSS is one of the largest Commonwealth agencies, partnering with 120 local departments of social services, along with faith-based and non-profit organizations, to promote the well-being of children and families statewide.”</a:t>
            </a:r>
            <a:endParaRPr i="1"/>
          </a:p>
          <a:p>
            <a:pPr marL="0" lvl="0" indent="0">
              <a:spcBef>
                <a:spcPts val="1000"/>
              </a:spcBef>
              <a:spcAft>
                <a:spcPts val="0"/>
              </a:spcAft>
              <a:buNone/>
            </a:pPr>
            <a:endParaRPr i="1"/>
          </a:p>
          <a:p>
            <a:pPr marL="0" lvl="0" indent="0">
              <a:spcBef>
                <a:spcPts val="1000"/>
              </a:spcBef>
              <a:spcAft>
                <a:spcPts val="0"/>
              </a:spcAft>
              <a:buNone/>
            </a:pPr>
            <a:r>
              <a:rPr lang="en-US"/>
              <a:t>Services include:</a:t>
            </a:r>
            <a:endParaRPr/>
          </a:p>
          <a:p>
            <a:pPr marL="457200" lvl="0" indent="-381000" rtl="0">
              <a:spcBef>
                <a:spcPts val="1000"/>
              </a:spcBef>
              <a:spcAft>
                <a:spcPts val="0"/>
              </a:spcAft>
              <a:buSzPts val="2400"/>
              <a:buChar char="●"/>
            </a:pPr>
            <a:r>
              <a:rPr lang="en-US"/>
              <a:t>Foster Care and Adoption</a:t>
            </a:r>
            <a:endParaRPr/>
          </a:p>
          <a:p>
            <a:pPr marL="457200" lvl="0" indent="-381000" rtl="0">
              <a:spcBef>
                <a:spcPts val="0"/>
              </a:spcBef>
              <a:spcAft>
                <a:spcPts val="0"/>
              </a:spcAft>
              <a:buSzPts val="2400"/>
              <a:buChar char="●"/>
            </a:pPr>
            <a:r>
              <a:rPr lang="en-US"/>
              <a:t>Child Care</a:t>
            </a:r>
            <a:endParaRPr/>
          </a:p>
          <a:p>
            <a:pPr marL="457200" lvl="0" indent="-381000" rtl="0">
              <a:spcBef>
                <a:spcPts val="0"/>
              </a:spcBef>
              <a:spcAft>
                <a:spcPts val="0"/>
              </a:spcAft>
              <a:buSzPts val="2400"/>
              <a:buChar char="●"/>
            </a:pPr>
            <a:r>
              <a:rPr lang="en-US"/>
              <a:t>Child Protective Services</a:t>
            </a:r>
            <a:endParaRPr/>
          </a:p>
          <a:p>
            <a:pPr marL="457200" lvl="0" indent="-381000" rtl="0">
              <a:spcBef>
                <a:spcPts val="0"/>
              </a:spcBef>
              <a:spcAft>
                <a:spcPts val="0"/>
              </a:spcAft>
              <a:buSzPts val="2400"/>
              <a:buChar char="●"/>
            </a:pPr>
            <a:r>
              <a:rPr lang="en-US"/>
              <a:t>Temporary Assistance for Needy Families</a:t>
            </a:r>
            <a:endParaRPr/>
          </a:p>
          <a:p>
            <a:pPr marL="457200" lvl="0" indent="-381000">
              <a:spcBef>
                <a:spcPts val="0"/>
              </a:spcBef>
              <a:spcAft>
                <a:spcPts val="0"/>
              </a:spcAft>
              <a:buSzPts val="2400"/>
              <a:buChar char="●"/>
            </a:pPr>
            <a:r>
              <a:rPr lang="en-US"/>
              <a:t>Many others</a:t>
            </a:r>
            <a:endParaRPr/>
          </a:p>
        </p:txBody>
      </p:sp>
      <p:pic>
        <p:nvPicPr>
          <p:cNvPr id="1614" name="Shape 1614"/>
          <p:cNvPicPr preferRelativeResize="0"/>
          <p:nvPr/>
        </p:nvPicPr>
        <p:blipFill>
          <a:blip r:embed="rId3">
            <a:alphaModFix amt="65000"/>
          </a:blip>
          <a:stretch>
            <a:fillRect/>
          </a:stretch>
        </p:blipFill>
        <p:spPr>
          <a:xfrm>
            <a:off x="9999692" y="4513825"/>
            <a:ext cx="1647133" cy="1647133"/>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Shape 1620"/>
          <p:cNvSpPr txBox="1">
            <a:spLocks noGrp="1"/>
          </p:cNvSpPr>
          <p:nvPr>
            <p:ph type="title"/>
          </p:nvPr>
        </p:nvSpPr>
        <p:spPr>
          <a:xfrm>
            <a:off x="609600" y="274639"/>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rgbClr val="233E50"/>
                </a:solidFill>
                <a:latin typeface="Raleway"/>
                <a:ea typeface="Raleway"/>
                <a:cs typeface="Raleway"/>
                <a:sym typeface="Raleway"/>
              </a:rPr>
              <a:t>Project Status</a:t>
            </a:r>
            <a:endParaRPr b="1">
              <a:solidFill>
                <a:srgbClr val="233E50"/>
              </a:solidFill>
              <a:latin typeface="Raleway"/>
              <a:ea typeface="Raleway"/>
              <a:cs typeface="Raleway"/>
              <a:sym typeface="Raleway"/>
            </a:endParaRPr>
          </a:p>
        </p:txBody>
      </p:sp>
      <p:sp>
        <p:nvSpPr>
          <p:cNvPr id="1621" name="Shape 1621"/>
          <p:cNvSpPr txBox="1"/>
          <p:nvPr/>
        </p:nvSpPr>
        <p:spPr>
          <a:xfrm>
            <a:off x="609600" y="1295400"/>
            <a:ext cx="11277600" cy="4491300"/>
          </a:xfrm>
          <a:prstGeom prst="rect">
            <a:avLst/>
          </a:prstGeom>
          <a:noFill/>
          <a:ln>
            <a:noFill/>
          </a:ln>
        </p:spPr>
        <p:txBody>
          <a:bodyPr spcFirstLastPara="1" wrap="square" lIns="121900" tIns="60925" rIns="121900" bIns="60925" anchor="t" anchorCtr="0">
            <a:noAutofit/>
          </a:bodyPr>
          <a:lstStyle/>
          <a:p>
            <a:pPr marL="0" marR="0" lvl="0" indent="0" algn="l" rtl="0">
              <a:spcBef>
                <a:spcPts val="0"/>
              </a:spcBef>
              <a:spcAft>
                <a:spcPts val="0"/>
              </a:spcAft>
              <a:buClr>
                <a:schemeClr val="dk1"/>
              </a:buClr>
              <a:buSzPts val="3200"/>
              <a:buFont typeface="Arial"/>
              <a:buNone/>
            </a:pPr>
            <a:r>
              <a:rPr lang="en-US" sz="2700" i="1">
                <a:solidFill>
                  <a:srgbClr val="595959"/>
                </a:solidFill>
                <a:latin typeface="Raleway Medium"/>
                <a:ea typeface="Raleway Medium"/>
                <a:cs typeface="Raleway Medium"/>
                <a:sym typeface="Raleway Medium"/>
              </a:rPr>
              <a:t>Here’s where we are:</a:t>
            </a:r>
            <a:endParaRPr sz="2700" i="1">
              <a:solidFill>
                <a:srgbClr val="595959"/>
              </a:solidFill>
              <a:latin typeface="Raleway Medium"/>
              <a:ea typeface="Raleway Medium"/>
              <a:cs typeface="Raleway Medium"/>
              <a:sym typeface="Raleway Medium"/>
            </a:endParaRPr>
          </a:p>
          <a:p>
            <a:pPr marL="609600" marR="0" lvl="0" indent="-476250" algn="l" rtl="0">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Identified stakeholders</a:t>
            </a:r>
            <a:endParaRPr sz="2700">
              <a:solidFill>
                <a:srgbClr val="595959"/>
              </a:solidFill>
              <a:latin typeface="Raleway"/>
              <a:ea typeface="Raleway"/>
              <a:cs typeface="Raleway"/>
              <a:sym typeface="Raleway"/>
            </a:endParaRPr>
          </a:p>
          <a:p>
            <a:pPr marL="1219200" marR="0" lvl="1" indent="-476250" algn="l" rtl="0">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Stakeholders have different needs for defining “family” and “nonfamily”</a:t>
            </a:r>
            <a:endParaRPr sz="2700">
              <a:solidFill>
                <a:srgbClr val="595959"/>
              </a:solidFill>
              <a:latin typeface="Raleway"/>
              <a:ea typeface="Raleway"/>
              <a:cs typeface="Raleway"/>
              <a:sym typeface="Raleway"/>
            </a:endParaRPr>
          </a:p>
          <a:p>
            <a:pPr marL="609600" marR="0" lvl="0" indent="-476250" algn="l" rtl="0">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Researched background of VDSS system</a:t>
            </a:r>
            <a:endParaRPr sz="2700">
              <a:solidFill>
                <a:srgbClr val="595959"/>
              </a:solidFill>
              <a:latin typeface="Raleway"/>
              <a:ea typeface="Raleway"/>
              <a:cs typeface="Raleway"/>
              <a:sym typeface="Raleway"/>
            </a:endParaRPr>
          </a:p>
          <a:p>
            <a:pPr marL="609600" marR="0" lvl="0" indent="-476250" algn="l" rtl="0">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Explored data dictionaries of OASIS, VaCMS, and NIS</a:t>
            </a:r>
            <a:endParaRPr sz="2700">
              <a:solidFill>
                <a:srgbClr val="595959"/>
              </a:solidFill>
              <a:latin typeface="Raleway"/>
              <a:ea typeface="Raleway"/>
              <a:cs typeface="Raleway"/>
              <a:sym typeface="Raleway"/>
            </a:endParaRPr>
          </a:p>
          <a:p>
            <a:pPr marL="0" marR="0" lvl="0" indent="0" algn="l" rtl="0">
              <a:spcBef>
                <a:spcPts val="0"/>
              </a:spcBef>
              <a:spcAft>
                <a:spcPts val="0"/>
              </a:spcAft>
              <a:buClr>
                <a:schemeClr val="dk1"/>
              </a:buClr>
              <a:buSzPts val="3200"/>
              <a:buFont typeface="Arial"/>
              <a:buNone/>
            </a:pPr>
            <a:br>
              <a:rPr lang="en-US" sz="2700" i="1">
                <a:solidFill>
                  <a:srgbClr val="595959"/>
                </a:solidFill>
                <a:latin typeface="Raleway Medium"/>
                <a:ea typeface="Raleway Medium"/>
                <a:cs typeface="Raleway Medium"/>
                <a:sym typeface="Raleway Medium"/>
              </a:rPr>
            </a:br>
            <a:r>
              <a:rPr lang="en-US" sz="2700" i="1">
                <a:solidFill>
                  <a:srgbClr val="595959"/>
                </a:solidFill>
                <a:latin typeface="Raleway Medium"/>
                <a:ea typeface="Raleway Medium"/>
                <a:cs typeface="Raleway Medium"/>
                <a:sym typeface="Raleway Medium"/>
              </a:rPr>
              <a:t>Where we expect to be in 5 weeks:</a:t>
            </a:r>
            <a:endParaRPr sz="2700" i="1">
              <a:solidFill>
                <a:srgbClr val="595959"/>
              </a:solidFill>
              <a:latin typeface="Raleway Medium"/>
              <a:ea typeface="Raleway Medium"/>
              <a:cs typeface="Raleway Medium"/>
              <a:sym typeface="Raleway Medium"/>
            </a:endParaRPr>
          </a:p>
          <a:p>
            <a:pPr marL="609600" marR="0" lvl="0" indent="-476250" algn="l" rtl="0">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Proof of concept using VDSS and publically available data</a:t>
            </a:r>
            <a:endParaRPr sz="2700">
              <a:solidFill>
                <a:srgbClr val="595959"/>
              </a:solidFill>
              <a:latin typeface="Raleway"/>
              <a:ea typeface="Raleway"/>
              <a:cs typeface="Raleway"/>
              <a:sym typeface="Raleway"/>
            </a:endParaRPr>
          </a:p>
          <a:p>
            <a:pPr marL="1219200" marR="0" lvl="1" indent="-476250" algn="l" rtl="0">
              <a:spcBef>
                <a:spcPts val="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Depending on administrative hurdles </a:t>
            </a:r>
            <a:endParaRPr sz="2700">
              <a:solidFill>
                <a:srgbClr val="595959"/>
              </a:solidFill>
              <a:latin typeface="Raleway"/>
              <a:ea typeface="Raleway"/>
              <a:cs typeface="Raleway"/>
              <a:sym typeface="Raleway"/>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Shape 1626"/>
          <p:cNvSpPr txBox="1">
            <a:spLocks noGrp="1"/>
          </p:cNvSpPr>
          <p:nvPr>
            <p:ph type="title"/>
          </p:nvPr>
        </p:nvSpPr>
        <p:spPr>
          <a:xfrm>
            <a:off x="609600" y="274639"/>
            <a:ext cx="10972800" cy="1143300"/>
          </a:xfrm>
          <a:prstGeom prst="rect">
            <a:avLst/>
          </a:prstGeom>
          <a:noFill/>
          <a:ln>
            <a:noFill/>
          </a:ln>
        </p:spPr>
        <p:txBody>
          <a:bodyPr spcFirstLastPara="1" wrap="square" lIns="121900" tIns="60925" rIns="121900" bIns="60925" anchor="ctr" anchorCtr="0">
            <a:noAutofit/>
          </a:bodyPr>
          <a:lstStyle/>
          <a:p>
            <a:pPr marL="0" marR="0" lvl="0" indent="0" algn="ctr" rtl="0">
              <a:spcBef>
                <a:spcPts val="0"/>
              </a:spcBef>
              <a:spcAft>
                <a:spcPts val="0"/>
              </a:spcAft>
              <a:buClr>
                <a:schemeClr val="dk1"/>
              </a:buClr>
              <a:buSzPts val="4300"/>
              <a:buFont typeface="Helvetica Neue"/>
              <a:buNone/>
            </a:pPr>
            <a:r>
              <a:rPr lang="en-US" sz="4300" b="1" i="0" u="none" strike="noStrike" cap="none">
                <a:solidFill>
                  <a:srgbClr val="233E50"/>
                </a:solidFill>
                <a:latin typeface="Helvetica Neue"/>
                <a:ea typeface="Helvetica Neue"/>
                <a:cs typeface="Helvetica Neue"/>
                <a:sym typeface="Helvetica Neue"/>
              </a:rPr>
              <a:t>Project Overview</a:t>
            </a:r>
            <a:endParaRPr sz="4300" b="1" i="0" u="none" strike="noStrike" cap="none">
              <a:solidFill>
                <a:srgbClr val="233E50"/>
              </a:solidFill>
              <a:latin typeface="Helvetica Neue"/>
              <a:ea typeface="Helvetica Neue"/>
              <a:cs typeface="Helvetica Neue"/>
              <a:sym typeface="Helvetica Neue"/>
            </a:endParaRPr>
          </a:p>
        </p:txBody>
      </p:sp>
      <p:sp>
        <p:nvSpPr>
          <p:cNvPr id="1627" name="Shape 1627"/>
          <p:cNvSpPr txBox="1"/>
          <p:nvPr/>
        </p:nvSpPr>
        <p:spPr>
          <a:xfrm>
            <a:off x="609600" y="1295400"/>
            <a:ext cx="11277600" cy="4491300"/>
          </a:xfrm>
          <a:prstGeom prst="rect">
            <a:avLst/>
          </a:prstGeom>
          <a:noFill/>
          <a:ln>
            <a:noFill/>
          </a:ln>
        </p:spPr>
        <p:txBody>
          <a:bodyPr spcFirstLastPara="1" wrap="square" lIns="121900" tIns="60925" rIns="121900" bIns="60925" anchor="t" anchorCtr="0">
            <a:noAutofit/>
          </a:bodyPr>
          <a:lstStyle/>
          <a:p>
            <a:pPr marL="0" lvl="0" indent="0" algn="l" rtl="0">
              <a:lnSpc>
                <a:spcPct val="115000"/>
              </a:lnSpc>
              <a:spcBef>
                <a:spcPts val="0"/>
              </a:spcBef>
              <a:spcAft>
                <a:spcPts val="0"/>
              </a:spcAft>
              <a:buClr>
                <a:schemeClr val="dk1"/>
              </a:buClr>
              <a:buSzPts val="1500"/>
              <a:buFont typeface="Arial"/>
              <a:buNone/>
            </a:pPr>
            <a:r>
              <a:rPr lang="en-US" sz="2700" i="1">
                <a:solidFill>
                  <a:srgbClr val="595959"/>
                </a:solidFill>
                <a:latin typeface="Raleway Medium"/>
                <a:ea typeface="Raleway Medium"/>
                <a:cs typeface="Raleway Medium"/>
                <a:sym typeface="Raleway Medium"/>
              </a:rPr>
              <a:t>Project Goal:</a:t>
            </a:r>
            <a:endParaRPr sz="2700">
              <a:solidFill>
                <a:srgbClr val="595959"/>
              </a:solidFill>
              <a:latin typeface="Raleway Medium"/>
              <a:ea typeface="Raleway Medium"/>
              <a:cs typeface="Raleway Medium"/>
              <a:sym typeface="Raleway Medium"/>
            </a:endParaRPr>
          </a:p>
          <a:p>
            <a:pPr marL="609600" lvl="0" indent="0" algn="l" rtl="0">
              <a:lnSpc>
                <a:spcPct val="115000"/>
              </a:lnSpc>
              <a:spcBef>
                <a:spcPts val="0"/>
              </a:spcBef>
              <a:spcAft>
                <a:spcPts val="0"/>
              </a:spcAft>
              <a:buClr>
                <a:schemeClr val="dk1"/>
              </a:buClr>
              <a:buSzPts val="1500"/>
              <a:buFont typeface="Arial"/>
              <a:buNone/>
            </a:pPr>
            <a:r>
              <a:rPr lang="en-US" sz="2700">
                <a:solidFill>
                  <a:srgbClr val="595959"/>
                </a:solidFill>
                <a:latin typeface="Raleway"/>
                <a:ea typeface="Raleway"/>
                <a:cs typeface="Raleway"/>
                <a:sym typeface="Raleway"/>
              </a:rPr>
              <a:t>Determine the fitness of selected VDSS administrative data record systems for accurately deriving household and family classifications.</a:t>
            </a:r>
            <a:endParaRPr sz="2700">
              <a:solidFill>
                <a:srgbClr val="595959"/>
              </a:solidFill>
              <a:latin typeface="Raleway"/>
              <a:ea typeface="Raleway"/>
              <a:cs typeface="Raleway"/>
              <a:sym typeface="Raleway"/>
            </a:endParaRPr>
          </a:p>
          <a:p>
            <a:pPr marL="1219200" lvl="0" indent="-438150" algn="l" rtl="0">
              <a:lnSpc>
                <a:spcPct val="115000"/>
              </a:lnSpc>
              <a:spcBef>
                <a:spcPts val="0"/>
              </a:spcBef>
              <a:spcAft>
                <a:spcPts val="0"/>
              </a:spcAft>
              <a:buClr>
                <a:srgbClr val="595959"/>
              </a:buClr>
              <a:buSzPts val="2100"/>
              <a:buFont typeface="Raleway"/>
              <a:buChar char="●"/>
            </a:pPr>
            <a:r>
              <a:rPr lang="en-US" sz="2100">
                <a:solidFill>
                  <a:srgbClr val="595959"/>
                </a:solidFill>
                <a:latin typeface="Raleway"/>
                <a:ea typeface="Raleway"/>
                <a:cs typeface="Raleway"/>
                <a:sym typeface="Raleway"/>
              </a:rPr>
              <a:t>Develop a classification scheme for multiple family relationships</a:t>
            </a:r>
            <a:endParaRPr sz="2100">
              <a:solidFill>
                <a:srgbClr val="595959"/>
              </a:solidFill>
              <a:latin typeface="Raleway"/>
              <a:ea typeface="Raleway"/>
              <a:cs typeface="Raleway"/>
              <a:sym typeface="Raleway"/>
            </a:endParaRPr>
          </a:p>
          <a:p>
            <a:pPr marL="0" lvl="0" indent="0" rtl="0">
              <a:lnSpc>
                <a:spcPct val="115000"/>
              </a:lnSpc>
              <a:spcBef>
                <a:spcPts val="0"/>
              </a:spcBef>
              <a:spcAft>
                <a:spcPts val="0"/>
              </a:spcAft>
              <a:buClr>
                <a:schemeClr val="dk1"/>
              </a:buClr>
              <a:buSzPts val="1500"/>
              <a:buFont typeface="Arial"/>
              <a:buNone/>
            </a:pPr>
            <a:r>
              <a:rPr lang="en-US" sz="2700" i="1">
                <a:solidFill>
                  <a:srgbClr val="595959"/>
                </a:solidFill>
                <a:latin typeface="Raleway Medium"/>
                <a:ea typeface="Raleway Medium"/>
                <a:cs typeface="Raleway Medium"/>
                <a:sym typeface="Raleway Medium"/>
              </a:rPr>
              <a:t>Sponsor Question: </a:t>
            </a:r>
            <a:endParaRPr sz="2700" i="1">
              <a:solidFill>
                <a:srgbClr val="595959"/>
              </a:solidFill>
              <a:latin typeface="Raleway Medium"/>
              <a:ea typeface="Raleway Medium"/>
              <a:cs typeface="Raleway Medium"/>
              <a:sym typeface="Raleway Medium"/>
            </a:endParaRPr>
          </a:p>
          <a:p>
            <a:pPr marL="609600" lvl="0" indent="0" rtl="0">
              <a:lnSpc>
                <a:spcPct val="115000"/>
              </a:lnSpc>
              <a:spcBef>
                <a:spcPts val="0"/>
              </a:spcBef>
              <a:spcAft>
                <a:spcPts val="0"/>
              </a:spcAft>
              <a:buClr>
                <a:schemeClr val="dk1"/>
              </a:buClr>
              <a:buSzPts val="1500"/>
              <a:buFont typeface="Arial"/>
              <a:buNone/>
            </a:pPr>
            <a:r>
              <a:rPr lang="en-US" sz="2700">
                <a:solidFill>
                  <a:srgbClr val="595959"/>
                </a:solidFill>
                <a:latin typeface="Raleway"/>
                <a:ea typeface="Raleway"/>
                <a:cs typeface="Raleway"/>
                <a:sym typeface="Raleway"/>
              </a:rPr>
              <a:t>“How many distinct individuals and families did we serve today?”</a:t>
            </a:r>
            <a:endParaRPr sz="2700">
              <a:solidFill>
                <a:srgbClr val="595959"/>
              </a:solidFill>
              <a:latin typeface="Raleway"/>
              <a:ea typeface="Raleway"/>
              <a:cs typeface="Raleway"/>
              <a:sym typeface="Raleway"/>
            </a:endParaRPr>
          </a:p>
          <a:p>
            <a:pPr marL="1828800" lvl="0" indent="-438150" rtl="0">
              <a:lnSpc>
                <a:spcPct val="115000"/>
              </a:lnSpc>
              <a:spcBef>
                <a:spcPts val="0"/>
              </a:spcBef>
              <a:spcAft>
                <a:spcPts val="0"/>
              </a:spcAft>
              <a:buClr>
                <a:srgbClr val="595959"/>
              </a:buClr>
              <a:buSzPts val="2100"/>
              <a:buFont typeface="Raleway"/>
              <a:buChar char="-"/>
            </a:pPr>
            <a:r>
              <a:rPr lang="en-US" sz="2100">
                <a:solidFill>
                  <a:srgbClr val="595959"/>
                </a:solidFill>
                <a:latin typeface="Raleway"/>
                <a:ea typeface="Raleway"/>
                <a:cs typeface="Raleway"/>
                <a:sym typeface="Raleway"/>
              </a:rPr>
              <a:t>Jeff Price, VDSS Research and Planning</a:t>
            </a:r>
            <a:endParaRPr sz="2100" i="1">
              <a:solidFill>
                <a:srgbClr val="595959"/>
              </a:solidFill>
              <a:latin typeface="Raleway"/>
              <a:ea typeface="Raleway"/>
              <a:cs typeface="Raleway"/>
              <a:sym typeface="Raleway"/>
            </a:endParaRPr>
          </a:p>
          <a:p>
            <a:pPr marL="0" lvl="0" indent="0" rtl="0">
              <a:lnSpc>
                <a:spcPct val="115000"/>
              </a:lnSpc>
              <a:spcBef>
                <a:spcPts val="0"/>
              </a:spcBef>
              <a:spcAft>
                <a:spcPts val="0"/>
              </a:spcAft>
              <a:buClr>
                <a:schemeClr val="dk1"/>
              </a:buClr>
              <a:buSzPts val="1500"/>
              <a:buFont typeface="Arial"/>
              <a:buNone/>
            </a:pPr>
            <a:r>
              <a:rPr lang="en-US" sz="2700" i="1">
                <a:solidFill>
                  <a:srgbClr val="595959"/>
                </a:solidFill>
                <a:latin typeface="Raleway Medium"/>
                <a:ea typeface="Raleway Medium"/>
                <a:cs typeface="Raleway Medium"/>
                <a:sym typeface="Raleway Medium"/>
              </a:rPr>
              <a:t>Sponsor Request: </a:t>
            </a:r>
            <a:endParaRPr sz="2700" i="1">
              <a:solidFill>
                <a:srgbClr val="595959"/>
              </a:solidFill>
              <a:latin typeface="Raleway Medium"/>
              <a:ea typeface="Raleway Medium"/>
              <a:cs typeface="Raleway Medium"/>
              <a:sym typeface="Raleway Medium"/>
            </a:endParaRPr>
          </a:p>
          <a:p>
            <a:pPr marL="609600" lvl="0" indent="0" rtl="0">
              <a:lnSpc>
                <a:spcPct val="115000"/>
              </a:lnSpc>
              <a:spcBef>
                <a:spcPts val="0"/>
              </a:spcBef>
              <a:spcAft>
                <a:spcPts val="0"/>
              </a:spcAft>
              <a:buClr>
                <a:schemeClr val="dk1"/>
              </a:buClr>
              <a:buSzPts val="1500"/>
              <a:buFont typeface="Arial"/>
              <a:buNone/>
            </a:pPr>
            <a:r>
              <a:rPr lang="en-US" sz="2700">
                <a:solidFill>
                  <a:srgbClr val="595959"/>
                </a:solidFill>
                <a:latin typeface="Raleway"/>
                <a:ea typeface="Raleway"/>
                <a:cs typeface="Raleway"/>
                <a:sym typeface="Raleway"/>
              </a:rPr>
              <a:t>Develop table containing network of relationships</a:t>
            </a:r>
            <a:endParaRPr sz="2700">
              <a:solidFill>
                <a:srgbClr val="595959"/>
              </a:solidFill>
              <a:latin typeface="Raleway"/>
              <a:ea typeface="Raleway"/>
              <a:cs typeface="Raleway"/>
              <a:sym typeface="Raleway"/>
            </a:endParaRPr>
          </a:p>
          <a:p>
            <a:pPr marL="0" marR="0" lvl="0" indent="0" algn="l" rtl="0">
              <a:spcBef>
                <a:spcPts val="0"/>
              </a:spcBef>
              <a:spcAft>
                <a:spcPts val="0"/>
              </a:spcAft>
              <a:buClr>
                <a:schemeClr val="dk1"/>
              </a:buClr>
              <a:buSzPts val="3200"/>
              <a:buFont typeface="Arial"/>
              <a:buNone/>
            </a:pPr>
            <a:endParaRPr sz="27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title"/>
          </p:nvPr>
        </p:nvSpPr>
        <p:spPr>
          <a:xfrm>
            <a:off x="609600" y="279400"/>
            <a:ext cx="10972800" cy="11430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solidFill>
                  <a:srgbClr val="44546A"/>
                </a:solidFill>
                <a:latin typeface="Raleway"/>
                <a:ea typeface="Raleway"/>
                <a:cs typeface="Raleway"/>
                <a:sym typeface="Raleway"/>
              </a:rPr>
              <a:t>Enrollment in Distance Education</a:t>
            </a:r>
            <a:endParaRPr>
              <a:solidFill>
                <a:srgbClr val="44546A"/>
              </a:solidFill>
              <a:latin typeface="Raleway"/>
              <a:ea typeface="Raleway"/>
              <a:cs typeface="Raleway"/>
              <a:sym typeface="Raleway"/>
            </a:endParaRPr>
          </a:p>
        </p:txBody>
      </p:sp>
      <p:sp>
        <p:nvSpPr>
          <p:cNvPr id="642" name="Shape 642"/>
          <p:cNvSpPr txBox="1"/>
          <p:nvPr/>
        </p:nvSpPr>
        <p:spPr>
          <a:xfrm>
            <a:off x="2027100" y="2175500"/>
            <a:ext cx="7831800" cy="1947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643" name="Shape 643"/>
          <p:cNvPicPr preferRelativeResize="0"/>
          <p:nvPr/>
        </p:nvPicPr>
        <p:blipFill>
          <a:blip r:embed="rId3">
            <a:alphaModFix/>
          </a:blip>
          <a:stretch>
            <a:fillRect/>
          </a:stretch>
        </p:blipFill>
        <p:spPr>
          <a:xfrm>
            <a:off x="152400" y="1261225"/>
            <a:ext cx="7719199" cy="5444375"/>
          </a:xfrm>
          <a:prstGeom prst="rect">
            <a:avLst/>
          </a:prstGeom>
          <a:noFill/>
          <a:ln>
            <a:noFill/>
          </a:ln>
        </p:spPr>
      </p:pic>
      <p:pic>
        <p:nvPicPr>
          <p:cNvPr id="644" name="Shape 644"/>
          <p:cNvPicPr preferRelativeResize="0"/>
          <p:nvPr/>
        </p:nvPicPr>
        <p:blipFill>
          <a:blip r:embed="rId4">
            <a:alphaModFix/>
          </a:blip>
          <a:stretch>
            <a:fillRect/>
          </a:stretch>
        </p:blipFill>
        <p:spPr>
          <a:xfrm>
            <a:off x="7727450" y="2826825"/>
            <a:ext cx="4464550" cy="1557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Shape 1633"/>
          <p:cNvSpPr txBox="1">
            <a:spLocks noGrp="1"/>
          </p:cNvSpPr>
          <p:nvPr>
            <p:ph type="title"/>
          </p:nvPr>
        </p:nvSpPr>
        <p:spPr>
          <a:xfrm>
            <a:off x="609600" y="274633"/>
            <a:ext cx="110712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rgbClr val="233E50"/>
                </a:solidFill>
                <a:latin typeface="Raleway"/>
                <a:ea typeface="Raleway"/>
                <a:cs typeface="Raleway"/>
                <a:sym typeface="Raleway"/>
              </a:rPr>
              <a:t>Data Discovery: A Glance at Stakeholders</a:t>
            </a:r>
            <a:endParaRPr b="1">
              <a:solidFill>
                <a:srgbClr val="233E50"/>
              </a:solidFill>
              <a:latin typeface="Raleway"/>
              <a:ea typeface="Raleway"/>
              <a:cs typeface="Raleway"/>
              <a:sym typeface="Raleway"/>
            </a:endParaRPr>
          </a:p>
        </p:txBody>
      </p:sp>
      <p:sp>
        <p:nvSpPr>
          <p:cNvPr id="1634" name="Shape 1634"/>
          <p:cNvSpPr txBox="1"/>
          <p:nvPr/>
        </p:nvSpPr>
        <p:spPr>
          <a:xfrm>
            <a:off x="719133" y="1183400"/>
            <a:ext cx="11277600" cy="4491300"/>
          </a:xfrm>
          <a:prstGeom prst="rect">
            <a:avLst/>
          </a:prstGeom>
          <a:noFill/>
          <a:ln>
            <a:noFill/>
          </a:ln>
        </p:spPr>
        <p:txBody>
          <a:bodyPr spcFirstLastPara="1" wrap="square" lIns="121900" tIns="60925" rIns="121900" bIns="60925" anchor="t" anchorCtr="0">
            <a:noAutofit/>
          </a:bodyPr>
          <a:lstStyle/>
          <a:p>
            <a:pPr marL="609600" marR="0" lvl="0" indent="-476250" algn="l" rtl="0">
              <a:spcBef>
                <a:spcPts val="70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Child Protective Services</a:t>
            </a:r>
            <a:endParaRPr sz="2700">
              <a:solidFill>
                <a:schemeClr val="dk1"/>
              </a:solidFill>
              <a:latin typeface="Raleway Light"/>
              <a:ea typeface="Raleway Light"/>
              <a:cs typeface="Raleway Light"/>
              <a:sym typeface="Raleway Light"/>
            </a:endParaRPr>
          </a:p>
          <a:p>
            <a:pPr marL="609600" marR="0" lvl="0" indent="-476250" algn="l" rtl="0">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Childcare Subsidy</a:t>
            </a:r>
            <a:endParaRPr sz="2700">
              <a:solidFill>
                <a:schemeClr val="dk1"/>
              </a:solidFill>
              <a:latin typeface="Raleway Light"/>
              <a:ea typeface="Raleway Light"/>
              <a:cs typeface="Raleway Light"/>
              <a:sym typeface="Raleway Light"/>
            </a:endParaRPr>
          </a:p>
          <a:p>
            <a:pPr marL="609600" marR="0" lvl="0" indent="-476250" algn="l" rtl="0">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Child Support Enforcement</a:t>
            </a:r>
            <a:endParaRPr sz="2700">
              <a:solidFill>
                <a:schemeClr val="dk1"/>
              </a:solidFill>
              <a:latin typeface="Raleway Light"/>
              <a:ea typeface="Raleway Light"/>
              <a:cs typeface="Raleway Light"/>
              <a:sym typeface="Raleway Light"/>
            </a:endParaRPr>
          </a:p>
          <a:p>
            <a:pPr marL="609600" marR="0" lvl="0" indent="-476250" algn="l" rtl="0">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Foster Care</a:t>
            </a:r>
            <a:endParaRPr sz="2700">
              <a:solidFill>
                <a:schemeClr val="dk1"/>
              </a:solidFill>
              <a:latin typeface="Raleway Light"/>
              <a:ea typeface="Raleway Light"/>
              <a:cs typeface="Raleway Light"/>
              <a:sym typeface="Raleway Light"/>
            </a:endParaRPr>
          </a:p>
          <a:p>
            <a:pPr marL="609600" marR="0" lvl="0" indent="-476250" algn="l" rtl="0">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Medicaid</a:t>
            </a:r>
            <a:endParaRPr sz="2700">
              <a:solidFill>
                <a:schemeClr val="dk1"/>
              </a:solidFill>
              <a:latin typeface="Raleway Light"/>
              <a:ea typeface="Raleway Light"/>
              <a:cs typeface="Raleway Light"/>
              <a:sym typeface="Raleway Light"/>
            </a:endParaRPr>
          </a:p>
          <a:p>
            <a:pPr marL="609600" marR="0" lvl="0" indent="-476250" algn="l" rtl="0">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SNAP</a:t>
            </a:r>
            <a:endParaRPr sz="2700">
              <a:solidFill>
                <a:schemeClr val="dk1"/>
              </a:solidFill>
              <a:latin typeface="Raleway Light"/>
              <a:ea typeface="Raleway Light"/>
              <a:cs typeface="Raleway Light"/>
              <a:sym typeface="Raleway Light"/>
            </a:endParaRPr>
          </a:p>
          <a:p>
            <a:pPr marL="609600" marR="0" lvl="0" indent="-476250" algn="l" rtl="0">
              <a:spcBef>
                <a:spcPts val="0"/>
              </a:spcBef>
              <a:spcAft>
                <a:spcPts val="0"/>
              </a:spcAft>
              <a:buClr>
                <a:schemeClr val="dk1"/>
              </a:buClr>
              <a:buSzPts val="2700"/>
              <a:buFont typeface="Raleway Light"/>
              <a:buAutoNum type="arabicPeriod"/>
            </a:pPr>
            <a:r>
              <a:rPr lang="en-US" sz="2700">
                <a:solidFill>
                  <a:schemeClr val="dk1"/>
                </a:solidFill>
                <a:latin typeface="Raleway Light"/>
                <a:ea typeface="Raleway Light"/>
                <a:cs typeface="Raleway Light"/>
                <a:sym typeface="Raleway Light"/>
              </a:rPr>
              <a:t>TANF</a:t>
            </a:r>
            <a:endParaRPr sz="2700">
              <a:solidFill>
                <a:schemeClr val="dk1"/>
              </a:solidFill>
              <a:latin typeface="Raleway Light"/>
              <a:ea typeface="Raleway Light"/>
              <a:cs typeface="Raleway Light"/>
              <a:sym typeface="Raleway Light"/>
            </a:endParaRPr>
          </a:p>
          <a:p>
            <a:pPr marL="0" marR="0" lvl="0" indent="0" algn="l" rtl="0">
              <a:spcBef>
                <a:spcPts val="700"/>
              </a:spcBef>
              <a:spcAft>
                <a:spcPts val="0"/>
              </a:spcAft>
              <a:buNone/>
            </a:pPr>
            <a:endParaRPr sz="2700">
              <a:solidFill>
                <a:schemeClr val="dk1"/>
              </a:solidFill>
              <a:latin typeface="Raleway Light"/>
              <a:ea typeface="Raleway Light"/>
              <a:cs typeface="Raleway Light"/>
              <a:sym typeface="Raleway Light"/>
            </a:endParaRPr>
          </a:p>
          <a:p>
            <a:pPr marL="0" marR="0" lvl="0" indent="0" algn="ctr" rtl="0">
              <a:spcBef>
                <a:spcPts val="700"/>
              </a:spcBef>
              <a:spcAft>
                <a:spcPts val="0"/>
              </a:spcAft>
              <a:buNone/>
            </a:pPr>
            <a:r>
              <a:rPr lang="en-US" sz="2700" i="1">
                <a:solidFill>
                  <a:schemeClr val="dk1"/>
                </a:solidFill>
                <a:latin typeface="Raleway Light"/>
                <a:ea typeface="Raleway Light"/>
                <a:cs typeface="Raleway Light"/>
                <a:sym typeface="Raleway Light"/>
              </a:rPr>
              <a:t>Almost every stakeholder defines “family” and “household” differently.</a:t>
            </a:r>
            <a:endParaRPr sz="2700" i="1">
              <a:solidFill>
                <a:schemeClr val="dk1"/>
              </a:solidFill>
              <a:latin typeface="Raleway Light"/>
              <a:ea typeface="Raleway Light"/>
              <a:cs typeface="Raleway Light"/>
              <a:sym typeface="Raleway Light"/>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Shape 1640"/>
          <p:cNvSpPr txBox="1">
            <a:spLocks noGrp="1"/>
          </p:cNvSpPr>
          <p:nvPr>
            <p:ph type="title"/>
          </p:nvPr>
        </p:nvSpPr>
        <p:spPr>
          <a:xfrm>
            <a:off x="609600" y="274639"/>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rgbClr val="233E50"/>
                </a:solidFill>
                <a:latin typeface="Raleway"/>
                <a:ea typeface="Raleway"/>
                <a:cs typeface="Raleway"/>
                <a:sym typeface="Raleway"/>
              </a:rPr>
              <a:t>The Problem </a:t>
            </a:r>
            <a:endParaRPr b="1">
              <a:solidFill>
                <a:srgbClr val="233E50"/>
              </a:solidFill>
              <a:latin typeface="Raleway"/>
              <a:ea typeface="Raleway"/>
              <a:cs typeface="Raleway"/>
              <a:sym typeface="Raleway"/>
            </a:endParaRPr>
          </a:p>
        </p:txBody>
      </p:sp>
      <p:sp>
        <p:nvSpPr>
          <p:cNvPr id="1641" name="Shape 1641"/>
          <p:cNvSpPr txBox="1"/>
          <p:nvPr/>
        </p:nvSpPr>
        <p:spPr>
          <a:xfrm>
            <a:off x="719133" y="1183400"/>
            <a:ext cx="5049600" cy="4491300"/>
          </a:xfrm>
          <a:prstGeom prst="rect">
            <a:avLst/>
          </a:prstGeom>
          <a:noFill/>
          <a:ln>
            <a:noFill/>
          </a:ln>
        </p:spPr>
        <p:txBody>
          <a:bodyPr spcFirstLastPara="1" wrap="square" lIns="121900" tIns="60925" rIns="121900" bIns="60925" anchor="t" anchorCtr="0">
            <a:noAutofit/>
          </a:bodyPr>
          <a:lstStyle/>
          <a:p>
            <a:pPr marL="0" marR="0" lvl="0" indent="0" algn="l" rtl="0">
              <a:spcBef>
                <a:spcPts val="700"/>
              </a:spcBef>
              <a:spcAft>
                <a:spcPts val="0"/>
              </a:spcAft>
              <a:buNone/>
            </a:pPr>
            <a:r>
              <a:rPr lang="en-US" sz="2700">
                <a:solidFill>
                  <a:schemeClr val="dk1"/>
                </a:solidFill>
                <a:latin typeface="Raleway"/>
                <a:ea typeface="Raleway"/>
                <a:cs typeface="Raleway"/>
                <a:sym typeface="Raleway"/>
              </a:rPr>
              <a:t>Childcare Subsidy</a:t>
            </a:r>
            <a:endParaRPr sz="2700">
              <a:solidFill>
                <a:schemeClr val="dk1"/>
              </a:solidFill>
              <a:latin typeface="Raleway"/>
              <a:ea typeface="Raleway"/>
              <a:cs typeface="Raleway"/>
              <a:sym typeface="Raleway"/>
            </a:endParaRPr>
          </a:p>
          <a:p>
            <a:pPr marL="609600" lvl="0" indent="-457200" rtl="0">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“Any individual(s), adult(s), and/or children related by blood, marriage, adoption or expression of kinship who function as a family unit.”</a:t>
            </a:r>
            <a:endParaRPr sz="2400">
              <a:solidFill>
                <a:schemeClr val="dk1"/>
              </a:solidFill>
              <a:latin typeface="Raleway"/>
              <a:ea typeface="Raleway"/>
              <a:cs typeface="Raleway"/>
              <a:sym typeface="Raleway"/>
            </a:endParaRPr>
          </a:p>
        </p:txBody>
      </p:sp>
      <p:sp>
        <p:nvSpPr>
          <p:cNvPr id="1642" name="Shape 1642"/>
          <p:cNvSpPr txBox="1"/>
          <p:nvPr/>
        </p:nvSpPr>
        <p:spPr>
          <a:xfrm>
            <a:off x="6189867" y="1183400"/>
            <a:ext cx="5392500" cy="4491300"/>
          </a:xfrm>
          <a:prstGeom prst="rect">
            <a:avLst/>
          </a:prstGeom>
          <a:noFill/>
          <a:ln>
            <a:noFill/>
          </a:ln>
        </p:spPr>
        <p:txBody>
          <a:bodyPr spcFirstLastPara="1" wrap="square" lIns="121900" tIns="60925" rIns="121900" bIns="60925" anchor="t" anchorCtr="0">
            <a:noAutofit/>
          </a:bodyPr>
          <a:lstStyle/>
          <a:p>
            <a:pPr marL="0" marR="0" lvl="0" indent="0" algn="l" rtl="0">
              <a:spcBef>
                <a:spcPts val="700"/>
              </a:spcBef>
              <a:spcAft>
                <a:spcPts val="0"/>
              </a:spcAft>
              <a:buNone/>
            </a:pPr>
            <a:r>
              <a:rPr lang="en-US" sz="2700">
                <a:solidFill>
                  <a:schemeClr val="dk1"/>
                </a:solidFill>
                <a:latin typeface="Raleway"/>
                <a:ea typeface="Raleway"/>
                <a:cs typeface="Raleway"/>
                <a:sym typeface="Raleway"/>
              </a:rPr>
              <a:t>TANF</a:t>
            </a:r>
            <a:endParaRPr sz="2700">
              <a:solidFill>
                <a:schemeClr val="dk1"/>
              </a:solidFill>
              <a:latin typeface="Raleway"/>
              <a:ea typeface="Raleway"/>
              <a:cs typeface="Raleway"/>
              <a:sym typeface="Raleway"/>
            </a:endParaRPr>
          </a:p>
          <a:p>
            <a:pPr marL="609600" marR="0" lvl="0" indent="-457200" algn="l" rtl="0">
              <a:spcBef>
                <a:spcPts val="70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No definition of “family.” However, </a:t>
            </a:r>
            <a:r>
              <a:rPr lang="en-US" sz="2400">
                <a:solidFill>
                  <a:schemeClr val="dk1"/>
                </a:solidFill>
                <a:highlight>
                  <a:srgbClr val="FFFFFF"/>
                </a:highlight>
                <a:latin typeface="Raleway"/>
                <a:ea typeface="Raleway"/>
                <a:cs typeface="Raleway"/>
                <a:sym typeface="Raleway"/>
              </a:rPr>
              <a:t>"assistance unit" means "those persons who must participate together as a family unit."</a:t>
            </a:r>
            <a:br>
              <a:rPr lang="en-US" sz="2400">
                <a:solidFill>
                  <a:schemeClr val="dk1"/>
                </a:solidFill>
                <a:highlight>
                  <a:srgbClr val="FFFFFF"/>
                </a:highlight>
                <a:latin typeface="Raleway"/>
                <a:ea typeface="Raleway"/>
                <a:cs typeface="Raleway"/>
                <a:sym typeface="Raleway"/>
              </a:rPr>
            </a:br>
            <a:r>
              <a:rPr lang="en-US" sz="1900">
                <a:solidFill>
                  <a:schemeClr val="dk1"/>
                </a:solidFill>
                <a:highlight>
                  <a:srgbClr val="FFFFFF"/>
                </a:highlight>
                <a:latin typeface="Raleway"/>
                <a:ea typeface="Raleway"/>
                <a:cs typeface="Raleway"/>
                <a:sym typeface="Raleway"/>
              </a:rPr>
              <a:t>(VA Admin code)</a:t>
            </a:r>
            <a:r>
              <a:rPr lang="en-US" sz="1900">
                <a:solidFill>
                  <a:schemeClr val="dk1"/>
                </a:solidFill>
                <a:latin typeface="Raleway"/>
                <a:ea typeface="Raleway"/>
                <a:cs typeface="Raleway"/>
                <a:sym typeface="Raleway"/>
              </a:rPr>
              <a:t> </a:t>
            </a:r>
            <a:endParaRPr sz="1900">
              <a:solidFill>
                <a:schemeClr val="dk1"/>
              </a:solidFill>
              <a:latin typeface="Raleway"/>
              <a:ea typeface="Raleway"/>
              <a:cs typeface="Raleway"/>
              <a:sym typeface="Raleway"/>
            </a:endParaRPr>
          </a:p>
          <a:p>
            <a:pPr marL="609600" marR="0" lvl="0" indent="-457200" algn="l" rtl="0">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“Family cap” provision:</a:t>
            </a:r>
            <a:endParaRPr sz="2400">
              <a:solidFill>
                <a:schemeClr val="dk1"/>
              </a:solidFill>
              <a:latin typeface="Raleway"/>
              <a:ea typeface="Raleway"/>
              <a:cs typeface="Raleway"/>
              <a:sym typeface="Raleway"/>
            </a:endParaRPr>
          </a:p>
          <a:p>
            <a:pPr marL="1219200" marR="0" lvl="1" indent="-457200" algn="l" rtl="0">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Allows child to receive benefits from nonfamily caretakers</a:t>
            </a:r>
            <a:endParaRPr sz="2400">
              <a:solidFill>
                <a:schemeClr val="dk1"/>
              </a:solidFill>
              <a:latin typeface="Raleway"/>
              <a:ea typeface="Raleway"/>
              <a:cs typeface="Raleway"/>
              <a:sym typeface="Raleway"/>
            </a:endParaRPr>
          </a:p>
          <a:p>
            <a:pPr marL="609600" marR="0" lvl="0" indent="-457200" algn="l" rtl="0">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TANF recipients also able to receive Childcare Subsidy benefits</a:t>
            </a:r>
            <a:endParaRPr sz="2400">
              <a:solidFill>
                <a:schemeClr val="dk1"/>
              </a:solidFill>
              <a:latin typeface="Raleway"/>
              <a:ea typeface="Raleway"/>
              <a:cs typeface="Raleway"/>
              <a:sym typeface="Raleway"/>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Shape 1648"/>
          <p:cNvSpPr txBox="1">
            <a:spLocks noGrp="1"/>
          </p:cNvSpPr>
          <p:nvPr>
            <p:ph type="title"/>
          </p:nvPr>
        </p:nvSpPr>
        <p:spPr>
          <a:xfrm>
            <a:off x="609600" y="274639"/>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rgbClr val="233E50"/>
                </a:solidFill>
                <a:latin typeface="Raleway"/>
                <a:ea typeface="Raleway"/>
                <a:cs typeface="Raleway"/>
                <a:sym typeface="Raleway"/>
              </a:rPr>
              <a:t>Data Exploration: Data Dictionaries</a:t>
            </a:r>
            <a:endParaRPr b="1">
              <a:solidFill>
                <a:srgbClr val="233E50"/>
              </a:solidFill>
              <a:latin typeface="Raleway"/>
              <a:ea typeface="Raleway"/>
              <a:cs typeface="Raleway"/>
              <a:sym typeface="Raleway"/>
            </a:endParaRPr>
          </a:p>
        </p:txBody>
      </p:sp>
      <p:sp>
        <p:nvSpPr>
          <p:cNvPr id="1649" name="Shape 1649"/>
          <p:cNvSpPr txBox="1"/>
          <p:nvPr/>
        </p:nvSpPr>
        <p:spPr>
          <a:xfrm>
            <a:off x="719133" y="1259600"/>
            <a:ext cx="11277600" cy="5538000"/>
          </a:xfrm>
          <a:prstGeom prst="rect">
            <a:avLst/>
          </a:prstGeom>
          <a:noFill/>
          <a:ln>
            <a:noFill/>
          </a:ln>
        </p:spPr>
        <p:txBody>
          <a:bodyPr spcFirstLastPara="1" wrap="square" lIns="121900" tIns="60925" rIns="121900" bIns="60925" anchor="t" anchorCtr="0">
            <a:noAutofit/>
          </a:bodyPr>
          <a:lstStyle/>
          <a:p>
            <a:pPr marL="0" lvl="0" indent="0" rtl="0">
              <a:lnSpc>
                <a:spcPct val="115000"/>
              </a:lnSpc>
              <a:spcBef>
                <a:spcPts val="0"/>
              </a:spcBef>
              <a:spcAft>
                <a:spcPts val="0"/>
              </a:spcAft>
              <a:buNone/>
            </a:pPr>
            <a:r>
              <a:rPr lang="en-US" sz="2700" i="1">
                <a:solidFill>
                  <a:srgbClr val="595959"/>
                </a:solidFill>
                <a:highlight>
                  <a:schemeClr val="lt1"/>
                </a:highlight>
                <a:latin typeface="Raleway"/>
                <a:ea typeface="Raleway"/>
                <a:cs typeface="Raleway"/>
                <a:sym typeface="Raleway"/>
              </a:rPr>
              <a:t>NIS (National Incidence Study of Child Abuse and Neglect)</a:t>
            </a:r>
            <a:endParaRPr sz="2700" i="1">
              <a:solidFill>
                <a:srgbClr val="595959"/>
              </a:solidFill>
              <a:highlight>
                <a:schemeClr val="lt1"/>
              </a:highlight>
              <a:latin typeface="Raleway"/>
              <a:ea typeface="Raleway"/>
              <a:cs typeface="Raleway"/>
              <a:sym typeface="Raleway"/>
            </a:endParaRPr>
          </a:p>
          <a:p>
            <a:pPr marL="609600" lvl="0" indent="-476250" rtl="0">
              <a:lnSpc>
                <a:spcPct val="115000"/>
              </a:lnSpc>
              <a:spcBef>
                <a:spcPts val="2100"/>
              </a:spcBef>
              <a:spcAft>
                <a:spcPts val="0"/>
              </a:spcAft>
              <a:buClr>
                <a:srgbClr val="595959"/>
              </a:buClr>
              <a:buSzPts val="2700"/>
              <a:buFont typeface="Raleway"/>
              <a:buChar char="●"/>
            </a:pPr>
            <a:r>
              <a:rPr lang="en-US" sz="2700">
                <a:solidFill>
                  <a:srgbClr val="595959"/>
                </a:solidFill>
                <a:highlight>
                  <a:schemeClr val="lt1"/>
                </a:highlight>
                <a:latin typeface="Raleway"/>
                <a:ea typeface="Raleway"/>
                <a:cs typeface="Raleway"/>
                <a:sym typeface="Raleway"/>
              </a:rPr>
              <a:t>Identified ~50 relationship variables </a:t>
            </a:r>
            <a:endParaRPr sz="2700">
              <a:solidFill>
                <a:srgbClr val="595959"/>
              </a:solidFill>
              <a:highlight>
                <a:schemeClr val="lt1"/>
              </a:highlight>
              <a:latin typeface="Raleway"/>
              <a:ea typeface="Raleway"/>
              <a:cs typeface="Raleway"/>
              <a:sym typeface="Raleway"/>
            </a:endParaRPr>
          </a:p>
          <a:p>
            <a:pPr marL="0" lvl="0" indent="0" rtl="0">
              <a:lnSpc>
                <a:spcPct val="115000"/>
              </a:lnSpc>
              <a:spcBef>
                <a:spcPts val="2100"/>
              </a:spcBef>
              <a:spcAft>
                <a:spcPts val="0"/>
              </a:spcAft>
              <a:buNone/>
            </a:pPr>
            <a:r>
              <a:rPr lang="en-US" sz="2700" i="1">
                <a:solidFill>
                  <a:srgbClr val="595959"/>
                </a:solidFill>
                <a:highlight>
                  <a:schemeClr val="lt1"/>
                </a:highlight>
                <a:latin typeface="Raleway"/>
                <a:ea typeface="Raleway"/>
                <a:cs typeface="Raleway"/>
                <a:sym typeface="Raleway"/>
              </a:rPr>
              <a:t>OASIS (Online Automated Services Information System)</a:t>
            </a:r>
            <a:endParaRPr sz="2700" i="1">
              <a:solidFill>
                <a:srgbClr val="595959"/>
              </a:solidFill>
              <a:highlight>
                <a:schemeClr val="lt1"/>
              </a:highlight>
              <a:latin typeface="Raleway"/>
              <a:ea typeface="Raleway"/>
              <a:cs typeface="Raleway"/>
              <a:sym typeface="Raleway"/>
            </a:endParaRPr>
          </a:p>
          <a:p>
            <a:pPr marL="609600" lvl="0" indent="-476250" rtl="0">
              <a:lnSpc>
                <a:spcPct val="115000"/>
              </a:lnSpc>
              <a:spcBef>
                <a:spcPts val="2100"/>
              </a:spcBef>
              <a:spcAft>
                <a:spcPts val="0"/>
              </a:spcAft>
              <a:buClr>
                <a:srgbClr val="595959"/>
              </a:buClr>
              <a:buSzPts val="2700"/>
              <a:buFont typeface="Raleway"/>
              <a:buChar char="●"/>
            </a:pPr>
            <a:r>
              <a:rPr lang="en-US" sz="2700">
                <a:solidFill>
                  <a:srgbClr val="595959"/>
                </a:solidFill>
                <a:highlight>
                  <a:schemeClr val="lt1"/>
                </a:highlight>
                <a:latin typeface="Raleway"/>
                <a:ea typeface="Raleway"/>
                <a:cs typeface="Raleway"/>
                <a:sym typeface="Raleway"/>
              </a:rPr>
              <a:t>Identified 30+ tables and selected relevant variables</a:t>
            </a:r>
            <a:endParaRPr sz="2700">
              <a:solidFill>
                <a:srgbClr val="595959"/>
              </a:solidFill>
              <a:highlight>
                <a:schemeClr val="lt1"/>
              </a:highlight>
              <a:latin typeface="Raleway"/>
              <a:ea typeface="Raleway"/>
              <a:cs typeface="Raleway"/>
              <a:sym typeface="Raleway"/>
            </a:endParaRPr>
          </a:p>
          <a:p>
            <a:pPr marL="1219200" lvl="1" indent="-438150" rtl="0">
              <a:lnSpc>
                <a:spcPct val="115000"/>
              </a:lnSpc>
              <a:spcBef>
                <a:spcPts val="0"/>
              </a:spcBef>
              <a:spcAft>
                <a:spcPts val="0"/>
              </a:spcAft>
              <a:buClr>
                <a:srgbClr val="595959"/>
              </a:buClr>
              <a:buSzPts val="2100"/>
              <a:buFont typeface="Raleway"/>
              <a:buChar char="○"/>
            </a:pPr>
            <a:r>
              <a:rPr lang="en-US" sz="2100">
                <a:solidFill>
                  <a:srgbClr val="595959"/>
                </a:solidFill>
                <a:highlight>
                  <a:schemeClr val="lt1"/>
                </a:highlight>
                <a:latin typeface="Raleway"/>
                <a:ea typeface="Raleway"/>
                <a:cs typeface="Raleway"/>
                <a:sym typeface="Raleway"/>
              </a:rPr>
              <a:t>Familial/relationship/household indicators</a:t>
            </a:r>
            <a:endParaRPr sz="2100">
              <a:solidFill>
                <a:srgbClr val="595959"/>
              </a:solidFill>
              <a:highlight>
                <a:schemeClr val="lt1"/>
              </a:highlight>
              <a:latin typeface="Raleway"/>
              <a:ea typeface="Raleway"/>
              <a:cs typeface="Raleway"/>
              <a:sym typeface="Raleway"/>
            </a:endParaRPr>
          </a:p>
          <a:p>
            <a:pPr marL="0" lvl="0" indent="0" rtl="0">
              <a:lnSpc>
                <a:spcPct val="115000"/>
              </a:lnSpc>
              <a:spcBef>
                <a:spcPts val="2100"/>
              </a:spcBef>
              <a:spcAft>
                <a:spcPts val="0"/>
              </a:spcAft>
              <a:buNone/>
            </a:pPr>
            <a:r>
              <a:rPr lang="en-US" sz="2700" i="1">
                <a:solidFill>
                  <a:srgbClr val="595959"/>
                </a:solidFill>
                <a:latin typeface="Raleway"/>
                <a:ea typeface="Raleway"/>
                <a:cs typeface="Raleway"/>
                <a:sym typeface="Raleway"/>
              </a:rPr>
              <a:t>VaCMS (Virginia Case Management System)</a:t>
            </a:r>
            <a:endParaRPr sz="2700" i="1">
              <a:solidFill>
                <a:srgbClr val="595959"/>
              </a:solidFill>
              <a:latin typeface="Raleway"/>
              <a:ea typeface="Raleway"/>
              <a:cs typeface="Raleway"/>
              <a:sym typeface="Raleway"/>
            </a:endParaRPr>
          </a:p>
          <a:p>
            <a:pPr marL="609600" lvl="0" indent="-476250" rtl="0">
              <a:lnSpc>
                <a:spcPct val="115000"/>
              </a:lnSpc>
              <a:spcBef>
                <a:spcPts val="2100"/>
              </a:spcBef>
              <a:spcAft>
                <a:spcPts val="0"/>
              </a:spcAft>
              <a:buClr>
                <a:srgbClr val="595959"/>
              </a:buClr>
              <a:buSzPts val="2700"/>
              <a:buFont typeface="Raleway"/>
              <a:buChar char="●"/>
            </a:pPr>
            <a:r>
              <a:rPr lang="en-US" sz="2700">
                <a:solidFill>
                  <a:srgbClr val="595959"/>
                </a:solidFill>
                <a:latin typeface="Raleway"/>
                <a:ea typeface="Raleway"/>
                <a:cs typeface="Raleway"/>
                <a:sym typeface="Raleway"/>
              </a:rPr>
              <a:t>Identified 15 tables and selected relevant variables</a:t>
            </a:r>
            <a:endParaRPr sz="2700">
              <a:solidFill>
                <a:srgbClr val="595959"/>
              </a:solidFill>
              <a:latin typeface="Raleway"/>
              <a:ea typeface="Raleway"/>
              <a:cs typeface="Raleway"/>
              <a:sym typeface="Raleway"/>
            </a:endParaRPr>
          </a:p>
          <a:p>
            <a:pPr marL="1219200" lvl="1" indent="-438150" rtl="0">
              <a:lnSpc>
                <a:spcPct val="115000"/>
              </a:lnSpc>
              <a:spcBef>
                <a:spcPts val="0"/>
              </a:spcBef>
              <a:spcAft>
                <a:spcPts val="0"/>
              </a:spcAft>
              <a:buClr>
                <a:srgbClr val="595959"/>
              </a:buClr>
              <a:buSzPts val="2100"/>
              <a:buFont typeface="Raleway"/>
              <a:buChar char="○"/>
            </a:pPr>
            <a:r>
              <a:rPr lang="en-US" sz="2100">
                <a:solidFill>
                  <a:srgbClr val="595959"/>
                </a:solidFill>
                <a:highlight>
                  <a:schemeClr val="lt1"/>
                </a:highlight>
                <a:latin typeface="Raleway"/>
                <a:ea typeface="Raleway"/>
                <a:cs typeface="Raleway"/>
                <a:sym typeface="Raleway"/>
              </a:rPr>
              <a:t>Familial/relationship/household indicators</a:t>
            </a:r>
            <a:endParaRPr sz="2700" i="1">
              <a:solidFill>
                <a:srgbClr val="595959"/>
              </a:solidFill>
              <a:highlight>
                <a:schemeClr val="lt1"/>
              </a:highlight>
              <a:latin typeface="Raleway"/>
              <a:ea typeface="Raleway"/>
              <a:cs typeface="Raleway"/>
              <a:sym typeface="Raleway"/>
            </a:endParaRPr>
          </a:p>
          <a:p>
            <a:pPr marL="609600" lvl="0" indent="0" rtl="0">
              <a:lnSpc>
                <a:spcPct val="115000"/>
              </a:lnSpc>
              <a:spcBef>
                <a:spcPts val="2100"/>
              </a:spcBef>
              <a:spcAft>
                <a:spcPts val="0"/>
              </a:spcAft>
              <a:buNone/>
            </a:pPr>
            <a:endParaRPr sz="2700">
              <a:solidFill>
                <a:srgbClr val="595959"/>
              </a:solidFill>
              <a:highlight>
                <a:schemeClr val="lt1"/>
              </a:highlight>
              <a:latin typeface="Raleway"/>
              <a:ea typeface="Raleway"/>
              <a:cs typeface="Raleway"/>
              <a:sym typeface="Raleway"/>
            </a:endParaRPr>
          </a:p>
          <a:p>
            <a:pPr marL="0" marR="0" lvl="0" indent="0" algn="l" rtl="0">
              <a:spcBef>
                <a:spcPts val="2100"/>
              </a:spcBef>
              <a:spcAft>
                <a:spcPts val="0"/>
              </a:spcAft>
              <a:buNone/>
            </a:pPr>
            <a:endParaRPr sz="2700">
              <a:solidFill>
                <a:schemeClr val="dk1"/>
              </a:solidFill>
              <a:latin typeface="Raleway"/>
              <a:ea typeface="Raleway"/>
              <a:cs typeface="Raleway"/>
              <a:sym typeface="Raleway"/>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Shape 1655"/>
          <p:cNvSpPr txBox="1">
            <a:spLocks noGrp="1"/>
          </p:cNvSpPr>
          <p:nvPr>
            <p:ph type="title"/>
          </p:nvPr>
        </p:nvSpPr>
        <p:spPr>
          <a:xfrm>
            <a:off x="609600" y="274639"/>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rgbClr val="233E50"/>
                </a:solidFill>
                <a:latin typeface="Raleway"/>
                <a:ea typeface="Raleway"/>
                <a:cs typeface="Raleway"/>
                <a:sym typeface="Raleway"/>
              </a:rPr>
              <a:t>Data Exploration: Data Dictionaries</a:t>
            </a:r>
            <a:endParaRPr b="1">
              <a:solidFill>
                <a:srgbClr val="233E50"/>
              </a:solidFill>
              <a:latin typeface="Raleway"/>
              <a:ea typeface="Raleway"/>
              <a:cs typeface="Raleway"/>
              <a:sym typeface="Raleway"/>
            </a:endParaRPr>
          </a:p>
        </p:txBody>
      </p:sp>
      <p:sp>
        <p:nvSpPr>
          <p:cNvPr id="1656" name="Shape 1656"/>
          <p:cNvSpPr txBox="1"/>
          <p:nvPr/>
        </p:nvSpPr>
        <p:spPr>
          <a:xfrm>
            <a:off x="9034400" y="2204633"/>
            <a:ext cx="2547900" cy="4323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lvl="0" indent="0" rtl="0">
              <a:spcBef>
                <a:spcPts val="0"/>
              </a:spcBef>
              <a:spcAft>
                <a:spcPts val="0"/>
              </a:spcAft>
              <a:buNone/>
            </a:pPr>
            <a:r>
              <a:rPr lang="en-US" sz="1900"/>
              <a:t>Primary Caregiver</a:t>
            </a:r>
            <a:endParaRPr sz="1900"/>
          </a:p>
          <a:p>
            <a:pPr marL="0" lvl="0" indent="0" rtl="0">
              <a:spcBef>
                <a:spcPts val="0"/>
              </a:spcBef>
              <a:spcAft>
                <a:spcPts val="0"/>
              </a:spcAft>
              <a:buNone/>
            </a:pPr>
            <a:endParaRPr sz="1900"/>
          </a:p>
          <a:p>
            <a:pPr marL="0" lvl="0" indent="0" rtl="0">
              <a:spcBef>
                <a:spcPts val="0"/>
              </a:spcBef>
              <a:spcAft>
                <a:spcPts val="0"/>
              </a:spcAft>
              <a:buNone/>
            </a:pPr>
            <a:r>
              <a:rPr lang="en-US" sz="1900"/>
              <a:t>Biological Parent</a:t>
            </a:r>
            <a:endParaRPr sz="1900"/>
          </a:p>
          <a:p>
            <a:pPr marL="0" lvl="0" indent="0" rtl="0">
              <a:spcBef>
                <a:spcPts val="0"/>
              </a:spcBef>
              <a:spcAft>
                <a:spcPts val="0"/>
              </a:spcAft>
              <a:buNone/>
            </a:pPr>
            <a:endParaRPr sz="1900"/>
          </a:p>
          <a:p>
            <a:pPr marL="0" lvl="0" indent="0" rtl="0">
              <a:spcBef>
                <a:spcPts val="0"/>
              </a:spcBef>
              <a:spcAft>
                <a:spcPts val="0"/>
              </a:spcAft>
              <a:buNone/>
            </a:pPr>
            <a:r>
              <a:rPr lang="en-US" sz="1900"/>
              <a:t>Foster Parent</a:t>
            </a:r>
            <a:endParaRPr sz="1900"/>
          </a:p>
          <a:p>
            <a:pPr marL="0" lvl="0" indent="0" rtl="0">
              <a:spcBef>
                <a:spcPts val="0"/>
              </a:spcBef>
              <a:spcAft>
                <a:spcPts val="0"/>
              </a:spcAft>
              <a:buNone/>
            </a:pPr>
            <a:endParaRPr sz="1900"/>
          </a:p>
          <a:p>
            <a:pPr marL="0" lvl="0" indent="0" rtl="0">
              <a:spcBef>
                <a:spcPts val="0"/>
              </a:spcBef>
              <a:spcAft>
                <a:spcPts val="0"/>
              </a:spcAft>
              <a:buNone/>
            </a:pPr>
            <a:r>
              <a:rPr lang="en-US" sz="1900"/>
              <a:t>Adoptive Parent</a:t>
            </a:r>
            <a:endParaRPr sz="1900"/>
          </a:p>
          <a:p>
            <a:pPr marL="0" lvl="0" indent="0" rtl="0">
              <a:spcBef>
                <a:spcPts val="0"/>
              </a:spcBef>
              <a:spcAft>
                <a:spcPts val="0"/>
              </a:spcAft>
              <a:buNone/>
            </a:pPr>
            <a:endParaRPr sz="1900"/>
          </a:p>
          <a:p>
            <a:pPr marL="0" lvl="0" indent="0" rtl="0">
              <a:spcBef>
                <a:spcPts val="0"/>
              </a:spcBef>
              <a:spcAft>
                <a:spcPts val="0"/>
              </a:spcAft>
              <a:buNone/>
            </a:pPr>
            <a:r>
              <a:rPr lang="en-US" sz="1900"/>
              <a:t>Grandparent</a:t>
            </a:r>
            <a:endParaRPr sz="1900"/>
          </a:p>
          <a:p>
            <a:pPr marL="0" lvl="0" indent="0" rtl="0">
              <a:spcBef>
                <a:spcPts val="0"/>
              </a:spcBef>
              <a:spcAft>
                <a:spcPts val="0"/>
              </a:spcAft>
              <a:buNone/>
            </a:pPr>
            <a:endParaRPr sz="1900"/>
          </a:p>
          <a:p>
            <a:pPr marL="0" lvl="0" indent="0" rtl="0">
              <a:spcBef>
                <a:spcPts val="0"/>
              </a:spcBef>
              <a:spcAft>
                <a:spcPts val="0"/>
              </a:spcAft>
              <a:buNone/>
            </a:pPr>
            <a:r>
              <a:rPr lang="en-US" sz="1900"/>
              <a:t>Sibling</a:t>
            </a:r>
            <a:endParaRPr sz="1900"/>
          </a:p>
          <a:p>
            <a:pPr marL="0" lvl="0" indent="0" rtl="0">
              <a:spcBef>
                <a:spcPts val="0"/>
              </a:spcBef>
              <a:spcAft>
                <a:spcPts val="0"/>
              </a:spcAft>
              <a:buNone/>
            </a:pPr>
            <a:endParaRPr sz="1900"/>
          </a:p>
          <a:p>
            <a:pPr marL="0" lvl="0" indent="0" rtl="0">
              <a:spcBef>
                <a:spcPts val="0"/>
              </a:spcBef>
              <a:spcAft>
                <a:spcPts val="0"/>
              </a:spcAft>
              <a:buNone/>
            </a:pPr>
            <a:r>
              <a:rPr lang="en-US" sz="1900"/>
              <a:t>Friend</a:t>
            </a:r>
            <a:endParaRPr sz="1900"/>
          </a:p>
          <a:p>
            <a:pPr marL="0" lvl="0" indent="0" algn="ctr" rtl="0">
              <a:spcBef>
                <a:spcPts val="0"/>
              </a:spcBef>
              <a:spcAft>
                <a:spcPts val="0"/>
              </a:spcAft>
              <a:buNone/>
            </a:pPr>
            <a:r>
              <a:rPr lang="en-US" sz="1900"/>
              <a:t>...</a:t>
            </a:r>
            <a:endParaRPr sz="1900"/>
          </a:p>
        </p:txBody>
      </p:sp>
      <p:pic>
        <p:nvPicPr>
          <p:cNvPr id="1657" name="Shape 1657"/>
          <p:cNvPicPr preferRelativeResize="0"/>
          <p:nvPr/>
        </p:nvPicPr>
        <p:blipFill>
          <a:blip r:embed="rId3">
            <a:alphaModFix/>
          </a:blip>
          <a:stretch>
            <a:fillRect/>
          </a:stretch>
        </p:blipFill>
        <p:spPr>
          <a:xfrm>
            <a:off x="203200" y="1621039"/>
            <a:ext cx="3775321" cy="5033761"/>
          </a:xfrm>
          <a:prstGeom prst="rect">
            <a:avLst/>
          </a:prstGeom>
          <a:noFill/>
          <a:ln>
            <a:noFill/>
          </a:ln>
        </p:spPr>
      </p:pic>
      <p:cxnSp>
        <p:nvCxnSpPr>
          <p:cNvPr id="1658" name="Shape 1658"/>
          <p:cNvCxnSpPr/>
          <p:nvPr/>
        </p:nvCxnSpPr>
        <p:spPr>
          <a:xfrm>
            <a:off x="2608133" y="3667300"/>
            <a:ext cx="1482900" cy="0"/>
          </a:xfrm>
          <a:prstGeom prst="straightConnector1">
            <a:avLst/>
          </a:prstGeom>
          <a:noFill/>
          <a:ln w="28575" cap="flat" cmpd="sng">
            <a:solidFill>
              <a:schemeClr val="dk2"/>
            </a:solidFill>
            <a:prstDash val="solid"/>
            <a:round/>
            <a:headEnd type="none" w="med" len="med"/>
            <a:tailEnd type="triangle" w="med" len="med"/>
          </a:ln>
        </p:spPr>
      </p:cxnSp>
      <p:cxnSp>
        <p:nvCxnSpPr>
          <p:cNvPr id="1659" name="Shape 1659"/>
          <p:cNvCxnSpPr/>
          <p:nvPr/>
        </p:nvCxnSpPr>
        <p:spPr>
          <a:xfrm>
            <a:off x="7649000" y="3662900"/>
            <a:ext cx="1054500" cy="8700"/>
          </a:xfrm>
          <a:prstGeom prst="straightConnector1">
            <a:avLst/>
          </a:prstGeom>
          <a:noFill/>
          <a:ln w="28575" cap="flat" cmpd="sng">
            <a:solidFill>
              <a:schemeClr val="dk2"/>
            </a:solidFill>
            <a:prstDash val="solid"/>
            <a:round/>
            <a:headEnd type="none" w="med" len="med"/>
            <a:tailEnd type="triangle" w="med" len="med"/>
          </a:ln>
        </p:spPr>
      </p:cxnSp>
      <p:pic>
        <p:nvPicPr>
          <p:cNvPr id="1660" name="Shape 1660"/>
          <p:cNvPicPr preferRelativeResize="0"/>
          <p:nvPr/>
        </p:nvPicPr>
        <p:blipFill>
          <a:blip r:embed="rId4">
            <a:alphaModFix/>
          </a:blip>
          <a:stretch>
            <a:fillRect/>
          </a:stretch>
        </p:blipFill>
        <p:spPr>
          <a:xfrm>
            <a:off x="4265767" y="1621034"/>
            <a:ext cx="3528832" cy="5033766"/>
          </a:xfrm>
          <a:prstGeom prst="rect">
            <a:avLst/>
          </a:prstGeom>
          <a:noFill/>
          <a:ln>
            <a:noFill/>
          </a:ln>
        </p:spPr>
      </p:pic>
      <p:sp>
        <p:nvSpPr>
          <p:cNvPr id="1661" name="Shape 1661"/>
          <p:cNvSpPr txBox="1"/>
          <p:nvPr/>
        </p:nvSpPr>
        <p:spPr>
          <a:xfrm>
            <a:off x="9121933" y="1621033"/>
            <a:ext cx="2371500" cy="5163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1900" b="1"/>
              <a:t>Relationships</a:t>
            </a:r>
            <a:endParaRPr sz="1900" b="1"/>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Shape 1667"/>
          <p:cNvSpPr txBox="1">
            <a:spLocks noGrp="1"/>
          </p:cNvSpPr>
          <p:nvPr>
            <p:ph type="title"/>
          </p:nvPr>
        </p:nvSpPr>
        <p:spPr>
          <a:xfrm>
            <a:off x="609600" y="274639"/>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rgbClr val="233E50"/>
                </a:solidFill>
                <a:latin typeface="Raleway"/>
                <a:ea typeface="Raleway"/>
                <a:cs typeface="Raleway"/>
                <a:sym typeface="Raleway"/>
              </a:rPr>
              <a:t>Next Steps</a:t>
            </a:r>
            <a:endParaRPr b="1">
              <a:solidFill>
                <a:srgbClr val="233E50"/>
              </a:solidFill>
              <a:latin typeface="Raleway"/>
              <a:ea typeface="Raleway"/>
              <a:cs typeface="Raleway"/>
              <a:sym typeface="Raleway"/>
            </a:endParaRPr>
          </a:p>
        </p:txBody>
      </p:sp>
      <p:sp>
        <p:nvSpPr>
          <p:cNvPr id="1668" name="Shape 1668"/>
          <p:cNvSpPr txBox="1"/>
          <p:nvPr/>
        </p:nvSpPr>
        <p:spPr>
          <a:xfrm>
            <a:off x="619933" y="1140000"/>
            <a:ext cx="11145900" cy="51921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1900" i="1" u="sng">
                <a:latin typeface="Raleway"/>
                <a:ea typeface="Raleway"/>
                <a:cs typeface="Raleway"/>
                <a:sym typeface="Raleway"/>
              </a:rPr>
              <a:t>Weeks 6-10</a:t>
            </a:r>
            <a:endParaRPr sz="1900" i="1" u="sng">
              <a:latin typeface="Raleway"/>
              <a:ea typeface="Raleway"/>
              <a:cs typeface="Raleway"/>
              <a:sym typeface="Raleway"/>
            </a:endParaRPr>
          </a:p>
          <a:p>
            <a:pPr marL="0" lvl="0" indent="0" rtl="0">
              <a:spcBef>
                <a:spcPts val="1300"/>
              </a:spcBef>
              <a:spcAft>
                <a:spcPts val="0"/>
              </a:spcAft>
              <a:buNone/>
            </a:pPr>
            <a:r>
              <a:rPr lang="en-US" sz="3200">
                <a:solidFill>
                  <a:srgbClr val="595959"/>
                </a:solidFill>
                <a:latin typeface="Raleway"/>
                <a:ea typeface="Raleway"/>
                <a:cs typeface="Raleway"/>
                <a:sym typeface="Raleway"/>
              </a:rPr>
              <a:t>July 11 - July 26</a:t>
            </a:r>
            <a:endParaRPr sz="3200">
              <a:solidFill>
                <a:srgbClr val="595959"/>
              </a:solidFill>
              <a:latin typeface="Raleway"/>
              <a:ea typeface="Raleway"/>
              <a:cs typeface="Raleway"/>
              <a:sym typeface="Raleway"/>
            </a:endParaRPr>
          </a:p>
          <a:p>
            <a:pPr marL="609600" lvl="0" indent="-476250" rtl="0">
              <a:spcBef>
                <a:spcPts val="0"/>
              </a:spcBef>
              <a:spcAft>
                <a:spcPts val="0"/>
              </a:spcAft>
              <a:buClr>
                <a:srgbClr val="595959"/>
              </a:buClr>
              <a:buSzPts val="2700"/>
              <a:buFont typeface="Raleway"/>
              <a:buAutoNum type="arabicPeriod"/>
            </a:pPr>
            <a:r>
              <a:rPr lang="en-US" sz="2700">
                <a:solidFill>
                  <a:srgbClr val="595959"/>
                </a:solidFill>
                <a:latin typeface="Raleway"/>
                <a:ea typeface="Raleway"/>
                <a:cs typeface="Raleway"/>
                <a:sym typeface="Raleway"/>
              </a:rPr>
              <a:t>Proof of concept using NIS data</a:t>
            </a:r>
            <a:endParaRPr sz="2700">
              <a:solidFill>
                <a:srgbClr val="595959"/>
              </a:solidFill>
              <a:latin typeface="Raleway"/>
              <a:ea typeface="Raleway"/>
              <a:cs typeface="Raleway"/>
              <a:sym typeface="Raleway"/>
            </a:endParaRPr>
          </a:p>
          <a:p>
            <a:pPr marL="609600" lvl="0" indent="-476250" rtl="0">
              <a:spcBef>
                <a:spcPts val="0"/>
              </a:spcBef>
              <a:spcAft>
                <a:spcPts val="0"/>
              </a:spcAft>
              <a:buClr>
                <a:srgbClr val="595959"/>
              </a:buClr>
              <a:buSzPts val="2700"/>
              <a:buFont typeface="Raleway"/>
              <a:buAutoNum type="arabicPeriod"/>
            </a:pPr>
            <a:r>
              <a:rPr lang="en-US" sz="2700">
                <a:solidFill>
                  <a:srgbClr val="595959"/>
                </a:solidFill>
                <a:latin typeface="Raleway"/>
                <a:ea typeface="Raleway"/>
                <a:cs typeface="Raleway"/>
                <a:sym typeface="Raleway"/>
              </a:rPr>
              <a:t>Create table of relationships</a:t>
            </a:r>
            <a:endParaRPr sz="2700">
              <a:solidFill>
                <a:srgbClr val="595959"/>
              </a:solidFill>
              <a:latin typeface="Raleway"/>
              <a:ea typeface="Raleway"/>
              <a:cs typeface="Raleway"/>
              <a:sym typeface="Raleway"/>
            </a:endParaRPr>
          </a:p>
          <a:p>
            <a:pPr marL="609600" lvl="0" indent="-476250" rtl="0">
              <a:spcBef>
                <a:spcPts val="0"/>
              </a:spcBef>
              <a:spcAft>
                <a:spcPts val="0"/>
              </a:spcAft>
              <a:buClr>
                <a:srgbClr val="595959"/>
              </a:buClr>
              <a:buSzPts val="2700"/>
              <a:buFont typeface="Raleway"/>
              <a:buAutoNum type="arabicPeriod"/>
            </a:pPr>
            <a:r>
              <a:rPr lang="en-US" sz="2700">
                <a:solidFill>
                  <a:srgbClr val="595959"/>
                </a:solidFill>
                <a:latin typeface="Raleway"/>
                <a:ea typeface="Raleway"/>
                <a:cs typeface="Raleway"/>
                <a:sym typeface="Raleway"/>
              </a:rPr>
              <a:t>Incorporate VDSS data permitting</a:t>
            </a:r>
            <a:endParaRPr sz="2700">
              <a:solidFill>
                <a:srgbClr val="595959"/>
              </a:solidFill>
              <a:latin typeface="Raleway"/>
              <a:ea typeface="Raleway"/>
              <a:cs typeface="Raleway"/>
              <a:sym typeface="Raleway"/>
            </a:endParaRPr>
          </a:p>
          <a:p>
            <a:pPr marL="0" lvl="0" indent="0" rtl="0">
              <a:spcBef>
                <a:spcPts val="1300"/>
              </a:spcBef>
              <a:spcAft>
                <a:spcPts val="0"/>
              </a:spcAft>
              <a:buNone/>
            </a:pPr>
            <a:r>
              <a:rPr lang="en-US" sz="3200">
                <a:solidFill>
                  <a:srgbClr val="595959"/>
                </a:solidFill>
                <a:latin typeface="Raleway"/>
                <a:ea typeface="Raleway"/>
                <a:cs typeface="Raleway"/>
                <a:sym typeface="Raleway"/>
              </a:rPr>
              <a:t>July 27-August 2</a:t>
            </a:r>
            <a:endParaRPr sz="3200">
              <a:solidFill>
                <a:srgbClr val="595959"/>
              </a:solidFill>
              <a:latin typeface="Raleway"/>
              <a:ea typeface="Raleway"/>
              <a:cs typeface="Raleway"/>
              <a:sym typeface="Raleway"/>
            </a:endParaRPr>
          </a:p>
          <a:p>
            <a:pPr marL="0" lvl="0" indent="0" rtl="0">
              <a:spcBef>
                <a:spcPts val="0"/>
              </a:spcBef>
              <a:spcAft>
                <a:spcPts val="0"/>
              </a:spcAft>
              <a:buNone/>
            </a:pPr>
            <a:r>
              <a:rPr lang="en-US" sz="2700">
                <a:solidFill>
                  <a:srgbClr val="595959"/>
                </a:solidFill>
                <a:latin typeface="Raleway"/>
                <a:ea typeface="Raleway"/>
                <a:cs typeface="Raleway"/>
                <a:sym typeface="Raleway"/>
              </a:rPr>
              <a:t>4.   Finalize analysis</a:t>
            </a:r>
            <a:endParaRPr sz="2700">
              <a:solidFill>
                <a:srgbClr val="595959"/>
              </a:solidFill>
              <a:latin typeface="Raleway"/>
              <a:ea typeface="Raleway"/>
              <a:cs typeface="Raleway"/>
              <a:sym typeface="Raleway"/>
            </a:endParaRPr>
          </a:p>
          <a:p>
            <a:pPr marL="0" lvl="0" indent="0" rtl="0">
              <a:spcBef>
                <a:spcPts val="0"/>
              </a:spcBef>
              <a:spcAft>
                <a:spcPts val="0"/>
              </a:spcAft>
              <a:buNone/>
            </a:pPr>
            <a:r>
              <a:rPr lang="en-US" sz="2700">
                <a:solidFill>
                  <a:srgbClr val="595959"/>
                </a:solidFill>
                <a:latin typeface="Raleway"/>
                <a:ea typeface="Raleway"/>
                <a:cs typeface="Raleway"/>
                <a:sym typeface="Raleway"/>
              </a:rPr>
              <a:t>5.   Make poster</a:t>
            </a:r>
            <a:endParaRPr sz="2700">
              <a:solidFill>
                <a:srgbClr val="595959"/>
              </a:solidFill>
              <a:latin typeface="Raleway"/>
              <a:ea typeface="Raleway"/>
              <a:cs typeface="Raleway"/>
              <a:sym typeface="Raleway"/>
            </a:endParaRPr>
          </a:p>
          <a:p>
            <a:pPr marL="0" lvl="0" indent="0" rtl="0">
              <a:spcBef>
                <a:spcPts val="1300"/>
              </a:spcBef>
              <a:spcAft>
                <a:spcPts val="0"/>
              </a:spcAft>
              <a:buNone/>
            </a:pPr>
            <a:r>
              <a:rPr lang="en-US" sz="3200">
                <a:solidFill>
                  <a:srgbClr val="595959"/>
                </a:solidFill>
                <a:latin typeface="Raleway"/>
                <a:ea typeface="Raleway"/>
                <a:cs typeface="Raleway"/>
                <a:sym typeface="Raleway"/>
              </a:rPr>
              <a:t>August 2-August 9</a:t>
            </a:r>
            <a:endParaRPr sz="3200">
              <a:solidFill>
                <a:srgbClr val="595959"/>
              </a:solidFill>
              <a:latin typeface="Raleway"/>
              <a:ea typeface="Raleway"/>
              <a:cs typeface="Raleway"/>
              <a:sym typeface="Raleway"/>
            </a:endParaRPr>
          </a:p>
          <a:p>
            <a:pPr marL="0" lvl="0" indent="0" rtl="0">
              <a:spcBef>
                <a:spcPts val="0"/>
              </a:spcBef>
              <a:spcAft>
                <a:spcPts val="0"/>
              </a:spcAft>
              <a:buNone/>
            </a:pPr>
            <a:r>
              <a:rPr lang="en-US" sz="2700">
                <a:solidFill>
                  <a:srgbClr val="595959"/>
                </a:solidFill>
                <a:latin typeface="Raleway"/>
                <a:ea typeface="Raleway"/>
                <a:cs typeface="Raleway"/>
                <a:sym typeface="Raleway"/>
              </a:rPr>
              <a:t>6.   Make final adjustments to data table </a:t>
            </a:r>
            <a:endParaRPr sz="2700">
              <a:solidFill>
                <a:srgbClr val="595959"/>
              </a:solidFill>
              <a:latin typeface="Raleway"/>
              <a:ea typeface="Raleway"/>
              <a:cs typeface="Raleway"/>
              <a:sym typeface="Raleway"/>
            </a:endParaRPr>
          </a:p>
          <a:p>
            <a:pPr marL="0" lvl="0" indent="0" rtl="0">
              <a:spcBef>
                <a:spcPts val="0"/>
              </a:spcBef>
              <a:spcAft>
                <a:spcPts val="0"/>
              </a:spcAft>
              <a:buNone/>
            </a:pPr>
            <a:r>
              <a:rPr lang="en-US" sz="2700">
                <a:solidFill>
                  <a:srgbClr val="595959"/>
                </a:solidFill>
                <a:latin typeface="Raleway"/>
                <a:ea typeface="Raleway"/>
                <a:cs typeface="Raleway"/>
                <a:sym typeface="Raleway"/>
              </a:rPr>
              <a:t>7.   Present</a:t>
            </a:r>
            <a:endParaRPr sz="2700">
              <a:solidFill>
                <a:srgbClr val="595959"/>
              </a:solidFill>
              <a:latin typeface="Raleway"/>
              <a:ea typeface="Raleway"/>
              <a:cs typeface="Raleway"/>
              <a:sym typeface="Raleway"/>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Shape 1674"/>
          <p:cNvSpPr txBox="1">
            <a:spLocks noGrp="1"/>
          </p:cNvSpPr>
          <p:nvPr>
            <p:ph type="title"/>
          </p:nvPr>
        </p:nvSpPr>
        <p:spPr>
          <a:xfrm>
            <a:off x="609600" y="2857405"/>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chemeClr val="dk2"/>
                </a:solidFill>
              </a:rPr>
              <a:t>Questions</a:t>
            </a:r>
            <a:endParaRPr b="1">
              <a:solidFill>
                <a:schemeClr val="dk2"/>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3"/>
        <p:cNvGrpSpPr/>
        <p:nvPr/>
      </p:nvGrpSpPr>
      <p:grpSpPr>
        <a:xfrm>
          <a:off x="0" y="0"/>
          <a:ext cx="0" cy="0"/>
          <a:chOff x="0" y="0"/>
          <a:chExt cx="0" cy="0"/>
        </a:xfrm>
      </p:grpSpPr>
      <p:sp>
        <p:nvSpPr>
          <p:cNvPr id="1684" name="Shape 1684"/>
          <p:cNvSpPr txBox="1">
            <a:spLocks noGrp="1"/>
          </p:cNvSpPr>
          <p:nvPr>
            <p:ph type="ctrTitle"/>
          </p:nvPr>
        </p:nvSpPr>
        <p:spPr>
          <a:xfrm>
            <a:off x="443754" y="537882"/>
            <a:ext cx="6885000" cy="28509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SzPts val="3200"/>
              <a:buFont typeface="Raleway"/>
              <a:buNone/>
            </a:pPr>
            <a:r>
              <a:rPr lang="en-US" sz="3200"/>
              <a:t>UMFS: Increasing Retention and Decreasing Disruptions in Special-Needs Foster Care</a:t>
            </a:r>
            <a:br>
              <a:rPr lang="en-US" sz="3200" b="1" i="0" u="none" strike="noStrike" cap="none">
                <a:solidFill>
                  <a:schemeClr val="dk2"/>
                </a:solidFill>
                <a:latin typeface="Raleway"/>
                <a:ea typeface="Raleway"/>
                <a:cs typeface="Raleway"/>
                <a:sym typeface="Raleway"/>
              </a:rPr>
            </a:br>
            <a:endParaRPr sz="3200" b="1" i="0" u="none" strike="noStrike" cap="none">
              <a:solidFill>
                <a:schemeClr val="dk2"/>
              </a:solidFill>
              <a:latin typeface="Raleway"/>
              <a:ea typeface="Raleway"/>
              <a:cs typeface="Raleway"/>
              <a:sym typeface="Raleway"/>
            </a:endParaRPr>
          </a:p>
        </p:txBody>
      </p:sp>
      <p:sp>
        <p:nvSpPr>
          <p:cNvPr id="1685" name="Shape 1685"/>
          <p:cNvSpPr txBox="1">
            <a:spLocks noGrp="1"/>
          </p:cNvSpPr>
          <p:nvPr>
            <p:ph type="subTitle" idx="1"/>
          </p:nvPr>
        </p:nvSpPr>
        <p:spPr>
          <a:xfrm>
            <a:off x="343544" y="3685140"/>
            <a:ext cx="8900700" cy="1655700"/>
          </a:xfrm>
          <a:prstGeom prst="rect">
            <a:avLst/>
          </a:prstGeom>
          <a:noFill/>
          <a:ln>
            <a:noFill/>
          </a:ln>
        </p:spPr>
        <p:txBody>
          <a:bodyPr spcFirstLastPara="1" wrap="square" lIns="91425" tIns="45700" rIns="91425" bIns="45700" anchor="t" anchorCtr="0">
            <a:noAutofit/>
          </a:bodyPr>
          <a:lstStyle/>
          <a:p>
            <a:pPr marL="0" lvl="0" indent="0" rtl="0">
              <a:lnSpc>
                <a:spcPct val="80000"/>
              </a:lnSpc>
              <a:spcBef>
                <a:spcPts val="1000"/>
              </a:spcBef>
              <a:spcAft>
                <a:spcPts val="0"/>
              </a:spcAft>
              <a:buClr>
                <a:schemeClr val="dk2"/>
              </a:buClr>
              <a:buSzPts val="2220"/>
              <a:buFont typeface="Arial"/>
              <a:buNone/>
            </a:pPr>
            <a:r>
              <a:rPr lang="en-US" sz="2220" b="1"/>
              <a:t>SDAL Team: Daniel Liden &amp; Armi Mosavian</a:t>
            </a:r>
            <a:endParaRPr sz="2220" b="1"/>
          </a:p>
          <a:p>
            <a:pPr marL="0" marR="0" lvl="0" indent="0" algn="l" rtl="0">
              <a:lnSpc>
                <a:spcPct val="80000"/>
              </a:lnSpc>
              <a:spcBef>
                <a:spcPts val="0"/>
              </a:spcBef>
              <a:spcAft>
                <a:spcPts val="0"/>
              </a:spcAft>
              <a:buClr>
                <a:schemeClr val="dk2"/>
              </a:buClr>
              <a:buSzPts val="2220"/>
              <a:buFont typeface="Arial"/>
              <a:buNone/>
            </a:pPr>
            <a:r>
              <a:rPr lang="en-US" sz="2220" b="1" i="0" u="none" strike="noStrike" cap="none">
                <a:solidFill>
                  <a:schemeClr val="dk2"/>
                </a:solidFill>
                <a:latin typeface="Trebuchet MS"/>
                <a:ea typeface="Trebuchet MS"/>
                <a:cs typeface="Trebuchet MS"/>
                <a:sym typeface="Trebuchet MS"/>
              </a:rPr>
              <a:t>SDAL Leads: </a:t>
            </a:r>
            <a:r>
              <a:rPr lang="en-US" sz="2220" b="1"/>
              <a:t>Brian Goode &amp; Josh Goldstein</a:t>
            </a:r>
            <a:endParaRPr/>
          </a:p>
          <a:p>
            <a:pPr marL="0" marR="0" lvl="0" indent="0" algn="l" rtl="0">
              <a:lnSpc>
                <a:spcPct val="80000"/>
              </a:lnSpc>
              <a:spcBef>
                <a:spcPts val="0"/>
              </a:spcBef>
              <a:spcAft>
                <a:spcPts val="0"/>
              </a:spcAft>
              <a:buClr>
                <a:schemeClr val="dk2"/>
              </a:buClr>
              <a:buSzPts val="2220"/>
              <a:buFont typeface="Arial"/>
              <a:buNone/>
            </a:pPr>
            <a:r>
              <a:rPr lang="en-US" sz="2220" b="1" i="0" u="none" strike="noStrike" cap="none">
                <a:solidFill>
                  <a:schemeClr val="dk2"/>
                </a:solidFill>
                <a:latin typeface="Trebuchet MS"/>
                <a:ea typeface="Trebuchet MS"/>
                <a:cs typeface="Trebuchet MS"/>
                <a:sym typeface="Trebuchet MS"/>
              </a:rPr>
              <a:t>Sponsor: </a:t>
            </a:r>
            <a:r>
              <a:rPr lang="en-US" sz="2220" b="1"/>
              <a:t>United Methodist Foster Services (UMFS) - Richmond Division</a:t>
            </a:r>
            <a:endParaRPr sz="2220" b="1" i="0" u="none" strike="noStrike" cap="none">
              <a:solidFill>
                <a:schemeClr val="dk2"/>
              </a:solidFill>
              <a:latin typeface="Trebuchet MS"/>
              <a:ea typeface="Trebuchet MS"/>
              <a:cs typeface="Trebuchet MS"/>
              <a:sym typeface="Trebuchet M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Shape 1691"/>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SzPts val="5400"/>
              <a:buFont typeface="Raleway"/>
              <a:buNone/>
            </a:pPr>
            <a:r>
              <a:rPr lang="en-US"/>
              <a:t>UMFS</a:t>
            </a:r>
            <a:endParaRPr sz="5400" b="1" i="0" u="none" strike="noStrike" cap="none">
              <a:solidFill>
                <a:schemeClr val="dk2"/>
              </a:solidFill>
              <a:latin typeface="Raleway"/>
              <a:ea typeface="Raleway"/>
              <a:cs typeface="Raleway"/>
              <a:sym typeface="Raleway"/>
            </a:endParaRPr>
          </a:p>
        </p:txBody>
      </p:sp>
      <p:sp>
        <p:nvSpPr>
          <p:cNvPr id="1692" name="Shape 1692"/>
          <p:cNvSpPr txBox="1">
            <a:spLocks noGrp="1"/>
          </p:cNvSpPr>
          <p:nvPr>
            <p:ph type="body" idx="1"/>
          </p:nvPr>
        </p:nvSpPr>
        <p:spPr>
          <a:xfrm>
            <a:off x="748550" y="1102125"/>
            <a:ext cx="11103000" cy="5079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None/>
            </a:pPr>
            <a:r>
              <a:rPr lang="en-US" i="1"/>
              <a:t>“UMFS is a nonprofit agency that provides a comprehensive array of programs to meet the needs of high-risk children and parents to enable them to overcome challenging circumstances and succeed.”</a:t>
            </a:r>
            <a:endParaRPr i="1"/>
          </a:p>
          <a:p>
            <a:pPr marL="457200" marR="0" lvl="0" indent="-406400" algn="l" rtl="0">
              <a:lnSpc>
                <a:spcPct val="90000"/>
              </a:lnSpc>
              <a:spcBef>
                <a:spcPts val="1000"/>
              </a:spcBef>
              <a:spcAft>
                <a:spcPts val="0"/>
              </a:spcAft>
              <a:buSzPts val="2800"/>
              <a:buChar char="•"/>
            </a:pPr>
            <a:r>
              <a:rPr lang="en-US"/>
              <a:t>Focus on </a:t>
            </a:r>
            <a:r>
              <a:rPr lang="en-US" i="1"/>
              <a:t>treatment</a:t>
            </a:r>
            <a:r>
              <a:rPr lang="en-US"/>
              <a:t> foster care: providing a safe and structured home environment for foster children with special medical, emotional, social, and behavioral needs.</a:t>
            </a:r>
            <a:endParaRPr/>
          </a:p>
          <a:p>
            <a:pPr marL="457200" marR="0" lvl="0" indent="-406400" algn="l" rtl="0">
              <a:lnSpc>
                <a:spcPct val="90000"/>
              </a:lnSpc>
              <a:spcBef>
                <a:spcPts val="0"/>
              </a:spcBef>
              <a:spcAft>
                <a:spcPts val="0"/>
              </a:spcAft>
              <a:buSzPts val="2800"/>
              <a:buChar char="•"/>
            </a:pPr>
            <a:r>
              <a:rPr lang="en-US"/>
              <a:t>Provide training and ongoing support for foster parents providing treatment foster care to adolescents and teens throughout Virginia.</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Shape 1698"/>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SzPts val="5400"/>
              <a:buFont typeface="Raleway"/>
              <a:buNone/>
            </a:pPr>
            <a:r>
              <a:rPr lang="en-US" sz="5400" b="1" i="0" u="none" strike="noStrike" cap="none">
                <a:solidFill>
                  <a:schemeClr val="dk2"/>
                </a:solidFill>
                <a:latin typeface="Raleway"/>
                <a:ea typeface="Raleway"/>
                <a:cs typeface="Raleway"/>
                <a:sym typeface="Raleway"/>
              </a:rPr>
              <a:t>Project Overview</a:t>
            </a:r>
            <a:endParaRPr sz="5400" b="1" i="0" u="none" strike="noStrike" cap="none">
              <a:solidFill>
                <a:schemeClr val="dk2"/>
              </a:solidFill>
              <a:latin typeface="Raleway"/>
              <a:ea typeface="Raleway"/>
              <a:cs typeface="Raleway"/>
              <a:sym typeface="Raleway"/>
            </a:endParaRPr>
          </a:p>
        </p:txBody>
      </p:sp>
      <p:sp>
        <p:nvSpPr>
          <p:cNvPr id="1699" name="Shape 1699"/>
          <p:cNvSpPr txBox="1">
            <a:spLocks noGrp="1"/>
          </p:cNvSpPr>
          <p:nvPr>
            <p:ph type="body" idx="1"/>
          </p:nvPr>
        </p:nvSpPr>
        <p:spPr>
          <a:xfrm>
            <a:off x="748550" y="1102125"/>
            <a:ext cx="11103000" cy="5079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1000"/>
              </a:spcBef>
              <a:spcAft>
                <a:spcPts val="0"/>
              </a:spcAft>
              <a:buClr>
                <a:schemeClr val="dk2"/>
              </a:buClr>
              <a:buSzPts val="2800"/>
              <a:buFont typeface="Arial"/>
              <a:buChar char="•"/>
            </a:pPr>
            <a:r>
              <a:rPr lang="en-US"/>
              <a:t>UMFS Goal is to map foster parent characteristics to core values to improve their understanding of recruitment to reduce the number of disruptions</a:t>
            </a:r>
            <a:endParaRPr/>
          </a:p>
          <a:p>
            <a:pPr marL="228600" marR="0" lvl="0" indent="-228600" algn="l" rtl="0">
              <a:lnSpc>
                <a:spcPct val="90000"/>
              </a:lnSpc>
              <a:spcBef>
                <a:spcPts val="1000"/>
              </a:spcBef>
              <a:spcAft>
                <a:spcPts val="0"/>
              </a:spcAft>
              <a:buClr>
                <a:schemeClr val="dk2"/>
              </a:buClr>
              <a:buSzPts val="2800"/>
              <a:buFont typeface="Arial"/>
              <a:buChar char="•"/>
            </a:pPr>
            <a:r>
              <a:rPr lang="en-US"/>
              <a:t>To begin, we take a two-pronged approach: </a:t>
            </a:r>
            <a:endParaRPr/>
          </a:p>
          <a:p>
            <a:pPr marL="685800" marR="0" lvl="1" indent="-254000" algn="l" rtl="0">
              <a:lnSpc>
                <a:spcPct val="90000"/>
              </a:lnSpc>
              <a:spcBef>
                <a:spcPts val="1000"/>
              </a:spcBef>
              <a:spcAft>
                <a:spcPts val="0"/>
              </a:spcAft>
              <a:buClr>
                <a:schemeClr val="dk2"/>
              </a:buClr>
              <a:buSzPts val="2800"/>
              <a:buFont typeface="Arial"/>
              <a:buChar char="•"/>
            </a:pPr>
            <a:r>
              <a:rPr lang="en-US"/>
              <a:t>understand retention and characteristics of current foster parents working with UMFS in comparison to all foster parents in RIC area.</a:t>
            </a:r>
            <a:endParaRPr/>
          </a:p>
          <a:p>
            <a:pPr marL="685800" marR="0" lvl="1" indent="-228600" algn="l" rtl="0">
              <a:lnSpc>
                <a:spcPct val="90000"/>
              </a:lnSpc>
              <a:spcBef>
                <a:spcPts val="1000"/>
              </a:spcBef>
              <a:spcAft>
                <a:spcPts val="0"/>
              </a:spcAft>
              <a:buSzPts val="2400"/>
              <a:buChar char="•"/>
            </a:pPr>
            <a:r>
              <a:rPr lang="en-US"/>
              <a:t>conduct literature review to understand retention and recruitment with respect to reducing disruptions</a:t>
            </a:r>
            <a:endParaRPr/>
          </a:p>
          <a:p>
            <a:pPr marL="0" marR="0" lvl="0" indent="0" algn="l" rtl="0">
              <a:lnSpc>
                <a:spcPct val="90000"/>
              </a:lnSpc>
              <a:spcBef>
                <a:spcPts val="10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Shape 650"/>
          <p:cNvSpPr txBox="1">
            <a:spLocks noGrp="1"/>
          </p:cNvSpPr>
          <p:nvPr>
            <p:ph type="title"/>
          </p:nvPr>
        </p:nvSpPr>
        <p:spPr>
          <a:xfrm>
            <a:off x="609600" y="279400"/>
            <a:ext cx="10972800" cy="11430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solidFill>
                  <a:srgbClr val="233E50"/>
                </a:solidFill>
                <a:latin typeface="Raleway"/>
                <a:ea typeface="Raleway"/>
                <a:cs typeface="Raleway"/>
                <a:sym typeface="Raleway"/>
              </a:rPr>
              <a:t>What are MOOCs?</a:t>
            </a:r>
            <a:endParaRPr>
              <a:solidFill>
                <a:srgbClr val="233E50"/>
              </a:solidFill>
              <a:latin typeface="Raleway"/>
              <a:ea typeface="Raleway"/>
              <a:cs typeface="Raleway"/>
              <a:sym typeface="Raleway"/>
            </a:endParaRPr>
          </a:p>
        </p:txBody>
      </p:sp>
      <p:sp>
        <p:nvSpPr>
          <p:cNvPr id="651" name="Shape 651"/>
          <p:cNvSpPr txBox="1"/>
          <p:nvPr/>
        </p:nvSpPr>
        <p:spPr>
          <a:xfrm>
            <a:off x="723300" y="1289525"/>
            <a:ext cx="10745400" cy="53199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 MOOC (massive open online course) is an online course that is free and widely accessible</a:t>
            </a:r>
            <a:endParaRPr sz="2400">
              <a:solidFill>
                <a:schemeClr val="dk1"/>
              </a:solidFill>
              <a:latin typeface="Trebuchet MS"/>
              <a:ea typeface="Trebuchet MS"/>
              <a:cs typeface="Trebuchet MS"/>
              <a:sym typeface="Trebuchet MS"/>
            </a:endParaRPr>
          </a:p>
          <a:p>
            <a:pPr marL="914400" lvl="1" indent="-381000"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Hosted/ taught by professors from universities</a:t>
            </a:r>
            <a:endParaRPr sz="2400">
              <a:solidFill>
                <a:schemeClr val="dk1"/>
              </a:solidFill>
              <a:latin typeface="Trebuchet MS"/>
              <a:ea typeface="Trebuchet MS"/>
              <a:cs typeface="Trebuchet MS"/>
              <a:sym typeface="Trebuchet MS"/>
            </a:endParaRPr>
          </a:p>
          <a:p>
            <a:pPr marL="914400" lvl="1" indent="-381000"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Students do not need to attend a specific university to enroll in a certain MOOC</a:t>
            </a:r>
            <a:endParaRPr sz="2400">
              <a:solidFill>
                <a:schemeClr val="dk1"/>
              </a:solidFill>
              <a:latin typeface="Trebuchet MS"/>
              <a:ea typeface="Trebuchet MS"/>
              <a:cs typeface="Trebuchet MS"/>
              <a:sym typeface="Trebuchet MS"/>
            </a:endParaRPr>
          </a:p>
          <a:p>
            <a:pPr marL="457200" lvl="0" indent="-381000"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Distance learning is taking a course remotely usually through the internet using university-provided resources and tutorials </a:t>
            </a:r>
            <a:endParaRPr sz="2400">
              <a:solidFill>
                <a:schemeClr val="dk1"/>
              </a:solidFill>
              <a:latin typeface="Trebuchet MS"/>
              <a:ea typeface="Trebuchet MS"/>
              <a:cs typeface="Trebuchet MS"/>
              <a:sym typeface="Trebuchet MS"/>
            </a:endParaRPr>
          </a:p>
          <a:p>
            <a:pPr marL="914400" lvl="1" indent="-381000"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Sometimes this includes interaction between instructor and student through telephone, email, etc.</a:t>
            </a:r>
            <a:endParaRPr sz="2400">
              <a:solidFill>
                <a:schemeClr val="dk1"/>
              </a:solidFill>
              <a:latin typeface="Trebuchet MS"/>
              <a:ea typeface="Trebuchet MS"/>
              <a:cs typeface="Trebuchet MS"/>
              <a:sym typeface="Trebuchet MS"/>
            </a:endParaRPr>
          </a:p>
          <a:p>
            <a:pPr marL="914400" lvl="1" indent="-381000"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Only offered to enrolled students at a particular university</a:t>
            </a:r>
            <a:endParaRPr sz="2400">
              <a:solidFill>
                <a:schemeClr val="dk1"/>
              </a:solidFill>
              <a:latin typeface="Trebuchet MS"/>
              <a:ea typeface="Trebuchet MS"/>
              <a:cs typeface="Trebuchet MS"/>
              <a:sym typeface="Trebuchet MS"/>
            </a:endParaRPr>
          </a:p>
          <a:p>
            <a:pPr marL="914400" lvl="1" indent="-381000"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Alternative to participating in a course that meets in a physical classroom</a:t>
            </a:r>
            <a:endParaRPr sz="2400">
              <a:solidFill>
                <a:schemeClr val="dk1"/>
              </a:solidFill>
              <a:latin typeface="Trebuchet MS"/>
              <a:ea typeface="Trebuchet MS"/>
              <a:cs typeface="Trebuchet MS"/>
              <a:sym typeface="Trebuchet MS"/>
            </a:endParaRPr>
          </a:p>
          <a:p>
            <a:pPr marL="457200" lvl="0" indent="-381000"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IPEDS captures distance learning enrollment at institutions but does not provide information on MOOCs</a:t>
            </a:r>
            <a:endParaRPr sz="2400">
              <a:solidFill>
                <a:schemeClr val="dk1"/>
              </a:solidFill>
              <a:latin typeface="Trebuchet MS"/>
              <a:ea typeface="Trebuchet MS"/>
              <a:cs typeface="Trebuchet MS"/>
              <a:sym typeface="Trebuchet MS"/>
            </a:endParaRPr>
          </a:p>
          <a:p>
            <a:pPr marL="0" lvl="0" indent="0" rtl="0">
              <a:spcBef>
                <a:spcPts val="0"/>
              </a:spcBef>
              <a:spcAft>
                <a:spcPts val="0"/>
              </a:spcAft>
              <a:buNone/>
            </a:pPr>
            <a:endParaRPr sz="2400">
              <a:solidFill>
                <a:schemeClr val="dk1"/>
              </a:solidFill>
              <a:latin typeface="Trebuchet MS"/>
              <a:ea typeface="Trebuchet MS"/>
              <a:cs typeface="Trebuchet MS"/>
              <a:sym typeface="Trebuchet MS"/>
            </a:endParaRPr>
          </a:p>
          <a:p>
            <a:pPr marL="0" lvl="0" indent="0" rtl="0">
              <a:spcBef>
                <a:spcPts val="0"/>
              </a:spcBef>
              <a:spcAft>
                <a:spcPts val="0"/>
              </a:spcAft>
              <a:buClr>
                <a:schemeClr val="dk1"/>
              </a:buClr>
              <a:buSzPts val="1100"/>
              <a:buFont typeface="Arial"/>
              <a:buNone/>
            </a:pPr>
            <a:endParaRPr sz="2400">
              <a:solidFill>
                <a:schemeClr val="dk1"/>
              </a:solidFill>
              <a:latin typeface="Trebuchet MS"/>
              <a:ea typeface="Trebuchet MS"/>
              <a:cs typeface="Trebuchet MS"/>
              <a:sym typeface="Trebuchet M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Shape 1705"/>
          <p:cNvSpPr txBox="1">
            <a:spLocks noGrp="1"/>
          </p:cNvSpPr>
          <p:nvPr>
            <p:ph type="title"/>
          </p:nvPr>
        </p:nvSpPr>
        <p:spPr>
          <a:xfrm>
            <a:off x="443754" y="1"/>
            <a:ext cx="11322300" cy="1022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Literature Review &amp; Summary (1)</a:t>
            </a:r>
            <a:endParaRPr/>
          </a:p>
        </p:txBody>
      </p:sp>
      <p:sp>
        <p:nvSpPr>
          <p:cNvPr id="1706" name="Shape 1706"/>
          <p:cNvSpPr txBox="1">
            <a:spLocks noGrp="1"/>
          </p:cNvSpPr>
          <p:nvPr>
            <p:ph type="body" idx="1"/>
          </p:nvPr>
        </p:nvSpPr>
        <p:spPr>
          <a:xfrm>
            <a:off x="838200" y="1210235"/>
            <a:ext cx="10515600" cy="4599000"/>
          </a:xfrm>
          <a:prstGeom prst="rect">
            <a:avLst/>
          </a:prstGeom>
        </p:spPr>
        <p:txBody>
          <a:bodyPr spcFirstLastPara="1" wrap="square" lIns="91425" tIns="45700" rIns="91425" bIns="45700" anchor="t" anchorCtr="0">
            <a:noAutofit/>
          </a:bodyPr>
          <a:lstStyle/>
          <a:p>
            <a:pPr marL="0" lvl="0" indent="0" rtl="0">
              <a:spcBef>
                <a:spcPts val="1000"/>
              </a:spcBef>
              <a:spcAft>
                <a:spcPts val="0"/>
              </a:spcAft>
              <a:buNone/>
            </a:pPr>
            <a:r>
              <a:rPr lang="en-US"/>
              <a:t>Previous Literature has suggested the following:</a:t>
            </a:r>
            <a:endParaRPr/>
          </a:p>
          <a:p>
            <a:pPr marL="457200" lvl="0" indent="-406400" rtl="0">
              <a:spcBef>
                <a:spcPts val="1000"/>
              </a:spcBef>
              <a:spcAft>
                <a:spcPts val="0"/>
              </a:spcAft>
              <a:buSzPts val="2800"/>
              <a:buChar char="●"/>
            </a:pPr>
            <a:r>
              <a:rPr lang="en-US"/>
              <a:t>Characteristics of successful Foster Parents:</a:t>
            </a:r>
            <a:endParaRPr/>
          </a:p>
          <a:p>
            <a:pPr marL="914400" lvl="1" indent="-381000" rtl="0">
              <a:spcBef>
                <a:spcPts val="0"/>
              </a:spcBef>
              <a:spcAft>
                <a:spcPts val="0"/>
              </a:spcAft>
              <a:buSzPts val="2400"/>
              <a:buChar char="○"/>
            </a:pPr>
            <a:r>
              <a:rPr lang="en-US"/>
              <a:t>3 Topics: Personal, Motivations, and Environmental and Familial Factors</a:t>
            </a:r>
            <a:endParaRPr/>
          </a:p>
          <a:p>
            <a:pPr marL="457200" lvl="0" indent="-406400" rtl="0">
              <a:spcBef>
                <a:spcPts val="0"/>
              </a:spcBef>
              <a:spcAft>
                <a:spcPts val="0"/>
              </a:spcAft>
              <a:buSzPts val="2800"/>
              <a:buChar char="●"/>
            </a:pPr>
            <a:r>
              <a:rPr lang="en-US"/>
              <a:t>Strong support systems and good/clear communication with agency and agent have been reported as important factors</a:t>
            </a:r>
            <a:endParaRPr/>
          </a:p>
          <a:p>
            <a:pPr marL="457200" lvl="0" indent="-406400" rtl="0">
              <a:spcBef>
                <a:spcPts val="0"/>
              </a:spcBef>
              <a:spcAft>
                <a:spcPts val="0"/>
              </a:spcAft>
              <a:buSzPts val="2800"/>
              <a:buChar char="●"/>
            </a:pPr>
            <a:r>
              <a:rPr lang="en-US"/>
              <a:t>“Too Much Love” - Grief and Attachment </a:t>
            </a:r>
            <a:endParaRPr/>
          </a:p>
          <a:p>
            <a:pPr marL="457200" lvl="0" indent="-406400" rtl="0">
              <a:spcBef>
                <a:spcPts val="0"/>
              </a:spcBef>
              <a:spcAft>
                <a:spcPts val="0"/>
              </a:spcAft>
              <a:buSzPts val="2800"/>
              <a:buChar char="●"/>
            </a:pPr>
            <a:r>
              <a:rPr lang="en-US"/>
              <a:t>Better and more in depth training </a:t>
            </a:r>
            <a:endParaRPr/>
          </a:p>
          <a:p>
            <a:pPr marL="0" lvl="0" indent="0" rtl="0">
              <a:spcBef>
                <a:spcPts val="100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Shape 1712"/>
          <p:cNvSpPr txBox="1">
            <a:spLocks noGrp="1"/>
          </p:cNvSpPr>
          <p:nvPr>
            <p:ph type="title"/>
          </p:nvPr>
        </p:nvSpPr>
        <p:spPr>
          <a:xfrm>
            <a:off x="443754" y="1"/>
            <a:ext cx="11322300" cy="1022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Literature Review &amp; Summary (2)</a:t>
            </a:r>
            <a:endParaRPr/>
          </a:p>
        </p:txBody>
      </p:sp>
      <p:sp>
        <p:nvSpPr>
          <p:cNvPr id="1713" name="Shape 1713"/>
          <p:cNvSpPr txBox="1">
            <a:spLocks noGrp="1"/>
          </p:cNvSpPr>
          <p:nvPr>
            <p:ph type="body" idx="1"/>
          </p:nvPr>
        </p:nvSpPr>
        <p:spPr>
          <a:xfrm>
            <a:off x="838200" y="1210235"/>
            <a:ext cx="10515600" cy="45990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Willingness to Foster Special Needs:</a:t>
            </a:r>
            <a:endParaRPr/>
          </a:p>
          <a:p>
            <a:pPr marL="914400" lvl="1" indent="-381000" rtl="0">
              <a:spcBef>
                <a:spcPts val="0"/>
              </a:spcBef>
              <a:spcAft>
                <a:spcPts val="0"/>
              </a:spcAft>
              <a:buSzPts val="2400"/>
              <a:buChar char="○"/>
            </a:pPr>
            <a:r>
              <a:rPr lang="en-US"/>
              <a:t>Depends on the type of special needs</a:t>
            </a:r>
            <a:endParaRPr/>
          </a:p>
          <a:p>
            <a:pPr marL="457200" lvl="0" indent="-406400" rtl="0">
              <a:spcBef>
                <a:spcPts val="0"/>
              </a:spcBef>
              <a:spcAft>
                <a:spcPts val="0"/>
              </a:spcAft>
              <a:buSzPts val="2800"/>
              <a:buChar char="●"/>
            </a:pPr>
            <a:r>
              <a:rPr lang="en-US"/>
              <a:t>Parents are more likely to foster younger kids than teens (this aligned with UMFS findings, want to see how to change this)</a:t>
            </a:r>
            <a:endParaRPr/>
          </a:p>
          <a:p>
            <a:pPr marL="457200" lvl="0" indent="-406400" rtl="0">
              <a:spcBef>
                <a:spcPts val="0"/>
              </a:spcBef>
              <a:spcAft>
                <a:spcPts val="0"/>
              </a:spcAft>
              <a:buSzPts val="2800"/>
              <a:buChar char="●"/>
            </a:pPr>
            <a:r>
              <a:rPr lang="en-US"/>
              <a:t>Much work has been conducted by Dr. John Orme on this topic, and we plan to have a conversation with him in the coming weeks.</a:t>
            </a:r>
            <a:endParaRPr/>
          </a:p>
          <a:p>
            <a:pPr marL="0" lvl="0" indent="0" rtl="0">
              <a:spcBef>
                <a:spcPts val="1000"/>
              </a:spcBef>
              <a:spcAft>
                <a:spcPts val="0"/>
              </a:spcAft>
              <a:buNone/>
            </a:pP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Shape 1719"/>
          <p:cNvSpPr txBox="1">
            <a:spLocks noGrp="1"/>
          </p:cNvSpPr>
          <p:nvPr>
            <p:ph type="title"/>
          </p:nvPr>
        </p:nvSpPr>
        <p:spPr>
          <a:xfrm>
            <a:off x="443754" y="1"/>
            <a:ext cx="11322300" cy="1022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Data Sources</a:t>
            </a:r>
            <a:endParaRPr/>
          </a:p>
        </p:txBody>
      </p:sp>
      <p:sp>
        <p:nvSpPr>
          <p:cNvPr id="1720" name="Shape 1720"/>
          <p:cNvSpPr txBox="1">
            <a:spLocks noGrp="1"/>
          </p:cNvSpPr>
          <p:nvPr>
            <p:ph type="body" idx="1"/>
          </p:nvPr>
        </p:nvSpPr>
        <p:spPr>
          <a:xfrm>
            <a:off x="838200" y="1210235"/>
            <a:ext cx="10515600" cy="4599000"/>
          </a:xfrm>
          <a:prstGeom prst="rect">
            <a:avLst/>
          </a:prstGeom>
        </p:spPr>
        <p:txBody>
          <a:bodyPr spcFirstLastPara="1" wrap="square" lIns="91425" tIns="45700" rIns="91425" bIns="45700" anchor="t" anchorCtr="0">
            <a:noAutofit/>
          </a:bodyPr>
          <a:lstStyle/>
          <a:p>
            <a:pPr marL="0" lvl="0" indent="0" rtl="0">
              <a:spcBef>
                <a:spcPts val="1000"/>
              </a:spcBef>
              <a:spcAft>
                <a:spcPts val="0"/>
              </a:spcAft>
              <a:buNone/>
            </a:pPr>
            <a:r>
              <a:rPr lang="en-US" u="sng"/>
              <a:t>Current</a:t>
            </a:r>
            <a:endParaRPr u="sng"/>
          </a:p>
          <a:p>
            <a:pPr marL="457200" lvl="0" indent="-406400" rtl="0">
              <a:spcBef>
                <a:spcPts val="1000"/>
              </a:spcBef>
              <a:spcAft>
                <a:spcPts val="0"/>
              </a:spcAft>
              <a:buSzPts val="2800"/>
              <a:buChar char="•"/>
            </a:pPr>
            <a:r>
              <a:rPr lang="en-US"/>
              <a:t>UMFS Foster Family Data</a:t>
            </a:r>
            <a:endParaRPr/>
          </a:p>
          <a:p>
            <a:pPr marL="914400" lvl="1" indent="-381000" rtl="0">
              <a:spcBef>
                <a:spcPts val="0"/>
              </a:spcBef>
              <a:spcAft>
                <a:spcPts val="0"/>
              </a:spcAft>
              <a:buSzPts val="2400"/>
              <a:buChar char="•"/>
            </a:pPr>
            <a:r>
              <a:rPr lang="en-US"/>
              <a:t>169 rows of parent-level demographic data from Richmond, VA UMFS office</a:t>
            </a:r>
            <a:endParaRPr/>
          </a:p>
          <a:p>
            <a:pPr marL="457200" lvl="0" indent="-406400" rtl="0">
              <a:spcBef>
                <a:spcPts val="0"/>
              </a:spcBef>
              <a:spcAft>
                <a:spcPts val="0"/>
              </a:spcAft>
              <a:buSzPts val="2800"/>
              <a:buChar char="•"/>
            </a:pPr>
            <a:r>
              <a:rPr lang="en-US"/>
              <a:t>UMFS SalesForce Summary Data</a:t>
            </a:r>
            <a:endParaRPr/>
          </a:p>
          <a:p>
            <a:pPr marL="457200" lvl="0" indent="-406400" rtl="0">
              <a:spcBef>
                <a:spcPts val="0"/>
              </a:spcBef>
              <a:spcAft>
                <a:spcPts val="0"/>
              </a:spcAft>
              <a:buSzPts val="2800"/>
              <a:buChar char="•"/>
            </a:pPr>
            <a:r>
              <a:rPr lang="en-US"/>
              <a:t>Adoption and Foster Care Analysis and Reporting System (AFCARS) dataset, 2010-2016</a:t>
            </a:r>
            <a:endParaRPr/>
          </a:p>
          <a:p>
            <a:pPr marL="914400" lvl="1" indent="-381000" rtl="0">
              <a:spcBef>
                <a:spcPts val="0"/>
              </a:spcBef>
              <a:spcAft>
                <a:spcPts val="0"/>
              </a:spcAft>
              <a:buSzPts val="2400"/>
              <a:buChar char="•"/>
            </a:pPr>
            <a:r>
              <a:rPr lang="en-US"/>
              <a:t>4391 rows of child-level data from Richmond, VA.</a:t>
            </a:r>
            <a:endParaRPr/>
          </a:p>
          <a:p>
            <a:pPr marL="0" lvl="0" indent="0" rtl="0">
              <a:spcBef>
                <a:spcPts val="1000"/>
              </a:spcBef>
              <a:spcAft>
                <a:spcPts val="0"/>
              </a:spcAft>
              <a:buNone/>
            </a:pPr>
            <a:r>
              <a:rPr lang="en-US" u="sng"/>
              <a:t>Forthcoming</a:t>
            </a:r>
            <a:endParaRPr u="sng"/>
          </a:p>
          <a:p>
            <a:pPr marL="457200" lvl="0" indent="-406400" rtl="0">
              <a:spcBef>
                <a:spcPts val="1000"/>
              </a:spcBef>
              <a:spcAft>
                <a:spcPts val="0"/>
              </a:spcAft>
              <a:buSzPts val="2800"/>
              <a:buChar char="•"/>
            </a:pPr>
            <a:r>
              <a:rPr lang="en-US"/>
              <a:t>UMFS Home Studies</a:t>
            </a:r>
            <a:endParaRPr/>
          </a:p>
          <a:p>
            <a:pPr marL="0" lvl="0" indent="0" rtl="0">
              <a:spcBef>
                <a:spcPts val="1000"/>
              </a:spcBef>
              <a:spcAft>
                <a:spcPts val="0"/>
              </a:spcAft>
              <a:buNone/>
            </a:pPr>
            <a:endParaRPr b="1" u="sng"/>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pic>
        <p:nvPicPr>
          <p:cNvPr id="1726" name="Shape 1726"/>
          <p:cNvPicPr preferRelativeResize="0"/>
          <p:nvPr/>
        </p:nvPicPr>
        <p:blipFill>
          <a:blip r:embed="rId3">
            <a:alphaModFix/>
          </a:blip>
          <a:stretch>
            <a:fillRect/>
          </a:stretch>
        </p:blipFill>
        <p:spPr>
          <a:xfrm>
            <a:off x="938000" y="1067950"/>
            <a:ext cx="4978150" cy="4978150"/>
          </a:xfrm>
          <a:prstGeom prst="rect">
            <a:avLst/>
          </a:prstGeom>
          <a:noFill/>
          <a:ln>
            <a:noFill/>
          </a:ln>
        </p:spPr>
      </p:pic>
      <p:pic>
        <p:nvPicPr>
          <p:cNvPr id="1727" name="Shape 1727"/>
          <p:cNvPicPr preferRelativeResize="0"/>
          <p:nvPr/>
        </p:nvPicPr>
        <p:blipFill>
          <a:blip r:embed="rId4">
            <a:alphaModFix/>
          </a:blip>
          <a:stretch>
            <a:fillRect/>
          </a:stretch>
        </p:blipFill>
        <p:spPr>
          <a:xfrm>
            <a:off x="6275850" y="1067950"/>
            <a:ext cx="4978150" cy="4978150"/>
          </a:xfrm>
          <a:prstGeom prst="rect">
            <a:avLst/>
          </a:prstGeom>
          <a:noFill/>
          <a:ln>
            <a:noFill/>
          </a:ln>
        </p:spPr>
      </p:pic>
      <p:sp>
        <p:nvSpPr>
          <p:cNvPr id="1728" name="Shape 1728"/>
          <p:cNvSpPr txBox="1">
            <a:spLocks noGrp="1"/>
          </p:cNvSpPr>
          <p:nvPr>
            <p:ph type="title"/>
          </p:nvPr>
        </p:nvSpPr>
        <p:spPr>
          <a:xfrm>
            <a:off x="443754" y="1"/>
            <a:ext cx="11322300" cy="1022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sz="3600"/>
              <a:t>Foster Parent Date of Birth: RIC and UMFS</a:t>
            </a:r>
            <a:endParaRPr sz="36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pic>
        <p:nvPicPr>
          <p:cNvPr id="1734" name="Shape 1734"/>
          <p:cNvPicPr preferRelativeResize="0"/>
          <p:nvPr/>
        </p:nvPicPr>
        <p:blipFill>
          <a:blip r:embed="rId3">
            <a:alphaModFix/>
          </a:blip>
          <a:stretch>
            <a:fillRect/>
          </a:stretch>
        </p:blipFill>
        <p:spPr>
          <a:xfrm>
            <a:off x="1551625" y="1067950"/>
            <a:ext cx="5012700" cy="5012700"/>
          </a:xfrm>
          <a:prstGeom prst="rect">
            <a:avLst/>
          </a:prstGeom>
          <a:noFill/>
          <a:ln>
            <a:noFill/>
          </a:ln>
        </p:spPr>
      </p:pic>
      <p:pic>
        <p:nvPicPr>
          <p:cNvPr id="1735" name="Shape 1735"/>
          <p:cNvPicPr preferRelativeResize="0"/>
          <p:nvPr/>
        </p:nvPicPr>
        <p:blipFill>
          <a:blip r:embed="rId4">
            <a:alphaModFix/>
          </a:blip>
          <a:stretch>
            <a:fillRect/>
          </a:stretch>
        </p:blipFill>
        <p:spPr>
          <a:xfrm>
            <a:off x="6682175" y="1067950"/>
            <a:ext cx="5012700" cy="50127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Shape 1741"/>
          <p:cNvSpPr txBox="1">
            <a:spLocks noGrp="1"/>
          </p:cNvSpPr>
          <p:nvPr>
            <p:ph type="title"/>
          </p:nvPr>
        </p:nvSpPr>
        <p:spPr>
          <a:xfrm>
            <a:off x="443754" y="1"/>
            <a:ext cx="11322300" cy="1022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Next Steps</a:t>
            </a:r>
            <a:endParaRPr/>
          </a:p>
        </p:txBody>
      </p:sp>
      <p:sp>
        <p:nvSpPr>
          <p:cNvPr id="1742" name="Shape 1742"/>
          <p:cNvSpPr txBox="1">
            <a:spLocks noGrp="1"/>
          </p:cNvSpPr>
          <p:nvPr>
            <p:ph type="body" idx="1"/>
          </p:nvPr>
        </p:nvSpPr>
        <p:spPr>
          <a:xfrm>
            <a:off x="838200" y="1210235"/>
            <a:ext cx="10515600" cy="4599000"/>
          </a:xfrm>
          <a:prstGeom prst="rect">
            <a:avLst/>
          </a:prstGeom>
        </p:spPr>
        <p:txBody>
          <a:bodyPr spcFirstLastPara="1" wrap="square" lIns="91425" tIns="45700" rIns="91425" bIns="45700" anchor="t" anchorCtr="0">
            <a:noAutofit/>
          </a:bodyPr>
          <a:lstStyle/>
          <a:p>
            <a:pPr marL="0" lvl="0" indent="0" rtl="0">
              <a:spcBef>
                <a:spcPts val="1000"/>
              </a:spcBef>
              <a:spcAft>
                <a:spcPts val="0"/>
              </a:spcAft>
              <a:buNone/>
            </a:pPr>
            <a:r>
              <a:rPr lang="en-US" sz="1800" b="1"/>
              <a:t>July 11 - July 26</a:t>
            </a:r>
            <a:endParaRPr sz="1800" b="1"/>
          </a:p>
          <a:p>
            <a:pPr marL="457200" lvl="0" indent="-342900" rtl="0">
              <a:spcBef>
                <a:spcPts val="1000"/>
              </a:spcBef>
              <a:spcAft>
                <a:spcPts val="0"/>
              </a:spcAft>
              <a:buSzPts val="1800"/>
              <a:buAutoNum type="arabicPeriod"/>
            </a:pPr>
            <a:r>
              <a:rPr lang="en-US" sz="1800"/>
              <a:t>Continue to explore AFCARS data and look into National Survey of Child and Adolescent Well-Being (NSCAW) data for anything that could relate to foster family retention.</a:t>
            </a:r>
            <a:endParaRPr sz="1800"/>
          </a:p>
          <a:p>
            <a:pPr marL="457200" lvl="0" indent="-342900" rtl="0">
              <a:spcBef>
                <a:spcPts val="0"/>
              </a:spcBef>
              <a:spcAft>
                <a:spcPts val="0"/>
              </a:spcAft>
              <a:buSzPts val="1800"/>
              <a:buAutoNum type="arabicPeriod"/>
            </a:pPr>
            <a:r>
              <a:rPr lang="en-US" sz="1800"/>
              <a:t>Talk to Dr. Orme about his work on foster family retention and recruitment and special-needs fostering.</a:t>
            </a:r>
            <a:endParaRPr sz="1800"/>
          </a:p>
          <a:p>
            <a:pPr marL="457200" lvl="0" indent="-342900" rtl="0">
              <a:spcBef>
                <a:spcPts val="0"/>
              </a:spcBef>
              <a:spcAft>
                <a:spcPts val="0"/>
              </a:spcAft>
              <a:buSzPts val="1800"/>
              <a:buAutoNum type="arabicPeriod"/>
            </a:pPr>
            <a:r>
              <a:rPr lang="en-US" sz="1800"/>
              <a:t>Derive specific recommendations about foster parent instruction and retention from the literature and data.</a:t>
            </a:r>
            <a:endParaRPr sz="1800"/>
          </a:p>
          <a:p>
            <a:pPr marL="0" lvl="0" indent="0" rtl="0">
              <a:spcBef>
                <a:spcPts val="1000"/>
              </a:spcBef>
              <a:spcAft>
                <a:spcPts val="0"/>
              </a:spcAft>
              <a:buNone/>
            </a:pPr>
            <a:r>
              <a:rPr lang="en-US" sz="1800" b="1"/>
              <a:t>July 27 - August 2</a:t>
            </a:r>
            <a:endParaRPr sz="1800" b="1"/>
          </a:p>
          <a:p>
            <a:pPr marL="457200" lvl="0" indent="-342900" rtl="0">
              <a:spcBef>
                <a:spcPts val="1000"/>
              </a:spcBef>
              <a:spcAft>
                <a:spcPts val="0"/>
              </a:spcAft>
              <a:buSzPts val="1800"/>
              <a:buAutoNum type="arabicPeriod" startAt="4"/>
            </a:pPr>
            <a:r>
              <a:rPr lang="en-US" sz="1800"/>
              <a:t>Finalize analysis and prepare poster for symposium</a:t>
            </a:r>
            <a:endParaRPr sz="1800"/>
          </a:p>
          <a:p>
            <a:pPr marL="0" lvl="0" indent="0" rtl="0">
              <a:spcBef>
                <a:spcPts val="1000"/>
              </a:spcBef>
              <a:spcAft>
                <a:spcPts val="0"/>
              </a:spcAft>
              <a:buNone/>
            </a:pPr>
            <a:r>
              <a:rPr lang="en-US" sz="1800" b="1"/>
              <a:t>August 2 - August 9</a:t>
            </a:r>
            <a:endParaRPr sz="1800" b="1"/>
          </a:p>
          <a:p>
            <a:pPr marL="457200" lvl="0" indent="-342900" rtl="0">
              <a:spcBef>
                <a:spcPts val="1000"/>
              </a:spcBef>
              <a:spcAft>
                <a:spcPts val="0"/>
              </a:spcAft>
              <a:buSzPts val="1800"/>
              <a:buAutoNum type="arabicPeriod" startAt="5"/>
            </a:pPr>
            <a:r>
              <a:rPr lang="en-US" sz="1800"/>
              <a:t>Prepare report for UMFS</a:t>
            </a:r>
            <a:endParaRPr sz="1800"/>
          </a:p>
          <a:p>
            <a:pPr marL="457200" lvl="0" indent="-342900" rtl="0">
              <a:spcBef>
                <a:spcPts val="0"/>
              </a:spcBef>
              <a:spcAft>
                <a:spcPts val="0"/>
              </a:spcAft>
              <a:buSzPts val="1800"/>
              <a:buAutoNum type="arabicPeriod" startAt="5"/>
            </a:pPr>
            <a:r>
              <a:rPr lang="en-US" sz="1800"/>
              <a:t>Present results at symposium</a:t>
            </a:r>
            <a:endParaRPr sz="18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Shape 1748"/>
          <p:cNvSpPr txBox="1">
            <a:spLocks noGrp="1"/>
          </p:cNvSpPr>
          <p:nvPr>
            <p:ph type="title"/>
          </p:nvPr>
        </p:nvSpPr>
        <p:spPr>
          <a:xfrm>
            <a:off x="609600" y="2857405"/>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chemeClr val="dk2"/>
                </a:solidFill>
              </a:rPr>
              <a:t>Questions</a:t>
            </a:r>
            <a:endParaRPr b="1">
              <a:solidFill>
                <a:schemeClr val="dk2"/>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Shape 1754"/>
          <p:cNvSpPr txBox="1">
            <a:spLocks noGrp="1"/>
          </p:cNvSpPr>
          <p:nvPr>
            <p:ph type="title"/>
          </p:nvPr>
        </p:nvSpPr>
        <p:spPr>
          <a:xfrm>
            <a:off x="443754" y="1"/>
            <a:ext cx="11322300" cy="1022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Bibliography (1)</a:t>
            </a:r>
            <a:endParaRPr/>
          </a:p>
        </p:txBody>
      </p:sp>
      <p:sp>
        <p:nvSpPr>
          <p:cNvPr id="1755" name="Shape 1755"/>
          <p:cNvSpPr txBox="1">
            <a:spLocks noGrp="1"/>
          </p:cNvSpPr>
          <p:nvPr>
            <p:ph type="body" idx="1"/>
          </p:nvPr>
        </p:nvSpPr>
        <p:spPr>
          <a:xfrm>
            <a:off x="838200" y="1210235"/>
            <a:ext cx="10515600" cy="4599000"/>
          </a:xfrm>
          <a:prstGeom prst="rect">
            <a:avLst/>
          </a:prstGeom>
        </p:spPr>
        <p:txBody>
          <a:bodyPr spcFirstLastPara="1" wrap="square" lIns="91425" tIns="45700" rIns="91425" bIns="45700" anchor="t" anchorCtr="0">
            <a:noAutofit/>
          </a:bodyPr>
          <a:lstStyle/>
          <a:p>
            <a:pPr marL="279400" lvl="0" indent="-279400" rtl="0">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Brown, Jason D. “Foster Parents’ Perceptions of Factors Needed for Successful Foster Placements.” </a:t>
            </a:r>
            <a:r>
              <a:rPr lang="en-US" sz="1100" i="1">
                <a:solidFill>
                  <a:schemeClr val="dk1"/>
                </a:solidFill>
                <a:latin typeface="Arial"/>
                <a:ea typeface="Arial"/>
                <a:cs typeface="Arial"/>
                <a:sym typeface="Arial"/>
              </a:rPr>
              <a:t>Journal of Child and Family Studies</a:t>
            </a:r>
            <a:r>
              <a:rPr lang="en-US" sz="1100">
                <a:solidFill>
                  <a:schemeClr val="dk1"/>
                </a:solidFill>
                <a:latin typeface="Arial"/>
                <a:ea typeface="Arial"/>
                <a:cs typeface="Arial"/>
                <a:sym typeface="Arial"/>
              </a:rPr>
              <a:t> 17, no. 4 (August 1, 2008): 538–54.</a:t>
            </a:r>
            <a:r>
              <a:rPr lang="en-US" sz="1100">
                <a:solidFill>
                  <a:schemeClr val="dk1"/>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https://doi.org/10.1007/s10826-007-9172-z</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“Children and Youth with Disabilities in the Child Welfare System: An Overview - ProQuest.” Accessed June 5, 2018.</a:t>
            </a:r>
            <a:r>
              <a:rPr lang="en-US" sz="1100">
                <a:solidFill>
                  <a:schemeClr val="dk1"/>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https://search.proquest.com/openview/e4fff63ec4339ba06986a2514ebfdd6d/1?pq-origsite=gscholar&amp;cbl=40853&amp;casa_token=p0SqSSFAsD4AAAAA:Tx6JBtHhP4y68uG7OIa_TafJNJIrquM1A-QEiwfQSbtqac0B8MrBjljTYNEjpHJD_ialDZO8FA</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Crum, Wes. “Foster Parent Parenting Characteristics That Lead to Increased Placement Stability or Disruption.” </a:t>
            </a:r>
            <a:r>
              <a:rPr lang="en-US" sz="1100" i="1">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32, no. 2 (February 1, 2010): 185–90.</a:t>
            </a:r>
            <a:r>
              <a:rPr lang="en-US" sz="1100">
                <a:solidFill>
                  <a:schemeClr val="dk1"/>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https://doi.org/10.1016/j.childyouth.2009.08.022</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Department, Virginia, and Social Services. “Recruitment of Foster and Adoptive Families in Virginia: Market Segmentation Analyses,” n.d., 70.</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Dodson, Diane. “Finding Families for Waiting Kids: The Challenge of Special Needs Adoption in the 90’s and Beyond,” n.d., 69.</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Goemans, Anouk, Mitch van Geel, Merel van Beem, and Paul Vedder. “Developmental Outcomes of Foster Children: A Meta-Analytic Comparison With Children From the General Population and Children at Risk Who Remained at Home.” </a:t>
            </a:r>
            <a:r>
              <a:rPr lang="en-US" sz="1100" i="1">
                <a:solidFill>
                  <a:schemeClr val="dk1"/>
                </a:solidFill>
                <a:latin typeface="Arial"/>
                <a:ea typeface="Arial"/>
                <a:cs typeface="Arial"/>
                <a:sym typeface="Arial"/>
              </a:rPr>
              <a:t>Child Maltreatment</a:t>
            </a:r>
            <a:r>
              <a:rPr lang="en-US" sz="1100">
                <a:solidFill>
                  <a:schemeClr val="dk1"/>
                </a:solidFill>
                <a:latin typeface="Arial"/>
                <a:ea typeface="Arial"/>
                <a:cs typeface="Arial"/>
                <a:sym typeface="Arial"/>
              </a:rPr>
              <a:t> 21, no. 3 (August 2016): 198–217.</a:t>
            </a:r>
            <a:r>
              <a:rPr lang="en-US" sz="1100">
                <a:solidFill>
                  <a:schemeClr val="dk1"/>
                </a:solidFill>
                <a:uFill>
                  <a:noFill/>
                </a:uFill>
                <a:latin typeface="Arial"/>
                <a:ea typeface="Arial"/>
                <a:cs typeface="Arial"/>
                <a:sym typeface="Arial"/>
                <a:hlinkClick r:id="rId6"/>
              </a:rPr>
              <a:t> </a:t>
            </a:r>
            <a:r>
              <a:rPr lang="en-US" sz="1100" u="sng">
                <a:solidFill>
                  <a:schemeClr val="hlink"/>
                </a:solidFill>
                <a:latin typeface="Arial"/>
                <a:ea typeface="Arial"/>
                <a:cs typeface="Arial"/>
                <a:sym typeface="Arial"/>
                <a:hlinkClick r:id="rId6"/>
              </a:rPr>
              <a:t>https://doi.org/10.1177/1077559516657637</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Goemans, Anouk, Mitch van Geel, and Paul Vedder. “Over Three Decades of Longitudinal Research on the Development of Foster Children: A Meta-Analysis.” </a:t>
            </a:r>
            <a:r>
              <a:rPr lang="en-US" sz="1100" i="1">
                <a:solidFill>
                  <a:schemeClr val="dk1"/>
                </a:solidFill>
                <a:latin typeface="Arial"/>
                <a:ea typeface="Arial"/>
                <a:cs typeface="Arial"/>
                <a:sym typeface="Arial"/>
              </a:rPr>
              <a:t>Child Abuse &amp; Neglect</a:t>
            </a:r>
            <a:r>
              <a:rPr lang="en-US" sz="1100">
                <a:solidFill>
                  <a:schemeClr val="dk1"/>
                </a:solidFill>
                <a:latin typeface="Arial"/>
                <a:ea typeface="Arial"/>
                <a:cs typeface="Arial"/>
                <a:sym typeface="Arial"/>
              </a:rPr>
              <a:t> 42 (April 1, 2015): 121–34.</a:t>
            </a:r>
            <a:r>
              <a:rPr lang="en-US" sz="1100">
                <a:solidFill>
                  <a:schemeClr val="dk1"/>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7"/>
              </a:rPr>
              <a:t>https://doi.org/10.1016/j.chiabu.2015.02.003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Grimes-Vawters, Jennifer. “Identifying Future Effective Foster Parent Characteristics: Using the Casey Foster Family Assessment,” n.d., 107.</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Lightfoot, Elizabeth. “Children and Youth with Disabilities in the Child Welfare System: An Overview.” </a:t>
            </a:r>
            <a:r>
              <a:rPr lang="en-US" sz="1100" i="1">
                <a:solidFill>
                  <a:schemeClr val="dk1"/>
                </a:solidFill>
                <a:latin typeface="Arial"/>
                <a:ea typeface="Arial"/>
                <a:cs typeface="Arial"/>
                <a:sym typeface="Arial"/>
              </a:rPr>
              <a:t>Child Welfare</a:t>
            </a:r>
            <a:r>
              <a:rPr lang="en-US" sz="1100">
                <a:solidFill>
                  <a:schemeClr val="dk1"/>
                </a:solidFill>
                <a:latin typeface="Arial"/>
                <a:ea typeface="Arial"/>
                <a:cs typeface="Arial"/>
                <a:sym typeface="Arial"/>
              </a:rPr>
              <a:t> 93, no. 2 (March 2014): 23–45.</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Lightfoot, Elizabeth, Katharine Hill, and Traci LaLiberte. “Prevalence of Children with Disabilities in the Child Welfare System and out of Home Placement: An Examination of Administrative Records.” </a:t>
            </a:r>
            <a:r>
              <a:rPr lang="en-US" sz="1100" i="1">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33, no. 11 (November 1, 2011): 2069–75.</a:t>
            </a:r>
            <a:r>
              <a:rPr lang="en-US" sz="1100">
                <a:solidFill>
                  <a:schemeClr val="dk1"/>
                </a:solidFill>
                <a:uFill>
                  <a:noFill/>
                </a:uFill>
                <a:latin typeface="Arial"/>
                <a:ea typeface="Arial"/>
                <a:cs typeface="Arial"/>
                <a:sym typeface="Arial"/>
                <a:hlinkClick r:id="rId8"/>
              </a:rPr>
              <a:t> </a:t>
            </a:r>
            <a:r>
              <a:rPr lang="en-US" sz="1100" u="sng">
                <a:solidFill>
                  <a:schemeClr val="hlink"/>
                </a:solidFill>
                <a:latin typeface="Arial"/>
                <a:ea typeface="Arial"/>
                <a:cs typeface="Arial"/>
                <a:sym typeface="Arial"/>
                <a:hlinkClick r:id="rId8"/>
              </a:rPr>
              <a:t>https://doi.org/10.1016/j.childyouth.2011.02.019</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0" lvl="0" indent="0" rtl="0">
              <a:spcBef>
                <a:spcPts val="1000"/>
              </a:spcBef>
              <a:spcAft>
                <a:spcPts val="0"/>
              </a:spcAft>
              <a:buNone/>
            </a:pP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Shape 1761"/>
          <p:cNvSpPr txBox="1">
            <a:spLocks noGrp="1"/>
          </p:cNvSpPr>
          <p:nvPr>
            <p:ph type="title"/>
          </p:nvPr>
        </p:nvSpPr>
        <p:spPr>
          <a:xfrm>
            <a:off x="443754" y="1"/>
            <a:ext cx="11322300" cy="1022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Bibliography (2)</a:t>
            </a:r>
            <a:endParaRPr/>
          </a:p>
        </p:txBody>
      </p:sp>
      <p:sp>
        <p:nvSpPr>
          <p:cNvPr id="1762" name="Shape 1762"/>
          <p:cNvSpPr txBox="1">
            <a:spLocks noGrp="1"/>
          </p:cNvSpPr>
          <p:nvPr>
            <p:ph type="body" idx="1"/>
          </p:nvPr>
        </p:nvSpPr>
        <p:spPr>
          <a:xfrm>
            <a:off x="838200" y="1210235"/>
            <a:ext cx="10515600" cy="4599000"/>
          </a:xfrm>
          <a:prstGeom prst="rect">
            <a:avLst/>
          </a:prstGeom>
        </p:spPr>
        <p:txBody>
          <a:bodyPr spcFirstLastPara="1" wrap="square" lIns="91425" tIns="45700" rIns="91425" bIns="45700" anchor="t" anchorCtr="0">
            <a:noAutofit/>
          </a:bodyPr>
          <a:lstStyle/>
          <a:p>
            <a:pPr marL="279400" lvl="0" indent="-279400" rtl="0">
              <a:lnSpc>
                <a:spcPct val="135000"/>
              </a:lnSpc>
              <a:spcBef>
                <a:spcPts val="0"/>
              </a:spcBef>
              <a:spcAft>
                <a:spcPts val="0"/>
              </a:spcAft>
              <a:buNone/>
            </a:pPr>
            <a:r>
              <a:rPr lang="en-US" sz="1100">
                <a:solidFill>
                  <a:schemeClr val="dk1"/>
                </a:solidFill>
                <a:latin typeface="Arial"/>
                <a:ea typeface="Arial"/>
                <a:cs typeface="Arial"/>
                <a:sym typeface="Arial"/>
              </a:rPr>
              <a:t>Oosterman, Mirjam, Carlo Schuengel, N. Wim Slot, Ruud A.R. Bullens, and Theo A.H. Doreleijers. “Disruptions in Foster Care: A Review and Meta-Analysis.” </a:t>
            </a:r>
            <a:r>
              <a:rPr lang="en-US" sz="1100" i="1">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29, no. 1 (January 2007): 53–76.</a:t>
            </a:r>
            <a:r>
              <a:rPr lang="en-US" sz="1100">
                <a:solidFill>
                  <a:schemeClr val="dk1"/>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3"/>
              </a:rPr>
              <a:t>https://doi.org/10.1016/j.childyouth.2006.07.003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None/>
            </a:pPr>
            <a:r>
              <a:rPr lang="en-US" sz="1100">
                <a:solidFill>
                  <a:schemeClr val="dk1"/>
                </a:solidFill>
                <a:latin typeface="Arial"/>
                <a:ea typeface="Arial"/>
                <a:cs typeface="Arial"/>
                <a:sym typeface="Arial"/>
              </a:rPr>
              <a:t>Orme, John, Donna J. Cherry, and Mary Ellen Cox. “Measuring Willingness to Foster Children with Disabilities and Special Medical Conditions.” </a:t>
            </a:r>
            <a:r>
              <a:rPr lang="en-US" sz="1100" i="1">
                <a:solidFill>
                  <a:schemeClr val="dk1"/>
                </a:solidFill>
                <a:latin typeface="Arial"/>
                <a:ea typeface="Arial"/>
                <a:cs typeface="Arial"/>
                <a:sym typeface="Arial"/>
              </a:rPr>
              <a:t>Social Work Research</a:t>
            </a:r>
            <a:r>
              <a:rPr lang="en-US" sz="1100">
                <a:solidFill>
                  <a:schemeClr val="dk1"/>
                </a:solidFill>
                <a:latin typeface="Arial"/>
                <a:ea typeface="Arial"/>
                <a:cs typeface="Arial"/>
                <a:sym typeface="Arial"/>
              </a:rPr>
              <a:t> 37, no. 3 (September 1, 2013): 169–78.</a:t>
            </a:r>
            <a:r>
              <a:rPr lang="en-US" sz="1100">
                <a:solidFill>
                  <a:schemeClr val="dk1"/>
                </a:solidFill>
                <a:uFill>
                  <a:noFill/>
                </a:u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4"/>
              </a:rPr>
              <a:t>https://doi.org/10.1093/swr/svt013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None/>
            </a:pPr>
            <a:r>
              <a:rPr lang="en-US" sz="1100">
                <a:solidFill>
                  <a:schemeClr val="dk1"/>
                </a:solidFill>
                <a:latin typeface="Arial"/>
                <a:ea typeface="Arial"/>
                <a:cs typeface="Arial"/>
                <a:sym typeface="Arial"/>
              </a:rPr>
              <a:t>Orme, John G., and Donna J. Cherry. “The Vital Few Foster Parents: Replication and Extension.” </a:t>
            </a:r>
            <a:r>
              <a:rPr lang="en-US" sz="1100" i="1">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56 (September 1, 2015): 33–41.</a:t>
            </a:r>
            <a:r>
              <a:rPr lang="en-US" sz="1100">
                <a:solidFill>
                  <a:schemeClr val="dk1"/>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5"/>
              </a:rPr>
              <a:t>https://doi.org/10.1016/j.childyouth.2015.05.019</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None/>
            </a:pPr>
            <a:r>
              <a:rPr lang="en-US" sz="1100">
                <a:solidFill>
                  <a:schemeClr val="dk1"/>
                </a:solidFill>
                <a:latin typeface="Arial"/>
                <a:ea typeface="Arial"/>
                <a:cs typeface="Arial"/>
                <a:sym typeface="Arial"/>
              </a:rPr>
              <a:t>Orme, John G., Donna J. Cherry, and Jason D. Brown. “Against All Odds: Vital Few Foster Families.” </a:t>
            </a:r>
            <a:r>
              <a:rPr lang="en-US" sz="1100" i="1">
                <a:solidFill>
                  <a:schemeClr val="dk1"/>
                </a:solidFill>
                <a:latin typeface="Arial"/>
                <a:ea typeface="Arial"/>
                <a:cs typeface="Arial"/>
                <a:sym typeface="Arial"/>
              </a:rPr>
              <a:t>Children and Youth Services Review</a:t>
            </a:r>
            <a:r>
              <a:rPr lang="en-US" sz="1100">
                <a:solidFill>
                  <a:schemeClr val="dk1"/>
                </a:solidFill>
                <a:latin typeface="Arial"/>
                <a:ea typeface="Arial"/>
                <a:cs typeface="Arial"/>
                <a:sym typeface="Arial"/>
              </a:rPr>
              <a:t> 79 (August 1, 2017): 584–93.</a:t>
            </a:r>
            <a:r>
              <a:rPr lang="en-US" sz="1100">
                <a:solidFill>
                  <a:schemeClr val="dk1"/>
                </a:solidFill>
                <a:uFill>
                  <a:noFill/>
                </a:uFill>
                <a:latin typeface="Arial"/>
                <a:ea typeface="Arial"/>
                <a:cs typeface="Arial"/>
                <a:sym typeface="Arial"/>
                <a:hlinkClick r:id="rId6"/>
              </a:rPr>
              <a:t> </a:t>
            </a:r>
            <a:r>
              <a:rPr lang="en-US" sz="1100" u="sng">
                <a:solidFill>
                  <a:schemeClr val="hlink"/>
                </a:solidFill>
                <a:latin typeface="Arial"/>
                <a:ea typeface="Arial"/>
                <a:cs typeface="Arial"/>
                <a:sym typeface="Arial"/>
                <a:hlinkClick r:id="rId6"/>
              </a:rPr>
              <a:t>https://doi.org/10.1016/j.childyouth.2017.07.019</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None/>
            </a:pPr>
            <a:r>
              <a:rPr lang="en-US" sz="1100">
                <a:solidFill>
                  <a:schemeClr val="dk1"/>
                </a:solidFill>
                <a:latin typeface="Arial"/>
                <a:ea typeface="Arial"/>
                <a:cs typeface="Arial"/>
                <a:sym typeface="Arial"/>
              </a:rPr>
              <a:t>Orme, John G., Donna J. Cherry, and Taylor E. Krcek. “Who Is Willing to Foster Children With Disabilities?” </a:t>
            </a:r>
            <a:r>
              <a:rPr lang="en-US" sz="1100" i="1">
                <a:solidFill>
                  <a:schemeClr val="dk1"/>
                </a:solidFill>
                <a:latin typeface="Arial"/>
                <a:ea typeface="Arial"/>
                <a:cs typeface="Arial"/>
                <a:sym typeface="Arial"/>
              </a:rPr>
              <a:t>Journal of Public Child Welfare</a:t>
            </a:r>
            <a:r>
              <a:rPr lang="en-US" sz="1100">
                <a:solidFill>
                  <a:schemeClr val="dk1"/>
                </a:solidFill>
                <a:latin typeface="Arial"/>
                <a:ea typeface="Arial"/>
                <a:cs typeface="Arial"/>
                <a:sym typeface="Arial"/>
              </a:rPr>
              <a:t> 7, no. 5 (November 1, 2013): 566–85.</a:t>
            </a:r>
            <a:r>
              <a:rPr lang="en-US" sz="1100">
                <a:solidFill>
                  <a:schemeClr val="dk1"/>
                </a:solidFill>
                <a:uFill>
                  <a:noFill/>
                </a:uFill>
                <a:latin typeface="Arial"/>
                <a:ea typeface="Arial"/>
                <a:cs typeface="Arial"/>
                <a:sym typeface="Arial"/>
                <a:hlinkClick r:id="rId7"/>
              </a:rPr>
              <a:t> </a:t>
            </a:r>
            <a:r>
              <a:rPr lang="en-US" sz="1100" u="sng">
                <a:solidFill>
                  <a:schemeClr val="hlink"/>
                </a:solidFill>
                <a:latin typeface="Arial"/>
                <a:ea typeface="Arial"/>
                <a:cs typeface="Arial"/>
                <a:sym typeface="Arial"/>
                <a:hlinkClick r:id="rId7"/>
              </a:rPr>
              <a:t>https://doi.org/10.1080/15548732.2013.843494</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None/>
            </a:pPr>
            <a:r>
              <a:rPr lang="en-US" sz="1100">
                <a:solidFill>
                  <a:schemeClr val="dk1"/>
                </a:solidFill>
                <a:latin typeface="Arial"/>
                <a:ea typeface="Arial"/>
                <a:cs typeface="Arial"/>
                <a:sym typeface="Arial"/>
              </a:rPr>
              <a:t>Pabustan-Claar, Jennifer. “Achieving Permanence in Foster Care for Young Children: A Comparison of Kinship and Non-Kinship Placements.” </a:t>
            </a:r>
            <a:r>
              <a:rPr lang="en-US" sz="1100" i="1">
                <a:solidFill>
                  <a:schemeClr val="dk1"/>
                </a:solidFill>
                <a:latin typeface="Arial"/>
                <a:ea typeface="Arial"/>
                <a:cs typeface="Arial"/>
                <a:sym typeface="Arial"/>
              </a:rPr>
              <a:t>Journal of Ethnic And Cultural Diversity in Social Work</a:t>
            </a:r>
            <a:r>
              <a:rPr lang="en-US" sz="1100">
                <a:solidFill>
                  <a:schemeClr val="dk1"/>
                </a:solidFill>
                <a:latin typeface="Arial"/>
                <a:ea typeface="Arial"/>
                <a:cs typeface="Arial"/>
                <a:sym typeface="Arial"/>
              </a:rPr>
              <a:t> 16, no. 1–2 (March 2007): 61–94.</a:t>
            </a:r>
            <a:r>
              <a:rPr lang="en-US" sz="1100">
                <a:solidFill>
                  <a:schemeClr val="dk1"/>
                </a:solidFill>
                <a:uFill>
                  <a:noFill/>
                </a:uFill>
                <a:latin typeface="Arial"/>
                <a:ea typeface="Arial"/>
                <a:cs typeface="Arial"/>
                <a:sym typeface="Arial"/>
                <a:hlinkClick r:id="rId8"/>
              </a:rPr>
              <a:t> </a:t>
            </a:r>
            <a:r>
              <a:rPr lang="en-US" sz="1100" u="sng">
                <a:solidFill>
                  <a:schemeClr val="hlink"/>
                </a:solidFill>
                <a:latin typeface="Arial"/>
                <a:ea typeface="Arial"/>
                <a:cs typeface="Arial"/>
                <a:sym typeface="Arial"/>
                <a:hlinkClick r:id="rId8"/>
              </a:rPr>
              <a:t>https://doi.org/10.1300/J051v16n01_03</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None/>
            </a:pPr>
            <a:r>
              <a:rPr lang="en-US" sz="1100">
                <a:solidFill>
                  <a:schemeClr val="dk1"/>
                </a:solidFill>
                <a:latin typeface="Arial"/>
                <a:ea typeface="Arial"/>
                <a:cs typeface="Arial"/>
                <a:sym typeface="Arial"/>
              </a:rPr>
              <a:t>Randle, Melanie. “Through the Eyes of Ex-Foster Children: Placement Success and the Characteristics of Good Foster Carers.” </a:t>
            </a:r>
            <a:r>
              <a:rPr lang="en-US" sz="1100" i="1">
                <a:solidFill>
                  <a:schemeClr val="dk1"/>
                </a:solidFill>
                <a:latin typeface="Arial"/>
                <a:ea typeface="Arial"/>
                <a:cs typeface="Arial"/>
                <a:sym typeface="Arial"/>
              </a:rPr>
              <a:t>Practice</a:t>
            </a:r>
            <a:r>
              <a:rPr lang="en-US" sz="1100">
                <a:solidFill>
                  <a:schemeClr val="dk1"/>
                </a:solidFill>
                <a:latin typeface="Arial"/>
                <a:ea typeface="Arial"/>
                <a:cs typeface="Arial"/>
                <a:sym typeface="Arial"/>
              </a:rPr>
              <a:t> 25, no. 1 (2013): 3–19.</a:t>
            </a:r>
            <a:r>
              <a:rPr lang="en-US" sz="1100">
                <a:solidFill>
                  <a:schemeClr val="dk1"/>
                </a:solidFill>
                <a:uFill>
                  <a:noFill/>
                </a:uFill>
                <a:latin typeface="Arial"/>
                <a:ea typeface="Arial"/>
                <a:cs typeface="Arial"/>
                <a:sym typeface="Arial"/>
                <a:hlinkClick r:id="rId9"/>
              </a:rPr>
              <a:t> </a:t>
            </a:r>
            <a:r>
              <a:rPr lang="en-US" sz="1100" u="sng">
                <a:solidFill>
                  <a:schemeClr val="hlink"/>
                </a:solidFill>
                <a:latin typeface="Arial"/>
                <a:ea typeface="Arial"/>
                <a:cs typeface="Arial"/>
                <a:sym typeface="Arial"/>
                <a:hlinkClick r:id="rId9"/>
              </a:rPr>
              <a:t>https://doi.org/10.1080/09503153.2013.775236</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None/>
            </a:pPr>
            <a:r>
              <a:rPr lang="en-US" sz="1100">
                <a:solidFill>
                  <a:schemeClr val="dk1"/>
                </a:solidFill>
                <a:latin typeface="Arial"/>
                <a:ea typeface="Arial"/>
                <a:cs typeface="Arial"/>
                <a:sym typeface="Arial"/>
              </a:rPr>
              <a:t>Semanchin Jones, Annette, and Susan Wells. “PATH/Wisconsin - Bremer Project: Preventing Placement Disruptions in Foster Care.” Literature Review. University of Minnesota School of Social Work, January 15, 2008.</a:t>
            </a:r>
            <a:r>
              <a:rPr lang="en-US" sz="1100">
                <a:solidFill>
                  <a:schemeClr val="dk1"/>
                </a:solidFill>
                <a:uFill>
                  <a:noFill/>
                </a:uFill>
                <a:latin typeface="Arial"/>
                <a:ea typeface="Arial"/>
                <a:cs typeface="Arial"/>
                <a:sym typeface="Arial"/>
                <a:hlinkClick r:id="rId10"/>
              </a:rPr>
              <a:t> </a:t>
            </a:r>
            <a:r>
              <a:rPr lang="en-US" sz="1100" u="sng">
                <a:solidFill>
                  <a:schemeClr val="hlink"/>
                </a:solidFill>
                <a:latin typeface="Arial"/>
                <a:ea typeface="Arial"/>
                <a:cs typeface="Arial"/>
                <a:sym typeface="Arial"/>
                <a:hlinkClick r:id="rId10"/>
              </a:rPr>
              <a:t>http://www.cehd.umn.edu/SSW/g-s/media/Final_report.pdf</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279400" lvl="0" indent="-279400" rtl="0">
              <a:lnSpc>
                <a:spcPct val="135000"/>
              </a:lnSpc>
              <a:spcBef>
                <a:spcPts val="0"/>
              </a:spcBef>
              <a:spcAft>
                <a:spcPts val="0"/>
              </a:spcAft>
              <a:buNone/>
            </a:pPr>
            <a:r>
              <a:rPr lang="en-US" sz="1100">
                <a:solidFill>
                  <a:schemeClr val="dk1"/>
                </a:solidFill>
                <a:latin typeface="Arial"/>
                <a:ea typeface="Arial"/>
                <a:cs typeface="Arial"/>
                <a:sym typeface="Arial"/>
              </a:rPr>
              <a:t>“Youth with Disabilities in the Foster Care System: Barriers to Success and Proposed Policy Solutions.” National Council on Disability, February 26, 2008.</a:t>
            </a:r>
            <a:r>
              <a:rPr lang="en-US" sz="1100">
                <a:solidFill>
                  <a:schemeClr val="dk1"/>
                </a:solidFill>
                <a:uFill>
                  <a:noFill/>
                </a:uFill>
                <a:latin typeface="Arial"/>
                <a:ea typeface="Arial"/>
                <a:cs typeface="Arial"/>
                <a:sym typeface="Arial"/>
                <a:hlinkClick r:id="rId11"/>
              </a:rPr>
              <a:t> </a:t>
            </a:r>
            <a:r>
              <a:rPr lang="en-US" sz="1100" u="sng">
                <a:solidFill>
                  <a:schemeClr val="hlink"/>
                </a:solidFill>
                <a:latin typeface="Arial"/>
                <a:ea typeface="Arial"/>
                <a:cs typeface="Arial"/>
                <a:sym typeface="Arial"/>
                <a:hlinkClick r:id="rId11"/>
              </a:rPr>
              <a:t>http://www.aypf.org/wp-content/uploads/2014/06/ncd96_FosterYouth_w_cover.pdf</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marL="0" lvl="0" indent="0" rtl="0">
              <a:lnSpc>
                <a:spcPct val="135000"/>
              </a:lnSpc>
              <a:spcBef>
                <a:spcPts val="0"/>
              </a:spcBef>
              <a:spcAft>
                <a:spcPts val="0"/>
              </a:spcAft>
              <a:buNone/>
            </a:pPr>
            <a:endParaRPr sz="11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609600" y="279400"/>
            <a:ext cx="10972800" cy="1143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solidFill>
                  <a:srgbClr val="233E50"/>
                </a:solidFill>
                <a:latin typeface="Raleway"/>
                <a:ea typeface="Raleway"/>
                <a:cs typeface="Raleway"/>
                <a:sym typeface="Raleway"/>
              </a:rPr>
              <a:t>Examples of MOOCs</a:t>
            </a:r>
            <a:endParaRPr>
              <a:solidFill>
                <a:srgbClr val="233E50"/>
              </a:solidFill>
              <a:latin typeface="Raleway"/>
              <a:ea typeface="Raleway"/>
              <a:cs typeface="Raleway"/>
              <a:sym typeface="Raleway"/>
            </a:endParaRPr>
          </a:p>
        </p:txBody>
      </p:sp>
      <p:graphicFrame>
        <p:nvGraphicFramePr>
          <p:cNvPr id="658" name="Shape 658"/>
          <p:cNvGraphicFramePr/>
          <p:nvPr/>
        </p:nvGraphicFramePr>
        <p:xfrm>
          <a:off x="789500" y="1539925"/>
          <a:ext cx="3000000" cy="3000000"/>
        </p:xfrm>
        <a:graphic>
          <a:graphicData uri="http://schemas.openxmlformats.org/drawingml/2006/table">
            <a:tbl>
              <a:tblPr>
                <a:noFill/>
                <a:tableStyleId>{BEDEFDB7-53FC-4B04-BE80-10A9E02BBE09}</a:tableStyleId>
              </a:tblPr>
              <a:tblGrid>
                <a:gridCol w="1508050">
                  <a:extLst>
                    <a:ext uri="{9D8B030D-6E8A-4147-A177-3AD203B41FA5}">
                      <a16:colId xmlns:a16="http://schemas.microsoft.com/office/drawing/2014/main" val="20000"/>
                    </a:ext>
                  </a:extLst>
                </a:gridCol>
                <a:gridCol w="2764725">
                  <a:extLst>
                    <a:ext uri="{9D8B030D-6E8A-4147-A177-3AD203B41FA5}">
                      <a16:colId xmlns:a16="http://schemas.microsoft.com/office/drawing/2014/main" val="20001"/>
                    </a:ext>
                  </a:extLst>
                </a:gridCol>
                <a:gridCol w="6014225">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r>
                        <a:rPr lang="en-US" sz="2000" b="1">
                          <a:latin typeface="Trebuchet MS"/>
                          <a:ea typeface="Trebuchet MS"/>
                          <a:cs typeface="Trebuchet MS"/>
                          <a:sym typeface="Trebuchet MS"/>
                        </a:rPr>
                        <a:t>Name</a:t>
                      </a:r>
                      <a:endParaRPr sz="2000" b="1">
                        <a:latin typeface="Trebuchet MS"/>
                        <a:ea typeface="Trebuchet MS"/>
                        <a:cs typeface="Trebuchet MS"/>
                        <a:sym typeface="Trebuchet MS"/>
                      </a:endParaRPr>
                    </a:p>
                  </a:txBody>
                  <a:tcPr marL="91425" marR="91425" marT="91425" marB="91425"/>
                </a:tc>
                <a:tc>
                  <a:txBody>
                    <a:bodyPr/>
                    <a:lstStyle/>
                    <a:p>
                      <a:pPr marL="0" lvl="0" indent="0">
                        <a:spcBef>
                          <a:spcPts val="0"/>
                        </a:spcBef>
                        <a:spcAft>
                          <a:spcPts val="0"/>
                        </a:spcAft>
                        <a:buNone/>
                      </a:pPr>
                      <a:r>
                        <a:rPr lang="en-US" sz="2000" b="1">
                          <a:latin typeface="Trebuchet MS"/>
                          <a:ea typeface="Trebuchet MS"/>
                          <a:cs typeface="Trebuchet MS"/>
                          <a:sym typeface="Trebuchet MS"/>
                        </a:rPr>
                        <a:t>Number of Courses</a:t>
                      </a:r>
                      <a:endParaRPr sz="2000" b="1">
                        <a:latin typeface="Trebuchet MS"/>
                        <a:ea typeface="Trebuchet MS"/>
                        <a:cs typeface="Trebuchet MS"/>
                        <a:sym typeface="Trebuchet MS"/>
                      </a:endParaRPr>
                    </a:p>
                  </a:txBody>
                  <a:tcPr marL="91425" marR="91425" marT="91425" marB="91425"/>
                </a:tc>
                <a:tc>
                  <a:txBody>
                    <a:bodyPr/>
                    <a:lstStyle/>
                    <a:p>
                      <a:pPr marL="0" lvl="0" indent="0">
                        <a:spcBef>
                          <a:spcPts val="0"/>
                        </a:spcBef>
                        <a:spcAft>
                          <a:spcPts val="0"/>
                        </a:spcAft>
                        <a:buNone/>
                      </a:pPr>
                      <a:r>
                        <a:rPr lang="en-US" sz="2000" b="1">
                          <a:latin typeface="Trebuchet MS"/>
                          <a:ea typeface="Trebuchet MS"/>
                          <a:cs typeface="Trebuchet MS"/>
                          <a:sym typeface="Trebuchet MS"/>
                        </a:rPr>
                        <a:t>Background</a:t>
                      </a:r>
                      <a:endParaRPr sz="2000" b="1">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2000">
                          <a:latin typeface="Trebuchet MS"/>
                          <a:ea typeface="Trebuchet MS"/>
                          <a:cs typeface="Trebuchet MS"/>
                          <a:sym typeface="Trebuchet MS"/>
                        </a:rPr>
                        <a:t>Coursera</a:t>
                      </a:r>
                      <a:endParaRPr sz="2000">
                        <a:latin typeface="Trebuchet MS"/>
                        <a:ea typeface="Trebuchet MS"/>
                        <a:cs typeface="Trebuchet MS"/>
                        <a:sym typeface="Trebuchet M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en-US" sz="2000">
                          <a:latin typeface="Trebuchet MS"/>
                          <a:ea typeface="Trebuchet MS"/>
                          <a:cs typeface="Trebuchet MS"/>
                          <a:sym typeface="Trebuchet MS"/>
                        </a:rPr>
                        <a:t>3419</a:t>
                      </a:r>
                      <a:endParaRPr sz="2000">
                        <a:latin typeface="Trebuchet MS"/>
                        <a:ea typeface="Trebuchet MS"/>
                        <a:cs typeface="Trebuchet MS"/>
                        <a:sym typeface="Trebuchet M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en-US" sz="2000">
                          <a:latin typeface="Trebuchet MS"/>
                          <a:ea typeface="Trebuchet MS"/>
                          <a:cs typeface="Trebuchet MS"/>
                          <a:sym typeface="Trebuchet MS"/>
                        </a:rPr>
                        <a:t>Launched in 2012, Coursera is currently the largest MOOC in the world</a:t>
                      </a:r>
                      <a:endParaRPr sz="2000">
                        <a:latin typeface="Trebuchet MS"/>
                        <a:ea typeface="Trebuchet MS"/>
                        <a:cs typeface="Trebuchet MS"/>
                        <a:sym typeface="Trebuchet M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rtl="0">
                        <a:spcBef>
                          <a:spcPts val="0"/>
                        </a:spcBef>
                        <a:spcAft>
                          <a:spcPts val="0"/>
                        </a:spcAft>
                        <a:buNone/>
                      </a:pPr>
                      <a:r>
                        <a:rPr lang="en-US" sz="2000">
                          <a:latin typeface="Trebuchet MS"/>
                          <a:ea typeface="Trebuchet MS"/>
                          <a:cs typeface="Trebuchet MS"/>
                          <a:sym typeface="Trebuchet MS"/>
                        </a:rPr>
                        <a:t>edX</a:t>
                      </a:r>
                      <a:endParaRPr sz="20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US" sz="2000">
                          <a:latin typeface="Trebuchet MS"/>
                          <a:ea typeface="Trebuchet MS"/>
                          <a:cs typeface="Trebuchet MS"/>
                          <a:sym typeface="Trebuchet MS"/>
                        </a:rPr>
                        <a:t>2190</a:t>
                      </a:r>
                      <a:endParaRPr sz="20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US" sz="2000">
                          <a:latin typeface="Trebuchet MS"/>
                          <a:ea typeface="Trebuchet MS"/>
                          <a:cs typeface="Trebuchet MS"/>
                          <a:sym typeface="Trebuchet MS"/>
                        </a:rPr>
                        <a:t>Founded by Harvard and MIT in 2012, has partners with over 100 universities, including Harvard and MIT</a:t>
                      </a:r>
                      <a:endParaRPr sz="20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rtl="0">
                        <a:spcBef>
                          <a:spcPts val="0"/>
                        </a:spcBef>
                        <a:spcAft>
                          <a:spcPts val="0"/>
                        </a:spcAft>
                        <a:buNone/>
                      </a:pPr>
                      <a:r>
                        <a:rPr lang="en-US" sz="2000">
                          <a:latin typeface="Trebuchet MS"/>
                          <a:ea typeface="Trebuchet MS"/>
                          <a:cs typeface="Trebuchet MS"/>
                          <a:sym typeface="Trebuchet MS"/>
                        </a:rPr>
                        <a:t>Harvardx</a:t>
                      </a:r>
                      <a:endParaRPr sz="20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US" sz="2000">
                          <a:latin typeface="Trebuchet MS"/>
                          <a:ea typeface="Trebuchet MS"/>
                          <a:cs typeface="Trebuchet MS"/>
                          <a:sym typeface="Trebuchet MS"/>
                        </a:rPr>
                        <a:t>129</a:t>
                      </a:r>
                      <a:endParaRPr sz="20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2000">
                          <a:latin typeface="Trebuchet MS"/>
                          <a:ea typeface="Trebuchet MS"/>
                          <a:cs typeface="Trebuchet MS"/>
                          <a:sym typeface="Trebuchet MS"/>
                        </a:rPr>
                        <a:t>The range of online courses taught by Harvard on edX</a:t>
                      </a:r>
                      <a:endParaRPr sz="2000">
                        <a:latin typeface="Trebuchet MS"/>
                        <a:ea typeface="Trebuchet MS"/>
                        <a:cs typeface="Trebuchet MS"/>
                        <a:sym typeface="Trebuchet MS"/>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381000">
                <a:tc>
                  <a:txBody>
                    <a:bodyPr/>
                    <a:lstStyle/>
                    <a:p>
                      <a:pPr marL="0" lvl="0" indent="0" rtl="0">
                        <a:spcBef>
                          <a:spcPts val="0"/>
                        </a:spcBef>
                        <a:spcAft>
                          <a:spcPts val="0"/>
                        </a:spcAft>
                        <a:buNone/>
                      </a:pPr>
                      <a:r>
                        <a:rPr lang="en-US" sz="2000">
                          <a:latin typeface="Trebuchet MS"/>
                          <a:ea typeface="Trebuchet MS"/>
                          <a:cs typeface="Trebuchet MS"/>
                          <a:sym typeface="Trebuchet MS"/>
                        </a:rPr>
                        <a:t>MITx</a:t>
                      </a:r>
                      <a:endParaRPr sz="20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US" sz="2000">
                          <a:latin typeface="Trebuchet MS"/>
                          <a:ea typeface="Trebuchet MS"/>
                          <a:cs typeface="Trebuchet MS"/>
                          <a:sym typeface="Trebuchet MS"/>
                        </a:rPr>
                        <a:t>160</a:t>
                      </a:r>
                      <a:endParaRPr sz="20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rtl="0">
                        <a:spcBef>
                          <a:spcPts val="0"/>
                        </a:spcBef>
                        <a:spcAft>
                          <a:spcPts val="0"/>
                        </a:spcAft>
                        <a:buNone/>
                      </a:pPr>
                      <a:r>
                        <a:rPr lang="en-US" sz="2000">
                          <a:latin typeface="Trebuchet MS"/>
                          <a:ea typeface="Trebuchet MS"/>
                          <a:cs typeface="Trebuchet MS"/>
                          <a:sym typeface="Trebuchet MS"/>
                        </a:rPr>
                        <a:t>The range of online courses taught by MIT on edX</a:t>
                      </a:r>
                      <a:endParaRPr sz="2000">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spcBef>
                          <a:spcPts val="0"/>
                        </a:spcBef>
                        <a:spcAft>
                          <a:spcPts val="0"/>
                        </a:spcAft>
                        <a:buNone/>
                      </a:pPr>
                      <a:r>
                        <a:rPr lang="en-US" sz="2000">
                          <a:latin typeface="Trebuchet MS"/>
                          <a:ea typeface="Trebuchet MS"/>
                          <a:cs typeface="Trebuchet MS"/>
                          <a:sym typeface="Trebuchet MS"/>
                        </a:rPr>
                        <a:t>Udacity</a:t>
                      </a:r>
                      <a:endParaRPr sz="2000">
                        <a:latin typeface="Trebuchet MS"/>
                        <a:ea typeface="Trebuchet MS"/>
                        <a:cs typeface="Trebuchet MS"/>
                        <a:sym typeface="Trebuchet MS"/>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en-US" sz="2000">
                          <a:latin typeface="Trebuchet MS"/>
                          <a:ea typeface="Trebuchet MS"/>
                          <a:cs typeface="Trebuchet MS"/>
                          <a:sym typeface="Trebuchet MS"/>
                        </a:rPr>
                        <a:t>226</a:t>
                      </a:r>
                      <a:endParaRPr sz="2000">
                        <a:latin typeface="Trebuchet MS"/>
                        <a:ea typeface="Trebuchet MS"/>
                        <a:cs typeface="Trebuchet MS"/>
                        <a:sym typeface="Trebuchet MS"/>
                      </a:endParaRPr>
                    </a:p>
                  </a:txBody>
                  <a:tcPr marL="91425" marR="91425" marT="91425" marB="91425"/>
                </a:tc>
                <a:tc>
                  <a:txBody>
                    <a:bodyPr/>
                    <a:lstStyle/>
                    <a:p>
                      <a:pPr marL="0" lvl="0" indent="0">
                        <a:spcBef>
                          <a:spcPts val="0"/>
                        </a:spcBef>
                        <a:spcAft>
                          <a:spcPts val="0"/>
                        </a:spcAft>
                        <a:buNone/>
                      </a:pPr>
                      <a:r>
                        <a:rPr lang="en-US" sz="2000">
                          <a:latin typeface="Trebuchet MS"/>
                          <a:ea typeface="Trebuchet MS"/>
                          <a:cs typeface="Trebuchet MS"/>
                          <a:sym typeface="Trebuchet MS"/>
                        </a:rPr>
                        <a:t>Udacity was created in 2011 and partners with technology companies to offer Nanodegrees that train students for specific jobs</a:t>
                      </a:r>
                      <a:endParaRPr sz="2000">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609600" y="279400"/>
            <a:ext cx="10972800" cy="11430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solidFill>
                  <a:srgbClr val="233E50"/>
                </a:solidFill>
                <a:latin typeface="Raleway"/>
                <a:ea typeface="Raleway"/>
                <a:cs typeface="Raleway"/>
                <a:sym typeface="Raleway"/>
              </a:rPr>
              <a:t>HarvardX / MITX Summary Data</a:t>
            </a:r>
            <a:endParaRPr>
              <a:solidFill>
                <a:srgbClr val="233E50"/>
              </a:solidFill>
              <a:latin typeface="Raleway"/>
              <a:ea typeface="Raleway"/>
              <a:cs typeface="Raleway"/>
              <a:sym typeface="Raleway"/>
            </a:endParaRPr>
          </a:p>
        </p:txBody>
      </p:sp>
      <p:graphicFrame>
        <p:nvGraphicFramePr>
          <p:cNvPr id="665" name="Shape 665"/>
          <p:cNvGraphicFramePr/>
          <p:nvPr/>
        </p:nvGraphicFramePr>
        <p:xfrm>
          <a:off x="1096525" y="2108500"/>
          <a:ext cx="3000000" cy="3000000"/>
        </p:xfrm>
        <a:graphic>
          <a:graphicData uri="http://schemas.openxmlformats.org/drawingml/2006/table">
            <a:tbl>
              <a:tblPr>
                <a:noFill/>
                <a:tableStyleId>{BEDEFDB7-53FC-4B04-BE80-10A9E02BBE09}</a:tableStyleId>
              </a:tblPr>
              <a:tblGrid>
                <a:gridCol w="1678600">
                  <a:extLst>
                    <a:ext uri="{9D8B030D-6E8A-4147-A177-3AD203B41FA5}">
                      <a16:colId xmlns:a16="http://schemas.microsoft.com/office/drawing/2014/main" val="20000"/>
                    </a:ext>
                  </a:extLst>
                </a:gridCol>
                <a:gridCol w="1974675">
                  <a:extLst>
                    <a:ext uri="{9D8B030D-6E8A-4147-A177-3AD203B41FA5}">
                      <a16:colId xmlns:a16="http://schemas.microsoft.com/office/drawing/2014/main" val="20001"/>
                    </a:ext>
                  </a:extLst>
                </a:gridCol>
                <a:gridCol w="1504900">
                  <a:extLst>
                    <a:ext uri="{9D8B030D-6E8A-4147-A177-3AD203B41FA5}">
                      <a16:colId xmlns:a16="http://schemas.microsoft.com/office/drawing/2014/main" val="20002"/>
                    </a:ext>
                  </a:extLst>
                </a:gridCol>
                <a:gridCol w="1595550">
                  <a:extLst>
                    <a:ext uri="{9D8B030D-6E8A-4147-A177-3AD203B41FA5}">
                      <a16:colId xmlns:a16="http://schemas.microsoft.com/office/drawing/2014/main" val="20003"/>
                    </a:ext>
                  </a:extLst>
                </a:gridCol>
                <a:gridCol w="1467850">
                  <a:extLst>
                    <a:ext uri="{9D8B030D-6E8A-4147-A177-3AD203B41FA5}">
                      <a16:colId xmlns:a16="http://schemas.microsoft.com/office/drawing/2014/main" val="20004"/>
                    </a:ext>
                  </a:extLst>
                </a:gridCol>
                <a:gridCol w="1777375">
                  <a:extLst>
                    <a:ext uri="{9D8B030D-6E8A-4147-A177-3AD203B41FA5}">
                      <a16:colId xmlns:a16="http://schemas.microsoft.com/office/drawing/2014/main" val="20005"/>
                    </a:ext>
                  </a:extLst>
                </a:gridCol>
              </a:tblGrid>
              <a:tr h="464450">
                <a:tc>
                  <a:txBody>
                    <a:bodyPr/>
                    <a:lstStyle/>
                    <a:p>
                      <a:pPr marL="0" lvl="0" indent="0" rtl="0">
                        <a:spcBef>
                          <a:spcPts val="0"/>
                        </a:spcBef>
                        <a:spcAft>
                          <a:spcPts val="0"/>
                        </a:spcAft>
                        <a:buNone/>
                      </a:pPr>
                      <a:r>
                        <a:rPr lang="en-US" sz="2400" b="1">
                          <a:latin typeface="Trebuchet MS"/>
                          <a:ea typeface="Trebuchet MS"/>
                          <a:cs typeface="Trebuchet MS"/>
                          <a:sym typeface="Trebuchet MS"/>
                        </a:rPr>
                        <a:t>Course Category</a:t>
                      </a:r>
                      <a:endParaRPr sz="2400" b="1">
                        <a:latin typeface="Trebuchet MS"/>
                        <a:ea typeface="Trebuchet MS"/>
                        <a:cs typeface="Trebuchet MS"/>
                        <a:sym typeface="Trebuchet MS"/>
                      </a:endParaRPr>
                    </a:p>
                  </a:txBody>
                  <a:tcPr marL="91425" marR="91425" marT="91425" marB="91425"/>
                </a:tc>
                <a:tc>
                  <a:txBody>
                    <a:bodyPr/>
                    <a:lstStyle/>
                    <a:p>
                      <a:pPr marL="0" lvl="0" indent="0" rtl="0">
                        <a:spcBef>
                          <a:spcPts val="0"/>
                        </a:spcBef>
                        <a:spcAft>
                          <a:spcPts val="0"/>
                        </a:spcAft>
                        <a:buNone/>
                      </a:pPr>
                      <a:r>
                        <a:rPr lang="en-US" sz="2400" b="1">
                          <a:latin typeface="Trebuchet MS"/>
                          <a:ea typeface="Trebuchet MS"/>
                          <a:cs typeface="Trebuchet MS"/>
                          <a:sym typeface="Trebuchet MS"/>
                        </a:rPr>
                        <a:t>% Participants</a:t>
                      </a:r>
                      <a:endParaRPr sz="2400" b="1">
                        <a:latin typeface="Trebuchet MS"/>
                        <a:ea typeface="Trebuchet MS"/>
                        <a:cs typeface="Trebuchet MS"/>
                        <a:sym typeface="Trebuchet MS"/>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rtl="0">
                        <a:spcBef>
                          <a:spcPts val="0"/>
                        </a:spcBef>
                        <a:spcAft>
                          <a:spcPts val="0"/>
                        </a:spcAft>
                        <a:buNone/>
                      </a:pPr>
                      <a:r>
                        <a:rPr lang="en-US" sz="2400" b="1">
                          <a:latin typeface="Trebuchet MS"/>
                          <a:ea typeface="Trebuchet MS"/>
                          <a:cs typeface="Trebuchet MS"/>
                          <a:sym typeface="Trebuchet MS"/>
                        </a:rPr>
                        <a:t>% Explored </a:t>
                      </a:r>
                      <a:endParaRPr sz="2400" b="1">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US" sz="2400" b="1">
                          <a:latin typeface="Trebuchet MS"/>
                          <a:ea typeface="Trebuchet MS"/>
                          <a:cs typeface="Trebuchet MS"/>
                          <a:sym typeface="Trebuchet MS"/>
                        </a:rPr>
                        <a:t>% Certified</a:t>
                      </a:r>
                      <a:endParaRPr sz="2400" b="1">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US" sz="2400" b="1">
                          <a:latin typeface="Trebuchet MS"/>
                          <a:ea typeface="Trebuchet MS"/>
                          <a:cs typeface="Trebuchet MS"/>
                          <a:sym typeface="Trebuchet MS"/>
                        </a:rPr>
                        <a:t>% Female</a:t>
                      </a:r>
                      <a:endParaRPr sz="2400" b="1">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rtl="0">
                        <a:spcBef>
                          <a:spcPts val="0"/>
                        </a:spcBef>
                        <a:spcAft>
                          <a:spcPts val="0"/>
                        </a:spcAft>
                        <a:buNone/>
                      </a:pPr>
                      <a:r>
                        <a:rPr lang="en-US" sz="2400" b="1">
                          <a:latin typeface="Trebuchet MS"/>
                          <a:ea typeface="Trebuchet MS"/>
                          <a:cs typeface="Trebuchet MS"/>
                          <a:sym typeface="Trebuchet MS"/>
                        </a:rPr>
                        <a:t>% Bachelors</a:t>
                      </a:r>
                      <a:endParaRPr sz="2400" b="1">
                        <a:latin typeface="Trebuchet MS"/>
                        <a:ea typeface="Trebuchet MS"/>
                        <a:cs typeface="Trebuchet MS"/>
                        <a:sym typeface="Trebuchet MS"/>
                      </a:endParaRPr>
                    </a:p>
                  </a:txBody>
                  <a:tcPr marL="91425" marR="91425" marT="91425" marB="91425">
                    <a:lnR w="9525" cap="flat" cmpd="sng">
                      <a:solidFill>
                        <a:srgbClr val="9E9E9E"/>
                      </a:solidFill>
                      <a:prstDash val="solid"/>
                      <a:round/>
                      <a:headEnd type="none" w="sm" len="sm"/>
                      <a:tailEnd type="none" w="sm" len="sm"/>
                    </a:lnR>
                  </a:tcPr>
                </a:tc>
                <a:extLst>
                  <a:ext uri="{0D108BD9-81ED-4DB2-BD59-A6C34878D82A}">
                    <a16:rowId xmlns:a16="http://schemas.microsoft.com/office/drawing/2014/main" val="10000"/>
                  </a:ext>
                </a:extLst>
              </a:tr>
              <a:tr h="867125">
                <a:tc>
                  <a:txBody>
                    <a:bodyPr/>
                    <a:lstStyle/>
                    <a:p>
                      <a:pPr marL="0" lvl="0" indent="0" rtl="0">
                        <a:spcBef>
                          <a:spcPts val="0"/>
                        </a:spcBef>
                        <a:spcAft>
                          <a:spcPts val="0"/>
                        </a:spcAft>
                        <a:buNone/>
                      </a:pPr>
                      <a:r>
                        <a:rPr lang="en-US" sz="2400">
                          <a:latin typeface="Trebuchet MS"/>
                          <a:ea typeface="Trebuchet MS"/>
                          <a:cs typeface="Trebuchet MS"/>
                          <a:sym typeface="Trebuchet MS"/>
                        </a:rPr>
                        <a:t>STEM</a:t>
                      </a:r>
                      <a:endParaRPr sz="2400">
                        <a:latin typeface="Trebuchet MS"/>
                        <a:ea typeface="Trebuchet MS"/>
                        <a:cs typeface="Trebuchet MS"/>
                        <a:sym typeface="Trebuchet MS"/>
                      </a:endParaRPr>
                    </a:p>
                  </a:txBody>
                  <a:tcPr marL="91425" marR="91425" marT="91425" marB="91425"/>
                </a:tc>
                <a:tc>
                  <a:txBody>
                    <a:bodyPr/>
                    <a:lstStyle/>
                    <a:p>
                      <a:pPr marL="0" lvl="0" indent="0" rtl="0">
                        <a:spcBef>
                          <a:spcPts val="0"/>
                        </a:spcBef>
                        <a:spcAft>
                          <a:spcPts val="0"/>
                        </a:spcAft>
                        <a:buNone/>
                      </a:pPr>
                      <a:r>
                        <a:rPr lang="en-US" sz="2400">
                          <a:latin typeface="Trebuchet MS"/>
                          <a:ea typeface="Trebuchet MS"/>
                          <a:cs typeface="Trebuchet MS"/>
                          <a:sym typeface="Trebuchet MS"/>
                        </a:rPr>
                        <a:t>73% </a:t>
                      </a:r>
                      <a:r>
                        <a:rPr lang="en-US" sz="2400">
                          <a:solidFill>
                            <a:schemeClr val="dk1"/>
                          </a:solidFill>
                          <a:latin typeface="Trebuchet MS"/>
                          <a:ea typeface="Trebuchet MS"/>
                          <a:cs typeface="Trebuchet MS"/>
                          <a:sym typeface="Trebuchet MS"/>
                        </a:rPr>
                        <a:t>(3,234,151)</a:t>
                      </a:r>
                      <a:endParaRPr sz="2400">
                        <a:latin typeface="Trebuchet MS"/>
                        <a:ea typeface="Trebuchet MS"/>
                        <a:cs typeface="Trebuchet MS"/>
                        <a:sym typeface="Trebuchet MS"/>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rtl="0">
                        <a:spcBef>
                          <a:spcPts val="0"/>
                        </a:spcBef>
                        <a:spcAft>
                          <a:spcPts val="0"/>
                        </a:spcAft>
                        <a:buNone/>
                      </a:pPr>
                      <a:r>
                        <a:rPr lang="en-US" sz="2400">
                          <a:latin typeface="Trebuchet MS"/>
                          <a:ea typeface="Trebuchet MS"/>
                          <a:cs typeface="Trebuchet MS"/>
                          <a:sym typeface="Trebuchet MS"/>
                        </a:rPr>
                        <a:t>16%</a:t>
                      </a:r>
                      <a:endParaRPr sz="24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US" sz="2400">
                          <a:latin typeface="Trebuchet MS"/>
                          <a:ea typeface="Trebuchet MS"/>
                          <a:cs typeface="Trebuchet MS"/>
                          <a:sym typeface="Trebuchet MS"/>
                        </a:rPr>
                        <a:t>5%</a:t>
                      </a:r>
                      <a:endParaRPr sz="24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US" sz="2400">
                          <a:latin typeface="Trebuchet MS"/>
                          <a:ea typeface="Trebuchet MS"/>
                          <a:cs typeface="Trebuchet MS"/>
                          <a:sym typeface="Trebuchet MS"/>
                        </a:rPr>
                        <a:t>23%</a:t>
                      </a:r>
                      <a:endParaRPr sz="24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rtl="0">
                        <a:spcBef>
                          <a:spcPts val="0"/>
                        </a:spcBef>
                        <a:spcAft>
                          <a:spcPts val="0"/>
                        </a:spcAft>
                        <a:buNone/>
                      </a:pPr>
                      <a:r>
                        <a:rPr lang="en-US" sz="2400">
                          <a:latin typeface="Trebuchet MS"/>
                          <a:ea typeface="Trebuchet MS"/>
                          <a:cs typeface="Trebuchet MS"/>
                          <a:sym typeface="Trebuchet MS"/>
                        </a:rPr>
                        <a:t>64%</a:t>
                      </a:r>
                      <a:endParaRPr sz="2400">
                        <a:latin typeface="Trebuchet MS"/>
                        <a:ea typeface="Trebuchet MS"/>
                        <a:cs typeface="Trebuchet MS"/>
                        <a:sym typeface="Trebuchet MS"/>
                      </a:endParaRPr>
                    </a:p>
                  </a:txBody>
                  <a:tcPr marL="91425" marR="91425" marT="91425" marB="91425">
                    <a:lnR w="9525" cap="flat" cmpd="sng">
                      <a:solidFill>
                        <a:srgbClr val="9E9E9E"/>
                      </a:solidFill>
                      <a:prstDash val="solid"/>
                      <a:round/>
                      <a:headEnd type="none" w="sm" len="sm"/>
                      <a:tailEnd type="none" w="sm" len="sm"/>
                    </a:lnR>
                  </a:tcPr>
                </a:tc>
                <a:extLst>
                  <a:ext uri="{0D108BD9-81ED-4DB2-BD59-A6C34878D82A}">
                    <a16:rowId xmlns:a16="http://schemas.microsoft.com/office/drawing/2014/main" val="10001"/>
                  </a:ext>
                </a:extLst>
              </a:tr>
              <a:tr h="867125">
                <a:tc>
                  <a:txBody>
                    <a:bodyPr/>
                    <a:lstStyle/>
                    <a:p>
                      <a:pPr marL="0" lvl="0" indent="0" rtl="0">
                        <a:spcBef>
                          <a:spcPts val="0"/>
                        </a:spcBef>
                        <a:spcAft>
                          <a:spcPts val="0"/>
                        </a:spcAft>
                        <a:buNone/>
                      </a:pPr>
                      <a:r>
                        <a:rPr lang="en-US" sz="2400">
                          <a:latin typeface="Trebuchet MS"/>
                          <a:ea typeface="Trebuchet MS"/>
                          <a:cs typeface="Trebuchet MS"/>
                          <a:sym typeface="Trebuchet MS"/>
                        </a:rPr>
                        <a:t>Non-STEM</a:t>
                      </a:r>
                      <a:endParaRPr sz="2400">
                        <a:latin typeface="Trebuchet MS"/>
                        <a:ea typeface="Trebuchet MS"/>
                        <a:cs typeface="Trebuchet MS"/>
                        <a:sym typeface="Trebuchet MS"/>
                      </a:endParaRPr>
                    </a:p>
                  </a:txBody>
                  <a:tcPr marL="91425" marR="91425" marT="91425" marB="91425"/>
                </a:tc>
                <a:tc>
                  <a:txBody>
                    <a:bodyPr/>
                    <a:lstStyle/>
                    <a:p>
                      <a:pPr marL="0" lvl="0" indent="0" rtl="0">
                        <a:spcBef>
                          <a:spcPts val="0"/>
                        </a:spcBef>
                        <a:spcAft>
                          <a:spcPts val="0"/>
                        </a:spcAft>
                        <a:buNone/>
                      </a:pPr>
                      <a:r>
                        <a:rPr lang="en-US" sz="2400">
                          <a:latin typeface="Trebuchet MS"/>
                          <a:ea typeface="Trebuchet MS"/>
                          <a:cs typeface="Trebuchet MS"/>
                          <a:sym typeface="Trebuchet MS"/>
                        </a:rPr>
                        <a:t>27% </a:t>
                      </a:r>
                      <a:r>
                        <a:rPr lang="en-US" sz="2400">
                          <a:solidFill>
                            <a:schemeClr val="dk1"/>
                          </a:solidFill>
                          <a:latin typeface="Trebuchet MS"/>
                          <a:ea typeface="Trebuchet MS"/>
                          <a:cs typeface="Trebuchet MS"/>
                          <a:sym typeface="Trebuchet MS"/>
                        </a:rPr>
                        <a:t>(1,215,706)</a:t>
                      </a:r>
                      <a:endParaRPr sz="2400">
                        <a:latin typeface="Trebuchet MS"/>
                        <a:ea typeface="Trebuchet MS"/>
                        <a:cs typeface="Trebuchet MS"/>
                        <a:sym typeface="Trebuchet MS"/>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rtl="0">
                        <a:spcBef>
                          <a:spcPts val="0"/>
                        </a:spcBef>
                        <a:spcAft>
                          <a:spcPts val="0"/>
                        </a:spcAft>
                        <a:buNone/>
                      </a:pPr>
                      <a:r>
                        <a:rPr lang="en-US" sz="2400">
                          <a:latin typeface="Trebuchet MS"/>
                          <a:ea typeface="Trebuchet MS"/>
                          <a:cs typeface="Trebuchet MS"/>
                          <a:sym typeface="Trebuchet MS"/>
                        </a:rPr>
                        <a:t>19%</a:t>
                      </a:r>
                      <a:endParaRPr sz="24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US" sz="2400">
                          <a:latin typeface="Trebuchet MS"/>
                          <a:ea typeface="Trebuchet MS"/>
                          <a:cs typeface="Trebuchet MS"/>
                          <a:sym typeface="Trebuchet MS"/>
                        </a:rPr>
                        <a:t>7%</a:t>
                      </a:r>
                      <a:endParaRPr sz="24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US" sz="2400">
                          <a:latin typeface="Trebuchet MS"/>
                          <a:ea typeface="Trebuchet MS"/>
                          <a:cs typeface="Trebuchet MS"/>
                          <a:sym typeface="Trebuchet MS"/>
                        </a:rPr>
                        <a:t>41%</a:t>
                      </a:r>
                      <a:endParaRPr sz="2400">
                        <a:latin typeface="Trebuchet MS"/>
                        <a:ea typeface="Trebuchet MS"/>
                        <a:cs typeface="Trebuchet MS"/>
                        <a:sym typeface="Trebuchet MS"/>
                      </a:endParaRPr>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rtl="0">
                        <a:spcBef>
                          <a:spcPts val="0"/>
                        </a:spcBef>
                        <a:spcAft>
                          <a:spcPts val="0"/>
                        </a:spcAft>
                        <a:buNone/>
                      </a:pPr>
                      <a:r>
                        <a:rPr lang="en-US" sz="2400">
                          <a:latin typeface="Trebuchet MS"/>
                          <a:ea typeface="Trebuchet MS"/>
                          <a:cs typeface="Trebuchet MS"/>
                          <a:sym typeface="Trebuchet MS"/>
                        </a:rPr>
                        <a:t>74%</a:t>
                      </a:r>
                      <a:endParaRPr sz="2400">
                        <a:latin typeface="Trebuchet MS"/>
                        <a:ea typeface="Trebuchet MS"/>
                        <a:cs typeface="Trebuchet MS"/>
                        <a:sym typeface="Trebuchet MS"/>
                      </a:endParaRPr>
                    </a:p>
                  </a:txBody>
                  <a:tcPr marL="91425" marR="91425" marT="91425" marB="91425">
                    <a:lnR w="9525" cap="flat" cmpd="sng">
                      <a:solidFill>
                        <a:srgbClr val="9E9E9E"/>
                      </a:solidFill>
                      <a:prstDash val="solid"/>
                      <a:round/>
                      <a:headEnd type="none" w="sm" len="sm"/>
                      <a:tailEnd type="none" w="sm" len="sm"/>
                    </a:lnR>
                  </a:tcPr>
                </a:tc>
                <a:extLst>
                  <a:ext uri="{0D108BD9-81ED-4DB2-BD59-A6C34878D82A}">
                    <a16:rowId xmlns:a16="http://schemas.microsoft.com/office/drawing/2014/main" val="10002"/>
                  </a:ext>
                </a:extLst>
              </a:tr>
            </a:tbl>
          </a:graphicData>
        </a:graphic>
      </p:graphicFrame>
      <p:sp>
        <p:nvSpPr>
          <p:cNvPr id="666" name="Shape 666"/>
          <p:cNvSpPr txBox="1"/>
          <p:nvPr/>
        </p:nvSpPr>
        <p:spPr>
          <a:xfrm>
            <a:off x="4842875" y="4876325"/>
            <a:ext cx="6252600" cy="704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800">
                <a:latin typeface="Trebuchet MS"/>
                <a:ea typeface="Trebuchet MS"/>
                <a:cs typeface="Trebuchet MS"/>
                <a:sym typeface="Trebuchet MS"/>
              </a:rPr>
              <a:t>Data Source: HarvardX/MITX MOOC enrollment, 2012-2016</a:t>
            </a:r>
            <a:endParaRPr sz="1800">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609600" y="279400"/>
            <a:ext cx="10972800" cy="11430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solidFill>
                  <a:srgbClr val="233E50"/>
                </a:solidFill>
                <a:latin typeface="Raleway"/>
                <a:ea typeface="Raleway"/>
                <a:cs typeface="Raleway"/>
                <a:sym typeface="Raleway"/>
              </a:rPr>
              <a:t>Next Steps</a:t>
            </a:r>
            <a:endParaRPr>
              <a:solidFill>
                <a:srgbClr val="233E50"/>
              </a:solidFill>
              <a:latin typeface="Raleway"/>
              <a:ea typeface="Raleway"/>
              <a:cs typeface="Raleway"/>
              <a:sym typeface="Raleway"/>
            </a:endParaRPr>
          </a:p>
        </p:txBody>
      </p:sp>
      <p:sp>
        <p:nvSpPr>
          <p:cNvPr id="673" name="Shape 673"/>
          <p:cNvSpPr txBox="1"/>
          <p:nvPr/>
        </p:nvSpPr>
        <p:spPr>
          <a:xfrm>
            <a:off x="723300" y="1289525"/>
            <a:ext cx="10745400" cy="5319900"/>
          </a:xfrm>
          <a:prstGeom prst="rect">
            <a:avLst/>
          </a:prstGeom>
          <a:noFill/>
          <a:ln>
            <a:noFill/>
          </a:ln>
        </p:spPr>
        <p:txBody>
          <a:bodyPr spcFirstLastPara="1" wrap="square" lIns="91425" tIns="91425" rIns="91425" bIns="91425" anchor="t" anchorCtr="0">
            <a:noAutofit/>
          </a:bodyPr>
          <a:lstStyle/>
          <a:p>
            <a:pPr marL="457200" lvl="0" indent="-419100" rtl="0">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Profile and explore additional IPEDS variables, ATES &amp; CPS surveys on certifications and licenses</a:t>
            </a:r>
            <a:endParaRPr sz="3000">
              <a:solidFill>
                <a:schemeClr val="dk1"/>
              </a:solidFill>
              <a:latin typeface="Trebuchet MS"/>
              <a:ea typeface="Trebuchet MS"/>
              <a:cs typeface="Trebuchet MS"/>
              <a:sym typeface="Trebuchet MS"/>
            </a:endParaRPr>
          </a:p>
          <a:p>
            <a:pPr marL="457200" lvl="0" indent="-419100" rtl="0">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Explore options for data access from MOOC providers (e.g., Coursera, Udacity) and aggregators (e.g., Class Central)</a:t>
            </a:r>
            <a:endParaRPr sz="3000">
              <a:solidFill>
                <a:schemeClr val="dk1"/>
              </a:solidFill>
              <a:latin typeface="Trebuchet MS"/>
              <a:ea typeface="Trebuchet MS"/>
              <a:cs typeface="Trebuchet MS"/>
              <a:sym typeface="Trebuchet MS"/>
            </a:endParaRPr>
          </a:p>
          <a:p>
            <a:pPr marL="457200" lvl="0" indent="-419100" rtl="0">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Statistical modeling of high school to postsecondary pathways in Virginia</a:t>
            </a:r>
            <a:endParaRPr sz="3000">
              <a:solidFill>
                <a:schemeClr val="dk1"/>
              </a:solidFill>
              <a:latin typeface="Trebuchet MS"/>
              <a:ea typeface="Trebuchet MS"/>
              <a:cs typeface="Trebuchet MS"/>
              <a:sym typeface="Trebuchet MS"/>
            </a:endParaRPr>
          </a:p>
          <a:p>
            <a:pPr marL="914400" lvl="1" indent="-381000"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Complete data preparation for all high schools in Virginia</a:t>
            </a:r>
            <a:endParaRPr sz="2400">
              <a:solidFill>
                <a:schemeClr val="dk1"/>
              </a:solidFill>
              <a:latin typeface="Trebuchet MS"/>
              <a:ea typeface="Trebuchet MS"/>
              <a:cs typeface="Trebuchet MS"/>
              <a:sym typeface="Trebuchet MS"/>
            </a:endParaRPr>
          </a:p>
          <a:p>
            <a:pPr marL="914400" lvl="1" indent="-381000"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Develop predictive and statistical models to explore factors influencing distinct pathways, including high schools’ “college-going” culture</a:t>
            </a:r>
            <a:endParaRPr sz="2400">
              <a:solidFill>
                <a:schemeClr val="dk1"/>
              </a:solidFill>
              <a:latin typeface="Trebuchet MS"/>
              <a:ea typeface="Trebuchet MS"/>
              <a:cs typeface="Trebuchet MS"/>
              <a:sym typeface="Trebuchet MS"/>
            </a:endParaRPr>
          </a:p>
          <a:p>
            <a:pPr marL="0" lvl="0" indent="0" rtl="0">
              <a:spcBef>
                <a:spcPts val="0"/>
              </a:spcBef>
              <a:spcAft>
                <a:spcPts val="0"/>
              </a:spcAft>
              <a:buNone/>
            </a:pPr>
            <a:endParaRPr sz="3000">
              <a:solidFill>
                <a:schemeClr val="dk1"/>
              </a:solidFill>
              <a:latin typeface="Trebuchet MS"/>
              <a:ea typeface="Trebuchet MS"/>
              <a:cs typeface="Trebuchet MS"/>
              <a:sym typeface="Trebuchet MS"/>
            </a:endParaRPr>
          </a:p>
          <a:p>
            <a:pPr marL="0" lvl="0" indent="0" rtl="0">
              <a:spcBef>
                <a:spcPts val="0"/>
              </a:spcBef>
              <a:spcAft>
                <a:spcPts val="0"/>
              </a:spcAft>
              <a:buClr>
                <a:schemeClr val="dk1"/>
              </a:buClr>
              <a:buSzPts val="1100"/>
              <a:buFont typeface="Arial"/>
              <a:buNone/>
            </a:pPr>
            <a:endParaRPr sz="3000">
              <a:solidFill>
                <a:schemeClr val="dk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77"/>
        <p:cNvGrpSpPr/>
        <p:nvPr/>
      </p:nvGrpSpPr>
      <p:grpSpPr>
        <a:xfrm>
          <a:off x="0" y="0"/>
          <a:ext cx="0" cy="0"/>
          <a:chOff x="0" y="0"/>
          <a:chExt cx="0" cy="0"/>
        </a:xfrm>
      </p:grpSpPr>
      <p:sp>
        <p:nvSpPr>
          <p:cNvPr id="678" name="Shape 678"/>
          <p:cNvSpPr txBox="1">
            <a:spLocks noGrp="1"/>
          </p:cNvSpPr>
          <p:nvPr>
            <p:ph type="ctrTitle"/>
          </p:nvPr>
        </p:nvSpPr>
        <p:spPr>
          <a:xfrm>
            <a:off x="443754" y="537882"/>
            <a:ext cx="6885000" cy="28509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Font typeface="Raleway"/>
              <a:buNone/>
            </a:pPr>
            <a:r>
              <a:rPr lang="en-US" sz="3200"/>
              <a:t>Measuring Business Innovation Using Non-Traditional Data Sources</a:t>
            </a:r>
            <a:br>
              <a:rPr lang="en-US" sz="3200" b="1" i="0" u="none" strike="noStrike" cap="none">
                <a:solidFill>
                  <a:schemeClr val="dk2"/>
                </a:solidFill>
                <a:latin typeface="Raleway"/>
                <a:ea typeface="Raleway"/>
                <a:cs typeface="Raleway"/>
                <a:sym typeface="Raleway"/>
              </a:rPr>
            </a:br>
            <a:endParaRPr sz="3200" b="1" i="0" u="none" strike="noStrike" cap="none">
              <a:solidFill>
                <a:schemeClr val="dk2"/>
              </a:solidFill>
              <a:latin typeface="Raleway"/>
              <a:ea typeface="Raleway"/>
              <a:cs typeface="Raleway"/>
              <a:sym typeface="Raleway"/>
            </a:endParaRPr>
          </a:p>
        </p:txBody>
      </p:sp>
      <p:pic>
        <p:nvPicPr>
          <p:cNvPr id="679" name="Shape 679"/>
          <p:cNvPicPr preferRelativeResize="0"/>
          <p:nvPr/>
        </p:nvPicPr>
        <p:blipFill rotWithShape="1">
          <a:blip r:embed="rId4">
            <a:alphaModFix/>
          </a:blip>
          <a:srcRect/>
          <a:stretch/>
        </p:blipFill>
        <p:spPr>
          <a:xfrm>
            <a:off x="4750850" y="5560127"/>
            <a:ext cx="1613100" cy="1075500"/>
          </a:xfrm>
          <a:prstGeom prst="rect">
            <a:avLst/>
          </a:prstGeom>
          <a:noFill/>
          <a:ln>
            <a:noFill/>
          </a:ln>
        </p:spPr>
      </p:pic>
      <p:sp>
        <p:nvSpPr>
          <p:cNvPr id="680" name="Shape 680"/>
          <p:cNvSpPr txBox="1">
            <a:spLocks noGrp="1"/>
          </p:cNvSpPr>
          <p:nvPr>
            <p:ph type="subTitle" idx="1"/>
          </p:nvPr>
        </p:nvSpPr>
        <p:spPr>
          <a:xfrm>
            <a:off x="212175" y="3517450"/>
            <a:ext cx="10816200" cy="1914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2"/>
              </a:buClr>
              <a:buFont typeface="Arial"/>
              <a:buNone/>
            </a:pPr>
            <a:r>
              <a:rPr lang="en-US" sz="2220" b="1"/>
              <a:t>PI</a:t>
            </a:r>
            <a:r>
              <a:rPr lang="en-US" sz="2220" b="1" i="0" u="none" strike="noStrike" cap="none">
                <a:solidFill>
                  <a:schemeClr val="dk2"/>
                </a:solidFill>
                <a:latin typeface="Trebuchet MS"/>
                <a:ea typeface="Trebuchet MS"/>
                <a:cs typeface="Trebuchet MS"/>
                <a:sym typeface="Trebuchet MS"/>
              </a:rPr>
              <a:t>: </a:t>
            </a:r>
            <a:r>
              <a:rPr lang="en-US" sz="2220" b="0" i="0" u="none" strike="noStrike" cap="none">
                <a:solidFill>
                  <a:schemeClr val="dk2"/>
                </a:solidFill>
                <a:latin typeface="Trebuchet MS"/>
                <a:ea typeface="Trebuchet MS"/>
                <a:cs typeface="Trebuchet MS"/>
                <a:sym typeface="Trebuchet MS"/>
              </a:rPr>
              <a:t>Gizem Korkmaz</a:t>
            </a:r>
            <a:endParaRPr/>
          </a:p>
          <a:p>
            <a:pPr marL="0" marR="0" lvl="0" indent="0" algn="l" rtl="0">
              <a:lnSpc>
                <a:spcPct val="80000"/>
              </a:lnSpc>
              <a:spcBef>
                <a:spcPts val="1000"/>
              </a:spcBef>
              <a:spcAft>
                <a:spcPts val="0"/>
              </a:spcAft>
              <a:buClr>
                <a:schemeClr val="dk2"/>
              </a:buClr>
              <a:buFont typeface="Arial"/>
              <a:buNone/>
            </a:pPr>
            <a:r>
              <a:rPr lang="en-US" sz="2220" b="1"/>
              <a:t>SDAL Leads: </a:t>
            </a:r>
            <a:r>
              <a:rPr lang="en-US" sz="2220"/>
              <a:t>Ian Crandell and Stephanie Shipp</a:t>
            </a:r>
            <a:endParaRPr sz="2220" b="1"/>
          </a:p>
          <a:p>
            <a:pPr marL="0" marR="0" lvl="0" indent="0" algn="l" rtl="0">
              <a:lnSpc>
                <a:spcPct val="80000"/>
              </a:lnSpc>
              <a:spcBef>
                <a:spcPts val="1000"/>
              </a:spcBef>
              <a:spcAft>
                <a:spcPts val="0"/>
              </a:spcAft>
              <a:buClr>
                <a:schemeClr val="dk2"/>
              </a:buClr>
              <a:buFont typeface="Arial"/>
              <a:buNone/>
            </a:pPr>
            <a:r>
              <a:rPr lang="en-US" sz="2220" b="1" i="0" u="none" strike="noStrike" cap="none">
                <a:solidFill>
                  <a:schemeClr val="dk2"/>
                </a:solidFill>
                <a:latin typeface="Trebuchet MS"/>
                <a:ea typeface="Trebuchet MS"/>
                <a:cs typeface="Trebuchet MS"/>
                <a:sym typeface="Trebuchet MS"/>
              </a:rPr>
              <a:t>Team: </a:t>
            </a:r>
            <a:r>
              <a:rPr lang="en-US" sz="2220"/>
              <a:t>Fangfang Lee, Eirik Iversen, Luke Kim, Raghav Sawhney</a:t>
            </a:r>
            <a:endParaRPr/>
          </a:p>
          <a:p>
            <a:pPr marL="0" marR="0" lvl="0" indent="0" algn="l" rtl="0">
              <a:lnSpc>
                <a:spcPct val="80000"/>
              </a:lnSpc>
              <a:spcBef>
                <a:spcPts val="1000"/>
              </a:spcBef>
              <a:spcAft>
                <a:spcPts val="0"/>
              </a:spcAft>
              <a:buClr>
                <a:schemeClr val="dk2"/>
              </a:buClr>
              <a:buFont typeface="Arial"/>
              <a:buNone/>
            </a:pPr>
            <a:r>
              <a:rPr lang="en-US" sz="2220" b="1" i="0" u="none" strike="noStrike" cap="none">
                <a:solidFill>
                  <a:schemeClr val="dk2"/>
                </a:solidFill>
                <a:latin typeface="Trebuchet MS"/>
                <a:ea typeface="Trebuchet MS"/>
                <a:cs typeface="Trebuchet MS"/>
                <a:sym typeface="Trebuchet MS"/>
              </a:rPr>
              <a:t>Sponsor: </a:t>
            </a:r>
            <a:r>
              <a:rPr lang="en-US" sz="2220"/>
              <a:t>Gary Anderson, N</a:t>
            </a:r>
            <a:r>
              <a:rPr lang="en-US" sz="2220" b="0" i="0" u="none" strike="noStrike" cap="none">
                <a:solidFill>
                  <a:schemeClr val="dk2"/>
                </a:solidFill>
                <a:latin typeface="Trebuchet MS"/>
                <a:ea typeface="Trebuchet MS"/>
                <a:cs typeface="Trebuchet MS"/>
                <a:sym typeface="Trebuchet MS"/>
              </a:rPr>
              <a:t>ational Science Foundation (NSF)</a:t>
            </a:r>
            <a:br>
              <a:rPr lang="en-US" sz="2220"/>
            </a:br>
            <a:r>
              <a:rPr lang="en-US" sz="2220" b="0" i="0" u="none" strike="noStrike" cap="none">
                <a:solidFill>
                  <a:schemeClr val="dk2"/>
                </a:solidFill>
                <a:latin typeface="Trebuchet MS"/>
                <a:ea typeface="Trebuchet MS"/>
                <a:cs typeface="Trebuchet MS"/>
                <a:sym typeface="Trebuchet MS"/>
              </a:rPr>
              <a:t>National Center for Science and Engineering Statistics (NCSES)</a:t>
            </a:r>
            <a:endParaRPr sz="2220" b="1" i="0" u="none" strike="noStrike" cap="none">
              <a:solidFill>
                <a:schemeClr val="dk2"/>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Font typeface="Raleway"/>
              <a:buNone/>
            </a:pPr>
            <a:r>
              <a:rPr lang="en-US" sz="4000"/>
              <a:t>Business Innovation in Pharma</a:t>
            </a:r>
            <a:endParaRPr sz="4000" b="1" i="0" u="none" strike="noStrike" cap="none">
              <a:solidFill>
                <a:schemeClr val="dk2"/>
              </a:solidFill>
              <a:latin typeface="Raleway"/>
              <a:ea typeface="Raleway"/>
              <a:cs typeface="Raleway"/>
              <a:sym typeface="Raleway"/>
            </a:endParaRPr>
          </a:p>
        </p:txBody>
      </p:sp>
      <p:sp>
        <p:nvSpPr>
          <p:cNvPr id="686" name="Shape 686"/>
          <p:cNvSpPr txBox="1">
            <a:spLocks noGrp="1"/>
          </p:cNvSpPr>
          <p:nvPr>
            <p:ph type="body" idx="1"/>
          </p:nvPr>
        </p:nvSpPr>
        <p:spPr>
          <a:xfrm>
            <a:off x="443750" y="1021925"/>
            <a:ext cx="6401700" cy="5116500"/>
          </a:xfrm>
          <a:prstGeom prst="rect">
            <a:avLst/>
          </a:prstGeom>
          <a:noFill/>
          <a:ln>
            <a:noFill/>
          </a:ln>
        </p:spPr>
        <p:txBody>
          <a:bodyPr spcFirstLastPara="1" wrap="square" lIns="91425" tIns="45700" rIns="91425" bIns="45700" anchor="t" anchorCtr="0">
            <a:noAutofit/>
          </a:bodyPr>
          <a:lstStyle/>
          <a:p>
            <a:pPr marL="228600" lvl="0" indent="-165100" rtl="0">
              <a:lnSpc>
                <a:spcPct val="115000"/>
              </a:lnSpc>
              <a:spcBef>
                <a:spcPts val="500"/>
              </a:spcBef>
              <a:spcAft>
                <a:spcPts val="0"/>
              </a:spcAft>
              <a:buClr>
                <a:schemeClr val="dk2"/>
              </a:buClr>
              <a:buSzPts val="2000"/>
              <a:buFont typeface="Arial"/>
              <a:buChar char="•"/>
            </a:pPr>
            <a:r>
              <a:rPr lang="en-US" sz="2000"/>
              <a:t>Is it possible to reliably identify the incidence of </a:t>
            </a:r>
            <a:r>
              <a:rPr lang="en-US" sz="2000" i="1">
                <a:solidFill>
                  <a:srgbClr val="990000"/>
                </a:solidFill>
              </a:rPr>
              <a:t>product innovation</a:t>
            </a:r>
            <a:r>
              <a:rPr lang="en-US" sz="2000"/>
              <a:t> in particular industries, along lines of Oslo Manual definition. </a:t>
            </a:r>
            <a:endParaRPr sz="2000"/>
          </a:p>
          <a:p>
            <a:pPr marL="228600" lvl="0" indent="-165100" rtl="0">
              <a:lnSpc>
                <a:spcPct val="80000"/>
              </a:lnSpc>
              <a:spcBef>
                <a:spcPts val="0"/>
              </a:spcBef>
              <a:spcAft>
                <a:spcPts val="0"/>
              </a:spcAft>
              <a:buClr>
                <a:schemeClr val="dk2"/>
              </a:buClr>
              <a:buSzPts val="2000"/>
              <a:buFont typeface="Arial"/>
              <a:buChar char="•"/>
            </a:pPr>
            <a:r>
              <a:rPr lang="en-US" sz="2000">
                <a:solidFill>
                  <a:srgbClr val="85200C"/>
                </a:solidFill>
              </a:rPr>
              <a:t>Pharmaceutical industry</a:t>
            </a:r>
            <a:r>
              <a:rPr lang="en-US" sz="2000"/>
              <a:t>: </a:t>
            </a:r>
            <a:endParaRPr sz="2000"/>
          </a:p>
          <a:p>
            <a:pPr marL="685800" lvl="1" indent="-203200" rtl="0">
              <a:lnSpc>
                <a:spcPct val="80000"/>
              </a:lnSpc>
              <a:spcBef>
                <a:spcPts val="0"/>
              </a:spcBef>
              <a:spcAft>
                <a:spcPts val="0"/>
              </a:spcAft>
              <a:buSzPts val="2000"/>
              <a:buChar char="•"/>
            </a:pPr>
            <a:r>
              <a:rPr lang="en-US" sz="2000" i="1"/>
              <a:t>Drugs and medical devices</a:t>
            </a:r>
            <a:endParaRPr sz="2000" i="1"/>
          </a:p>
          <a:p>
            <a:pPr marL="1143000" lvl="2" indent="-228600" rtl="0">
              <a:lnSpc>
                <a:spcPct val="115000"/>
              </a:lnSpc>
              <a:spcBef>
                <a:spcPts val="0"/>
              </a:spcBef>
              <a:spcAft>
                <a:spcPts val="0"/>
              </a:spcAft>
              <a:buSzPts val="2000"/>
              <a:buChar char="•"/>
            </a:pPr>
            <a:r>
              <a:rPr lang="en-US" i="1"/>
              <a:t>NAICS </a:t>
            </a:r>
            <a:r>
              <a:rPr lang="en-US" sz="2000" i="1"/>
              <a:t>33911- Medical Equipment and Supplies Manufacturing</a:t>
            </a:r>
            <a:endParaRPr sz="2000" i="1"/>
          </a:p>
          <a:p>
            <a:pPr marL="1143000" lvl="2" indent="-228600" rtl="0">
              <a:lnSpc>
                <a:spcPct val="100000"/>
              </a:lnSpc>
              <a:spcBef>
                <a:spcPts val="0"/>
              </a:spcBef>
              <a:spcAft>
                <a:spcPts val="0"/>
              </a:spcAft>
              <a:buSzPts val="2000"/>
              <a:buChar char="•"/>
            </a:pPr>
            <a:r>
              <a:rPr lang="en-US" sz="2000" i="1"/>
              <a:t>N</a:t>
            </a:r>
            <a:r>
              <a:rPr lang="en-US" i="1"/>
              <a:t>AICS </a:t>
            </a:r>
            <a:r>
              <a:rPr lang="en-US" sz="2000" i="1">
                <a:uFill>
                  <a:noFill/>
                </a:uFill>
                <a:hlinkClick r:id="rId3"/>
              </a:rPr>
              <a:t>32541</a:t>
            </a:r>
            <a:r>
              <a:rPr lang="en-US" sz="2000" i="1"/>
              <a:t>  - Pharmaceutical and Medicine Manufacturing</a:t>
            </a:r>
            <a:endParaRPr sz="2000" i="1"/>
          </a:p>
          <a:p>
            <a:pPr marL="228600" lvl="0" indent="-165100" rtl="0">
              <a:lnSpc>
                <a:spcPct val="115000"/>
              </a:lnSpc>
              <a:spcBef>
                <a:spcPts val="0"/>
              </a:spcBef>
              <a:spcAft>
                <a:spcPts val="0"/>
              </a:spcAft>
              <a:buClr>
                <a:schemeClr val="dk2"/>
              </a:buClr>
              <a:buSzPts val="2000"/>
              <a:buFont typeface="Arial"/>
              <a:buChar char="•"/>
            </a:pPr>
            <a:r>
              <a:rPr lang="en-US" sz="2000"/>
              <a:t> Which </a:t>
            </a:r>
            <a:r>
              <a:rPr lang="en-US" sz="2000" i="1">
                <a:solidFill>
                  <a:srgbClr val="1155CC"/>
                </a:solidFill>
              </a:rPr>
              <a:t>data sources</a:t>
            </a:r>
            <a:r>
              <a:rPr lang="en-US" sz="2000"/>
              <a:t> will allow us to quantify </a:t>
            </a:r>
            <a:r>
              <a:rPr lang="en-US" sz="2000" i="1"/>
              <a:t>more accurately</a:t>
            </a:r>
            <a:r>
              <a:rPr lang="en-US" sz="2000"/>
              <a:t> the </a:t>
            </a:r>
            <a:r>
              <a:rPr lang="en-US" sz="2000" i="1">
                <a:solidFill>
                  <a:srgbClr val="990000"/>
                </a:solidFill>
              </a:rPr>
              <a:t>number and types of new products</a:t>
            </a:r>
            <a:r>
              <a:rPr lang="en-US" sz="2000"/>
              <a:t> being introduced? (an innovation metric)</a:t>
            </a:r>
            <a:endParaRPr sz="2000"/>
          </a:p>
          <a:p>
            <a:pPr marL="685800" lvl="1" indent="-203200" rtl="0">
              <a:lnSpc>
                <a:spcPct val="115000"/>
              </a:lnSpc>
              <a:spcBef>
                <a:spcPts val="0"/>
              </a:spcBef>
              <a:spcAft>
                <a:spcPts val="0"/>
              </a:spcAft>
              <a:buClr>
                <a:srgbClr val="7030A0"/>
              </a:buClr>
              <a:buSzPts val="2000"/>
              <a:buChar char="•"/>
            </a:pPr>
            <a:r>
              <a:rPr lang="en-US" sz="2000" i="1">
                <a:solidFill>
                  <a:srgbClr val="7030A0"/>
                </a:solidFill>
              </a:rPr>
              <a:t>FDA.gov</a:t>
            </a:r>
            <a:endParaRPr sz="2000" i="1">
              <a:solidFill>
                <a:srgbClr val="7030A0"/>
              </a:solidFill>
            </a:endParaRPr>
          </a:p>
          <a:p>
            <a:pPr marL="685800" lvl="1" indent="-203200" rtl="0">
              <a:lnSpc>
                <a:spcPct val="115000"/>
              </a:lnSpc>
              <a:spcBef>
                <a:spcPts val="0"/>
              </a:spcBef>
              <a:spcAft>
                <a:spcPts val="0"/>
              </a:spcAft>
              <a:buClr>
                <a:srgbClr val="7030A0"/>
              </a:buClr>
              <a:buSzPts val="2000"/>
              <a:buChar char="•"/>
            </a:pPr>
            <a:r>
              <a:rPr lang="en-US" sz="2000" i="1">
                <a:solidFill>
                  <a:srgbClr val="7030A0"/>
                </a:solidFill>
              </a:rPr>
              <a:t>Trade Journals</a:t>
            </a:r>
            <a:endParaRPr sz="2000" i="1">
              <a:solidFill>
                <a:srgbClr val="7030A0"/>
              </a:solidFill>
            </a:endParaRPr>
          </a:p>
          <a:p>
            <a:pPr marL="685800" lvl="1" indent="-203200" rtl="0">
              <a:lnSpc>
                <a:spcPct val="115000"/>
              </a:lnSpc>
              <a:spcBef>
                <a:spcPts val="0"/>
              </a:spcBef>
              <a:spcAft>
                <a:spcPts val="0"/>
              </a:spcAft>
              <a:buClr>
                <a:srgbClr val="7030A0"/>
              </a:buClr>
              <a:buSzPts val="2000"/>
              <a:buChar char="•"/>
            </a:pPr>
            <a:r>
              <a:rPr lang="en-US" sz="2000" i="1">
                <a:solidFill>
                  <a:srgbClr val="7030A0"/>
                </a:solidFill>
              </a:rPr>
              <a:t>Proquest Database</a:t>
            </a:r>
            <a:endParaRPr sz="2000" i="1">
              <a:solidFill>
                <a:srgbClr val="7030A0"/>
              </a:solidFill>
            </a:endParaRPr>
          </a:p>
          <a:p>
            <a:pPr marL="0" marR="0" lvl="0" indent="0" algn="l" rtl="0">
              <a:lnSpc>
                <a:spcPct val="80000"/>
              </a:lnSpc>
              <a:spcBef>
                <a:spcPts val="1000"/>
              </a:spcBef>
              <a:spcAft>
                <a:spcPts val="0"/>
              </a:spcAft>
              <a:buNone/>
            </a:pPr>
            <a:endParaRPr sz="2000"/>
          </a:p>
          <a:p>
            <a:pPr marL="228600" marR="0" lvl="0" indent="-64135" algn="l" rtl="0">
              <a:lnSpc>
                <a:spcPct val="80000"/>
              </a:lnSpc>
              <a:spcBef>
                <a:spcPts val="1000"/>
              </a:spcBef>
              <a:spcAft>
                <a:spcPts val="0"/>
              </a:spcAft>
              <a:buClr>
                <a:schemeClr val="dk2"/>
              </a:buClr>
              <a:buSzPts val="2590"/>
              <a:buFont typeface="Arial"/>
              <a:buNone/>
            </a:pPr>
            <a:endParaRPr sz="2000" b="0" i="0" u="none" strike="noStrike" cap="none">
              <a:solidFill>
                <a:schemeClr val="dk2"/>
              </a:solidFill>
              <a:latin typeface="Trebuchet MS"/>
              <a:ea typeface="Trebuchet MS"/>
              <a:cs typeface="Trebuchet MS"/>
              <a:sym typeface="Trebuchet MS"/>
            </a:endParaRPr>
          </a:p>
        </p:txBody>
      </p:sp>
      <p:pic>
        <p:nvPicPr>
          <p:cNvPr id="687" name="Shape 687"/>
          <p:cNvPicPr preferRelativeResize="0"/>
          <p:nvPr/>
        </p:nvPicPr>
        <p:blipFill rotWithShape="1">
          <a:blip r:embed="rId4">
            <a:alphaModFix/>
          </a:blip>
          <a:srcRect r="27330"/>
          <a:stretch/>
        </p:blipFill>
        <p:spPr>
          <a:xfrm>
            <a:off x="6931925" y="1021975"/>
            <a:ext cx="4780200" cy="511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831850" y="0"/>
            <a:ext cx="11210400" cy="10083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a:t>Data Source I: FDA Medical Device Databases</a:t>
            </a:r>
            <a:endParaRPr/>
          </a:p>
        </p:txBody>
      </p:sp>
      <p:sp>
        <p:nvSpPr>
          <p:cNvPr id="694" name="Shape 694"/>
          <p:cNvSpPr txBox="1">
            <a:spLocks noGrp="1"/>
          </p:cNvSpPr>
          <p:nvPr>
            <p:ph type="body" idx="1"/>
          </p:nvPr>
        </p:nvSpPr>
        <p:spPr>
          <a:xfrm>
            <a:off x="724250" y="1250575"/>
            <a:ext cx="5020500" cy="5349000"/>
          </a:xfrm>
          <a:prstGeom prst="rect">
            <a:avLst/>
          </a:prstGeom>
        </p:spPr>
        <p:txBody>
          <a:bodyPr spcFirstLastPara="1" wrap="square" lIns="91425" tIns="45700" rIns="91425" bIns="45700" anchor="t" anchorCtr="0">
            <a:noAutofit/>
          </a:bodyPr>
          <a:lstStyle/>
          <a:p>
            <a:pPr marL="457200" lvl="0" indent="-381000" rtl="0">
              <a:spcBef>
                <a:spcPts val="1100"/>
              </a:spcBef>
              <a:spcAft>
                <a:spcPts val="0"/>
              </a:spcAft>
              <a:buSzPts val="2400"/>
              <a:buChar char="●"/>
            </a:pPr>
            <a:r>
              <a:rPr lang="en-US"/>
              <a:t>Databases: </a:t>
            </a:r>
            <a:endParaRPr/>
          </a:p>
          <a:p>
            <a:pPr marL="914400" lvl="1" indent="-355600" rtl="0">
              <a:spcBef>
                <a:spcPts val="0"/>
              </a:spcBef>
              <a:spcAft>
                <a:spcPts val="0"/>
              </a:spcAft>
              <a:buSzPts val="2000"/>
              <a:buChar char="○"/>
            </a:pPr>
            <a:r>
              <a:rPr lang="en-US"/>
              <a:t>Medical devices are classified by the amount of risk (class I, II, III)</a:t>
            </a:r>
            <a:endParaRPr/>
          </a:p>
          <a:p>
            <a:pPr marL="914400" lvl="1" indent="-355600" rtl="0">
              <a:spcBef>
                <a:spcPts val="0"/>
              </a:spcBef>
              <a:spcAft>
                <a:spcPts val="0"/>
              </a:spcAft>
              <a:buSzPts val="2000"/>
              <a:buChar char="○"/>
            </a:pPr>
            <a:r>
              <a:rPr lang="en-US"/>
              <a:t>PMA, 510(k), HDE</a:t>
            </a:r>
            <a:endParaRPr/>
          </a:p>
          <a:p>
            <a:pPr marL="457200" lvl="0" indent="-381000" rtl="0">
              <a:spcBef>
                <a:spcPts val="0"/>
              </a:spcBef>
              <a:spcAft>
                <a:spcPts val="0"/>
              </a:spcAft>
              <a:buSzPts val="2400"/>
              <a:buChar char="●"/>
            </a:pPr>
            <a:r>
              <a:rPr lang="en-US"/>
              <a:t>Collection</a:t>
            </a:r>
            <a:endParaRPr/>
          </a:p>
          <a:p>
            <a:pPr marL="914400" lvl="1" indent="-355600" rtl="0">
              <a:spcBef>
                <a:spcPts val="0"/>
              </a:spcBef>
              <a:spcAft>
                <a:spcPts val="0"/>
              </a:spcAft>
              <a:buSzPts val="2000"/>
              <a:buChar char="○"/>
            </a:pPr>
            <a:r>
              <a:rPr lang="en-US"/>
              <a:t>Scraped and downloaded data through API and database portal</a:t>
            </a:r>
            <a:endParaRPr/>
          </a:p>
          <a:p>
            <a:pPr marL="914400" lvl="1" indent="-355600" rtl="0">
              <a:spcBef>
                <a:spcPts val="0"/>
              </a:spcBef>
              <a:spcAft>
                <a:spcPts val="0"/>
              </a:spcAft>
              <a:buSzPts val="2000"/>
              <a:buChar char="○"/>
            </a:pPr>
            <a:r>
              <a:rPr lang="en-US"/>
              <a:t>Main target: </a:t>
            </a:r>
            <a:endParaRPr/>
          </a:p>
          <a:p>
            <a:pPr marL="1371600" lvl="2" indent="-349250" rtl="0">
              <a:spcBef>
                <a:spcPts val="0"/>
              </a:spcBef>
              <a:spcAft>
                <a:spcPts val="0"/>
              </a:spcAft>
              <a:buSzPts val="1900"/>
              <a:buChar char="■"/>
            </a:pPr>
            <a:r>
              <a:rPr lang="en-US"/>
              <a:t>applicant- company &amp; lab names</a:t>
            </a:r>
            <a:endParaRPr/>
          </a:p>
          <a:p>
            <a:pPr marL="1371600" lvl="2" indent="-349250" rtl="0">
              <a:spcBef>
                <a:spcPts val="0"/>
              </a:spcBef>
              <a:spcAft>
                <a:spcPts val="0"/>
              </a:spcAft>
              <a:buSzPts val="1900"/>
              <a:buChar char="■"/>
            </a:pPr>
            <a:r>
              <a:rPr lang="en-US"/>
              <a:t>approved date</a:t>
            </a:r>
            <a:endParaRPr/>
          </a:p>
          <a:p>
            <a:pPr marL="1371600" lvl="2" indent="-349250" rtl="0">
              <a:spcBef>
                <a:spcPts val="0"/>
              </a:spcBef>
              <a:spcAft>
                <a:spcPts val="0"/>
              </a:spcAft>
              <a:buSzPts val="1900"/>
              <a:buChar char="■"/>
            </a:pPr>
            <a:r>
              <a:rPr lang="en-US"/>
              <a:t>device name</a:t>
            </a:r>
            <a:endParaRPr/>
          </a:p>
          <a:p>
            <a:pPr marL="457200" lvl="0" indent="-381000" rtl="0">
              <a:spcBef>
                <a:spcPts val="0"/>
              </a:spcBef>
              <a:spcAft>
                <a:spcPts val="0"/>
              </a:spcAft>
              <a:buSzPts val="2400"/>
              <a:buChar char="●"/>
            </a:pPr>
            <a:r>
              <a:rPr lang="en-US"/>
              <a:t>Challenges</a:t>
            </a:r>
            <a:endParaRPr/>
          </a:p>
          <a:p>
            <a:pPr marL="914400" lvl="1" indent="-355600">
              <a:spcBef>
                <a:spcPts val="0"/>
              </a:spcBef>
              <a:spcAft>
                <a:spcPts val="0"/>
              </a:spcAft>
              <a:buSzPts val="2000"/>
              <a:buChar char="○"/>
            </a:pPr>
            <a:r>
              <a:rPr lang="en-US"/>
              <a:t>Multiple classifications and acquiring definitions of variables and decision codes</a:t>
            </a:r>
            <a:endParaRPr/>
          </a:p>
          <a:p>
            <a:pPr marL="0" lvl="0" indent="0" rtl="0">
              <a:spcBef>
                <a:spcPts val="1100"/>
              </a:spcBef>
              <a:spcAft>
                <a:spcPts val="0"/>
              </a:spcAft>
              <a:buNone/>
            </a:pPr>
            <a:endParaRPr/>
          </a:p>
        </p:txBody>
      </p:sp>
      <p:graphicFrame>
        <p:nvGraphicFramePr>
          <p:cNvPr id="695" name="Shape 695"/>
          <p:cNvGraphicFramePr/>
          <p:nvPr/>
        </p:nvGraphicFramePr>
        <p:xfrm>
          <a:off x="5974825" y="1823310"/>
          <a:ext cx="3000000" cy="3000000"/>
        </p:xfrm>
        <a:graphic>
          <a:graphicData uri="http://schemas.openxmlformats.org/drawingml/2006/table">
            <a:tbl>
              <a:tblPr>
                <a:noFill/>
                <a:tableStyleId>{A141E147-7C60-40FD-8665-B0D564D00E78}</a:tableStyleId>
              </a:tblPr>
              <a:tblGrid>
                <a:gridCol w="1086850">
                  <a:extLst>
                    <a:ext uri="{9D8B030D-6E8A-4147-A177-3AD203B41FA5}">
                      <a16:colId xmlns:a16="http://schemas.microsoft.com/office/drawing/2014/main" val="20000"/>
                    </a:ext>
                  </a:extLst>
                </a:gridCol>
                <a:gridCol w="1389450">
                  <a:extLst>
                    <a:ext uri="{9D8B030D-6E8A-4147-A177-3AD203B41FA5}">
                      <a16:colId xmlns:a16="http://schemas.microsoft.com/office/drawing/2014/main" val="20001"/>
                    </a:ext>
                  </a:extLst>
                </a:gridCol>
                <a:gridCol w="1389450">
                  <a:extLst>
                    <a:ext uri="{9D8B030D-6E8A-4147-A177-3AD203B41FA5}">
                      <a16:colId xmlns:a16="http://schemas.microsoft.com/office/drawing/2014/main" val="20002"/>
                    </a:ext>
                  </a:extLst>
                </a:gridCol>
                <a:gridCol w="638325">
                  <a:extLst>
                    <a:ext uri="{9D8B030D-6E8A-4147-A177-3AD203B41FA5}">
                      <a16:colId xmlns:a16="http://schemas.microsoft.com/office/drawing/2014/main" val="20003"/>
                    </a:ext>
                  </a:extLst>
                </a:gridCol>
                <a:gridCol w="459200">
                  <a:extLst>
                    <a:ext uri="{9D8B030D-6E8A-4147-A177-3AD203B41FA5}">
                      <a16:colId xmlns:a16="http://schemas.microsoft.com/office/drawing/2014/main" val="20004"/>
                    </a:ext>
                  </a:extLst>
                </a:gridCol>
                <a:gridCol w="1104150">
                  <a:extLst>
                    <a:ext uri="{9D8B030D-6E8A-4147-A177-3AD203B41FA5}">
                      <a16:colId xmlns:a16="http://schemas.microsoft.com/office/drawing/2014/main" val="20005"/>
                    </a:ext>
                  </a:extLst>
                </a:gridCol>
              </a:tblGrid>
              <a:tr h="664775">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variable names</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Description</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Values (examples)</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missing values (%)</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uniqueness</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 of items within target date range</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548250">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applicant</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Company name</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LivaNova USA, Inc., St. Jude Medical</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0</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284</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Clr>
                          <a:schemeClr val="dk1"/>
                        </a:buClr>
                        <a:buSzPts val="1100"/>
                        <a:buFont typeface="Arial"/>
                        <a:buNone/>
                      </a:pPr>
                      <a:r>
                        <a:rPr lang="en-US" sz="1100">
                          <a:solidFill>
                            <a:schemeClr val="dk1"/>
                          </a:solidFill>
                          <a:latin typeface="Trebuchet MS"/>
                          <a:ea typeface="Trebuchet MS"/>
                          <a:cs typeface="Trebuchet MS"/>
                          <a:sym typeface="Trebuchet MS"/>
                        </a:rPr>
                        <a:t>6986</a:t>
                      </a:r>
                      <a:endParaRPr>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48250">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decision_date</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date for the decision made</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2013-04-06</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0</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755</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733475">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trade_name</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00"/>
                    </a:solidFill>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name of the device used for sales</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MICRA, VITREON(R), ABBOTT REALTIME HBV</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0</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100">
                          <a:latin typeface="Trebuchet MS"/>
                          <a:ea typeface="Trebuchet MS"/>
                          <a:cs typeface="Trebuchet MS"/>
                          <a:sym typeface="Trebuchet MS"/>
                        </a:rPr>
                        <a:t>3968</a:t>
                      </a:r>
                      <a:endParaRPr sz="1100">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a:latin typeface="Trebuchet MS"/>
                        <a:ea typeface="Trebuchet MS"/>
                        <a:cs typeface="Trebuchet MS"/>
                        <a:sym typeface="Trebuchet MS"/>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96" name="Shape 696"/>
          <p:cNvSpPr txBox="1"/>
          <p:nvPr/>
        </p:nvSpPr>
        <p:spPr>
          <a:xfrm>
            <a:off x="5974825" y="1391075"/>
            <a:ext cx="3013500" cy="306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800">
                <a:solidFill>
                  <a:srgbClr val="999999"/>
                </a:solidFill>
                <a:latin typeface="Trebuchet MS"/>
                <a:ea typeface="Trebuchet MS"/>
                <a:cs typeface="Trebuchet MS"/>
                <a:sym typeface="Trebuchet MS"/>
              </a:rPr>
              <a:t>PMA Data Profiles example</a:t>
            </a:r>
            <a:endParaRPr sz="1800">
              <a:solidFill>
                <a:srgbClr val="999999"/>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graphicFrame>
        <p:nvGraphicFramePr>
          <p:cNvPr id="566" name="Shape 566"/>
          <p:cNvGraphicFramePr/>
          <p:nvPr/>
        </p:nvGraphicFramePr>
        <p:xfrm>
          <a:off x="-8" y="0"/>
          <a:ext cx="3000000" cy="3000000"/>
        </p:xfrm>
        <a:graphic>
          <a:graphicData uri="http://schemas.openxmlformats.org/drawingml/2006/table">
            <a:tbl>
              <a:tblPr>
                <a:noFill/>
                <a:tableStyleId>{A141E147-7C60-40FD-8665-B0D564D00E78}</a:tableStyleId>
              </a:tblPr>
              <a:tblGrid>
                <a:gridCol w="660875">
                  <a:extLst>
                    <a:ext uri="{9D8B030D-6E8A-4147-A177-3AD203B41FA5}">
                      <a16:colId xmlns:a16="http://schemas.microsoft.com/office/drawing/2014/main" val="20000"/>
                    </a:ext>
                  </a:extLst>
                </a:gridCol>
                <a:gridCol w="983675">
                  <a:extLst>
                    <a:ext uri="{9D8B030D-6E8A-4147-A177-3AD203B41FA5}">
                      <a16:colId xmlns:a16="http://schemas.microsoft.com/office/drawing/2014/main" val="20001"/>
                    </a:ext>
                  </a:extLst>
                </a:gridCol>
                <a:gridCol w="2818600">
                  <a:extLst>
                    <a:ext uri="{9D8B030D-6E8A-4147-A177-3AD203B41FA5}">
                      <a16:colId xmlns:a16="http://schemas.microsoft.com/office/drawing/2014/main" val="20002"/>
                    </a:ext>
                  </a:extLst>
                </a:gridCol>
                <a:gridCol w="1539800">
                  <a:extLst>
                    <a:ext uri="{9D8B030D-6E8A-4147-A177-3AD203B41FA5}">
                      <a16:colId xmlns:a16="http://schemas.microsoft.com/office/drawing/2014/main" val="20003"/>
                    </a:ext>
                  </a:extLst>
                </a:gridCol>
                <a:gridCol w="1677450">
                  <a:extLst>
                    <a:ext uri="{9D8B030D-6E8A-4147-A177-3AD203B41FA5}">
                      <a16:colId xmlns:a16="http://schemas.microsoft.com/office/drawing/2014/main" val="20004"/>
                    </a:ext>
                  </a:extLst>
                </a:gridCol>
                <a:gridCol w="772550">
                  <a:extLst>
                    <a:ext uri="{9D8B030D-6E8A-4147-A177-3AD203B41FA5}">
                      <a16:colId xmlns:a16="http://schemas.microsoft.com/office/drawing/2014/main" val="20005"/>
                    </a:ext>
                  </a:extLst>
                </a:gridCol>
                <a:gridCol w="1054925">
                  <a:extLst>
                    <a:ext uri="{9D8B030D-6E8A-4147-A177-3AD203B41FA5}">
                      <a16:colId xmlns:a16="http://schemas.microsoft.com/office/drawing/2014/main" val="20006"/>
                    </a:ext>
                  </a:extLst>
                </a:gridCol>
                <a:gridCol w="687525">
                  <a:extLst>
                    <a:ext uri="{9D8B030D-6E8A-4147-A177-3AD203B41FA5}">
                      <a16:colId xmlns:a16="http://schemas.microsoft.com/office/drawing/2014/main" val="20007"/>
                    </a:ext>
                  </a:extLst>
                </a:gridCol>
                <a:gridCol w="1634975">
                  <a:extLst>
                    <a:ext uri="{9D8B030D-6E8A-4147-A177-3AD203B41FA5}">
                      <a16:colId xmlns:a16="http://schemas.microsoft.com/office/drawing/2014/main" val="20008"/>
                    </a:ext>
                  </a:extLst>
                </a:gridCol>
              </a:tblGrid>
              <a:tr h="569925">
                <a:tc>
                  <a:txBody>
                    <a:bodyPr/>
                    <a:lstStyle/>
                    <a:p>
                      <a:pPr marL="0" lvl="0" indent="0" rtl="0">
                        <a:lnSpc>
                          <a:spcPct val="115000"/>
                        </a:lnSpc>
                        <a:spcBef>
                          <a:spcPts val="0"/>
                        </a:spcBef>
                        <a:spcAft>
                          <a:spcPts val="0"/>
                        </a:spcAft>
                        <a:buNone/>
                      </a:pPr>
                      <a:r>
                        <a:rPr lang="en-US" sz="1000" b="1"/>
                        <a:t>time set</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rtl="0">
                        <a:lnSpc>
                          <a:spcPct val="115000"/>
                        </a:lnSpc>
                        <a:spcBef>
                          <a:spcPts val="0"/>
                        </a:spcBef>
                        <a:spcAft>
                          <a:spcPts val="0"/>
                        </a:spcAft>
                        <a:buNone/>
                      </a:pPr>
                      <a:r>
                        <a:rPr lang="en-US" sz="1000" b="1"/>
                        <a:t>ref.</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rtl="0">
                        <a:lnSpc>
                          <a:spcPct val="115000"/>
                        </a:lnSpc>
                        <a:spcBef>
                          <a:spcPts val="0"/>
                        </a:spcBef>
                        <a:spcAft>
                          <a:spcPts val="0"/>
                        </a:spcAft>
                        <a:buNone/>
                      </a:pPr>
                      <a:r>
                        <a:rPr lang="en-US" sz="1000" b="1"/>
                        <a:t>Project Title</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rtl="0">
                        <a:lnSpc>
                          <a:spcPct val="115000"/>
                        </a:lnSpc>
                        <a:spcBef>
                          <a:spcPts val="0"/>
                        </a:spcBef>
                        <a:spcAft>
                          <a:spcPts val="0"/>
                        </a:spcAft>
                        <a:buNone/>
                      </a:pPr>
                      <a:r>
                        <a:rPr lang="en-US" sz="1000" b="1"/>
                        <a:t>Sponsoring Agency</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rtl="0">
                        <a:lnSpc>
                          <a:spcPct val="115000"/>
                        </a:lnSpc>
                        <a:spcBef>
                          <a:spcPts val="0"/>
                        </a:spcBef>
                        <a:spcAft>
                          <a:spcPts val="0"/>
                        </a:spcAft>
                        <a:buNone/>
                      </a:pPr>
                      <a:r>
                        <a:rPr lang="en-US" sz="1000" b="1"/>
                        <a:t>Point(s) of Contact</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rtl="0">
                        <a:lnSpc>
                          <a:spcPct val="115000"/>
                        </a:lnSpc>
                        <a:spcBef>
                          <a:spcPts val="0"/>
                        </a:spcBef>
                        <a:spcAft>
                          <a:spcPts val="0"/>
                        </a:spcAft>
                        <a:buNone/>
                      </a:pPr>
                      <a:r>
                        <a:rPr lang="en-US" sz="1000" b="1"/>
                        <a:t>Lead</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rtl="0">
                        <a:lnSpc>
                          <a:spcPct val="115000"/>
                        </a:lnSpc>
                        <a:spcBef>
                          <a:spcPts val="0"/>
                        </a:spcBef>
                        <a:spcAft>
                          <a:spcPts val="0"/>
                        </a:spcAft>
                        <a:buNone/>
                      </a:pPr>
                      <a:r>
                        <a:rPr lang="en-US" sz="1000" b="1"/>
                        <a:t>SDAL Team</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rtl="0">
                        <a:lnSpc>
                          <a:spcPct val="115000"/>
                        </a:lnSpc>
                        <a:spcBef>
                          <a:spcPts val="0"/>
                        </a:spcBef>
                        <a:spcAft>
                          <a:spcPts val="0"/>
                        </a:spcAft>
                        <a:buNone/>
                      </a:pPr>
                      <a:r>
                        <a:rPr lang="en-US" sz="1000" b="1"/>
                        <a:t>Fellow(s)</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rtl="0">
                        <a:lnSpc>
                          <a:spcPct val="115000"/>
                        </a:lnSpc>
                        <a:spcBef>
                          <a:spcPts val="0"/>
                        </a:spcBef>
                        <a:spcAft>
                          <a:spcPts val="0"/>
                        </a:spcAft>
                        <a:buNone/>
                      </a:pPr>
                      <a:r>
                        <a:rPr lang="en-US" sz="1000" b="1">
                          <a:solidFill>
                            <a:schemeClr val="dk1"/>
                          </a:solidFill>
                        </a:rPr>
                        <a:t>Alumni &amp; Students</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497875">
                <a:tc>
                  <a:txBody>
                    <a:bodyPr/>
                    <a:lstStyle/>
                    <a:p>
                      <a:pPr marL="0" lvl="0" indent="0" rtl="0">
                        <a:lnSpc>
                          <a:spcPct val="115000"/>
                        </a:lnSpc>
                        <a:spcBef>
                          <a:spcPts val="0"/>
                        </a:spcBef>
                        <a:spcAft>
                          <a:spcPts val="0"/>
                        </a:spcAft>
                        <a:buNone/>
                      </a:pPr>
                      <a:r>
                        <a:rPr lang="en-US" sz="1000" b="1"/>
                        <a:t>9:15</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STEM</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STEM Pathways</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Clr>
                          <a:schemeClr val="dk1"/>
                        </a:buClr>
                        <a:buSzPts val="1100"/>
                        <a:buFont typeface="Arial"/>
                        <a:buNone/>
                      </a:pPr>
                      <a:r>
                        <a:rPr lang="en-US" sz="1000">
                          <a:solidFill>
                            <a:schemeClr val="dk1"/>
                          </a:solidFill>
                        </a:rPr>
                        <a:t>NCSES, NSF</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solidFill>
                            <a:srgbClr val="21A685"/>
                          </a:solidFill>
                        </a:rPr>
                        <a:t>Karen Hamrick, NCSES</a:t>
                      </a:r>
                      <a:endParaRPr sz="1000">
                        <a:solidFill>
                          <a:srgbClr val="21A685"/>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Bianica</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Ian, Sallie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Emily</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Hannah and Raghav</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9950">
                <a:tc>
                  <a:txBody>
                    <a:bodyPr/>
                    <a:lstStyle/>
                    <a:p>
                      <a:pPr marL="0" lvl="0" indent="0" rtl="0">
                        <a:lnSpc>
                          <a:spcPct val="115000"/>
                        </a:lnSpc>
                        <a:spcBef>
                          <a:spcPts val="0"/>
                        </a:spcBef>
                        <a:spcAft>
                          <a:spcPts val="0"/>
                        </a:spcAft>
                        <a:buNone/>
                      </a:pPr>
                      <a:r>
                        <a:rPr lang="en-US" sz="1000" b="1"/>
                        <a:t>9:30</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Business Innovation</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Measuring Business Innovation Using Non-Traditional Data Sources</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a:t>NCSES, NSF</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solidFill>
                            <a:srgbClr val="FF0000"/>
                          </a:solidFill>
                        </a:rPr>
                        <a:t>Gary Anderson, NCSES</a:t>
                      </a:r>
                      <a:endParaRPr sz="1000">
                        <a:solidFill>
                          <a:srgbClr val="FF0000"/>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Gizem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Stephanie, Ian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Fangfang</a:t>
                      </a:r>
                      <a:endParaRPr sz="1000"/>
                    </a:p>
                    <a:p>
                      <a:pPr marL="0" lvl="0" indent="0" rtl="0">
                        <a:lnSpc>
                          <a:spcPct val="115000"/>
                        </a:lnSpc>
                        <a:spcBef>
                          <a:spcPts val="0"/>
                        </a:spcBef>
                        <a:spcAft>
                          <a:spcPts val="0"/>
                        </a:spcAft>
                        <a:buNone/>
                      </a:pPr>
                      <a:r>
                        <a:rPr lang="en-US" sz="1000"/>
                        <a:t>Bayoan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Eirik, Raghav, and Luke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9950">
                <a:tc>
                  <a:txBody>
                    <a:bodyPr/>
                    <a:lstStyle/>
                    <a:p>
                      <a:pPr marL="0" lvl="0" indent="0" rtl="0">
                        <a:lnSpc>
                          <a:spcPct val="115000"/>
                        </a:lnSpc>
                        <a:spcBef>
                          <a:spcPts val="0"/>
                        </a:spcBef>
                        <a:spcAft>
                          <a:spcPts val="0"/>
                        </a:spcAft>
                        <a:buNone/>
                      </a:pPr>
                      <a:r>
                        <a:rPr lang="en-US" sz="1000" b="1"/>
                        <a:t>9:45</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OSS</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Measuring the Scope and Impact of Open Source Software Innovation</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a:t>NCSES, NSF</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solidFill>
                            <a:srgbClr val="FF0000"/>
                          </a:solidFill>
                        </a:rPr>
                        <a:t>Carol Robbins, NCSES</a:t>
                      </a:r>
                      <a:endParaRPr sz="1000">
                        <a:solidFill>
                          <a:srgbClr val="FF0000"/>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Gizem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Stephanie, Daniel, Ian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Bayoan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Hannah, Eirik and Keren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9950">
                <a:tc>
                  <a:txBody>
                    <a:bodyPr/>
                    <a:lstStyle/>
                    <a:p>
                      <a:pPr marL="0" lvl="0" indent="0" rtl="0">
                        <a:lnSpc>
                          <a:spcPct val="115000"/>
                        </a:lnSpc>
                        <a:spcBef>
                          <a:spcPts val="0"/>
                        </a:spcBef>
                        <a:spcAft>
                          <a:spcPts val="0"/>
                        </a:spcAft>
                        <a:buNone/>
                      </a:pPr>
                      <a:r>
                        <a:rPr lang="en-US" sz="1000" b="1"/>
                        <a:t>10:00</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VT Metrics</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New Metrics for Assessing Virginia Tech Student Success</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a:t>VT Office of Academic Decision Support</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solidFill>
                            <a:srgbClr val="FF0000"/>
                          </a:solidFill>
                        </a:rPr>
                        <a:t>Ken Smith, VT Vice Provost</a:t>
                      </a:r>
                      <a:endParaRPr sz="1000">
                        <a:solidFill>
                          <a:srgbClr val="FF0000"/>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Aaron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Sallie, Gizem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Devika</a:t>
                      </a:r>
                      <a:endParaRPr sz="1000"/>
                    </a:p>
                    <a:p>
                      <a:pPr marL="0" lvl="0" indent="0" rtl="0">
                        <a:lnSpc>
                          <a:spcPct val="115000"/>
                        </a:lnSpc>
                        <a:spcBef>
                          <a:spcPts val="0"/>
                        </a:spcBef>
                        <a:spcAft>
                          <a:spcPts val="0"/>
                        </a:spcAft>
                        <a:buNone/>
                      </a:pPr>
                      <a:r>
                        <a:rPr lang="en-US" sz="1000"/>
                        <a:t>Davon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Jay and Doug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9950">
                <a:tc>
                  <a:txBody>
                    <a:bodyPr/>
                    <a:lstStyle/>
                    <a:p>
                      <a:pPr marL="0" lvl="0" indent="0" rtl="0">
                        <a:lnSpc>
                          <a:spcPct val="115000"/>
                        </a:lnSpc>
                        <a:spcBef>
                          <a:spcPts val="0"/>
                        </a:spcBef>
                        <a:spcAft>
                          <a:spcPts val="0"/>
                        </a:spcAft>
                        <a:buNone/>
                      </a:pPr>
                      <a:r>
                        <a:rPr lang="en-US" sz="1000" b="1"/>
                        <a:t>10:15</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VCE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VCE Community Dashboard</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a:t>Virginia Cooperative Extension (VCE)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solidFill>
                            <a:srgbClr val="FF0000"/>
                          </a:solidFill>
                        </a:rPr>
                        <a:t>Michael Lambur, Associate Director, Program Development</a:t>
                      </a:r>
                      <a:endParaRPr sz="1000">
                        <a:solidFill>
                          <a:srgbClr val="FF0000"/>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Aaron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Stephanie, Brian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Devika</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Cory and Luke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9950">
                <a:tc>
                  <a:txBody>
                    <a:bodyPr/>
                    <a:lstStyle/>
                    <a:p>
                      <a:pPr marL="0" lvl="0" indent="0" rtl="0">
                        <a:lnSpc>
                          <a:spcPct val="115000"/>
                        </a:lnSpc>
                        <a:spcBef>
                          <a:spcPts val="0"/>
                        </a:spcBef>
                        <a:spcAft>
                          <a:spcPts val="0"/>
                        </a:spcAft>
                        <a:buNone/>
                      </a:pPr>
                      <a:r>
                        <a:rPr lang="en-US" sz="1000" b="1"/>
                        <a:t>10:30</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ARI2</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Community Embeddedness of Army Soldiers</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a:t>ARI (Social and Behavioral Sciences)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Kelly Erin, Joel Thurston, and Nathaniel Ratcliff, ARI</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Josh</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Stephanie, Vicki</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Emily</a:t>
                      </a:r>
                      <a:endParaRPr sz="1000"/>
                    </a:p>
                    <a:p>
                      <a:pPr marL="0" lvl="0" indent="0" rtl="0">
                        <a:lnSpc>
                          <a:spcPct val="115000"/>
                        </a:lnSpc>
                        <a:spcBef>
                          <a:spcPts val="0"/>
                        </a:spcBef>
                        <a:spcAft>
                          <a:spcPts val="0"/>
                        </a:spcAft>
                        <a:buNone/>
                      </a:pPr>
                      <a:r>
                        <a:rPr lang="en-US" sz="1000"/>
                        <a:t>Daniel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Megan and Kelsey</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97875">
                <a:tc>
                  <a:txBody>
                    <a:bodyPr/>
                    <a:lstStyle/>
                    <a:p>
                      <a:pPr marL="0" lvl="0" indent="0" rtl="0">
                        <a:lnSpc>
                          <a:spcPct val="115000"/>
                        </a:lnSpc>
                        <a:spcBef>
                          <a:spcPts val="0"/>
                        </a:spcBef>
                        <a:spcAft>
                          <a:spcPts val="0"/>
                        </a:spcAft>
                        <a:buNone/>
                      </a:pPr>
                      <a:r>
                        <a:rPr lang="en-US" sz="1000" b="1"/>
                        <a:t>10:45</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Roanoke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Create Community-Scapes for City of Roanoke and Allegheny Valley Regions in VA</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a:t>Roanoke Valley Alleghany Regional Commission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Wayne Strickland, RVARC</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Stephanie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Vicki, Josh</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Davon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Eirik, Doug and Cory</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79950">
                <a:tc>
                  <a:txBody>
                    <a:bodyPr/>
                    <a:lstStyle/>
                    <a:p>
                      <a:pPr marL="0" lvl="0" indent="0" rtl="0">
                        <a:lnSpc>
                          <a:spcPct val="115000"/>
                        </a:lnSpc>
                        <a:spcBef>
                          <a:spcPts val="0"/>
                        </a:spcBef>
                        <a:spcAft>
                          <a:spcPts val="0"/>
                        </a:spcAft>
                        <a:buNone/>
                      </a:pPr>
                      <a:r>
                        <a:rPr lang="en-US" sz="1000" b="1"/>
                        <a:t>11:00</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CPN</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Arlington Equity Composite Indicators</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a:t>Community Progress Network</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Nathanial Root, Jose Quinonez, and Cheryl Ramp, CPN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Vicki</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Stephanie, Josh, Brian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Davon</a:t>
                      </a:r>
                      <a:endParaRPr sz="1000"/>
                    </a:p>
                    <a:p>
                      <a:pPr marL="0" lvl="0" indent="0" rtl="0">
                        <a:lnSpc>
                          <a:spcPct val="115000"/>
                        </a:lnSpc>
                        <a:spcBef>
                          <a:spcPts val="0"/>
                        </a:spcBef>
                        <a:spcAft>
                          <a:spcPts val="0"/>
                        </a:spcAft>
                        <a:buNone/>
                      </a:pPr>
                      <a:r>
                        <a:rPr lang="en-US" sz="1000"/>
                        <a:t>Devika</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Jay and Armi</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79950">
                <a:tc>
                  <a:txBody>
                    <a:bodyPr/>
                    <a:lstStyle/>
                    <a:p>
                      <a:pPr marL="0" lvl="0" indent="0" rtl="0">
                        <a:lnSpc>
                          <a:spcPct val="115000"/>
                        </a:lnSpc>
                        <a:spcBef>
                          <a:spcPts val="0"/>
                        </a:spcBef>
                        <a:spcAft>
                          <a:spcPts val="0"/>
                        </a:spcAft>
                        <a:buNone/>
                      </a:pPr>
                      <a:r>
                        <a:rPr lang="en-US" sz="1000" b="1"/>
                        <a:t>11:15</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DHS</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DHS Data Linkage &amp; Characterization Phase II</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a:t>Arlington County Department of Human Services (DHS)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Martha Coello, IT Manager, Finance and Information Systems Division</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Ian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Aaron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Fangfang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Keren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497875">
                <a:tc>
                  <a:txBody>
                    <a:bodyPr/>
                    <a:lstStyle/>
                    <a:p>
                      <a:pPr marL="0" lvl="0" indent="0" rtl="0">
                        <a:lnSpc>
                          <a:spcPct val="115000"/>
                        </a:lnSpc>
                        <a:spcBef>
                          <a:spcPts val="0"/>
                        </a:spcBef>
                        <a:spcAft>
                          <a:spcPts val="0"/>
                        </a:spcAft>
                        <a:buNone/>
                      </a:pPr>
                      <a:r>
                        <a:rPr lang="en-US" sz="1000" b="1"/>
                        <a:t>11:30</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ACPD</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Alcohol-Related Crime Reduction Strategies for Restaurants and Nightlife in Arlington</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a:t>Arlington County Police Department (ACPD)</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solidFill>
                            <a:srgbClr val="FF0000"/>
                          </a:solidFill>
                        </a:rPr>
                        <a:t>Dimitrios Mastoras, ACPD Bruce Benson, ACPD Niki Levy, ACPD</a:t>
                      </a:r>
                      <a:endParaRPr sz="1000">
                        <a:solidFill>
                          <a:srgbClr val="FF0000"/>
                        </a:solidFill>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Gizem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Aaron, Sallie</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Bayoan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Hannah, Kelsey, and Alexa</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62025">
                <a:tc>
                  <a:txBody>
                    <a:bodyPr/>
                    <a:lstStyle/>
                    <a:p>
                      <a:pPr marL="0" lvl="0" indent="0" rtl="0">
                        <a:lnSpc>
                          <a:spcPct val="115000"/>
                        </a:lnSpc>
                        <a:spcBef>
                          <a:spcPts val="0"/>
                        </a:spcBef>
                        <a:spcAft>
                          <a:spcPts val="0"/>
                        </a:spcAft>
                        <a:buNone/>
                      </a:pPr>
                      <a:r>
                        <a:rPr lang="en-US" sz="1000" b="1"/>
                        <a:t>11:45</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VDSS</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Fitness of VDSS Administrative Data Sources</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a:t>Virginia Department of Social Services (VDSS)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Jeff Price, VDSS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Brian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Aaron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Daniel</a:t>
                      </a:r>
                      <a:endParaRPr sz="1000"/>
                    </a:p>
                    <a:p>
                      <a:pPr marL="0" lvl="0" indent="0" rtl="0">
                        <a:lnSpc>
                          <a:spcPct val="115000"/>
                        </a:lnSpc>
                        <a:spcBef>
                          <a:spcPts val="0"/>
                        </a:spcBef>
                        <a:spcAft>
                          <a:spcPts val="0"/>
                        </a:spcAft>
                        <a:buNone/>
                      </a:pPr>
                      <a:r>
                        <a:rPr lang="en-US" sz="1000"/>
                        <a:t>Fangfang</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Megan and Alexa</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79950">
                <a:tc>
                  <a:txBody>
                    <a:bodyPr/>
                    <a:lstStyle/>
                    <a:p>
                      <a:pPr marL="0" lvl="0" indent="0" rtl="0">
                        <a:lnSpc>
                          <a:spcPct val="115000"/>
                        </a:lnSpc>
                        <a:spcBef>
                          <a:spcPts val="0"/>
                        </a:spcBef>
                        <a:spcAft>
                          <a:spcPts val="0"/>
                        </a:spcAft>
                        <a:buNone/>
                      </a:pPr>
                      <a:r>
                        <a:rPr lang="en-US" sz="1000" b="1"/>
                        <a:t>12:00</a:t>
                      </a:r>
                      <a:endParaRPr sz="1000" b="1"/>
                    </a:p>
                  </a:txBody>
                  <a:tcPr marL="28575" marR="28575" marT="19050" marB="19050" anchor="ctr">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UMFS</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b="1"/>
                        <a:t>Foster Parent Recruitment and Disruptions in Foster Care</a:t>
                      </a:r>
                      <a:endParaRPr sz="1000" b="1"/>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rtl="0">
                        <a:lnSpc>
                          <a:spcPct val="115000"/>
                        </a:lnSpc>
                        <a:spcBef>
                          <a:spcPts val="0"/>
                        </a:spcBef>
                        <a:spcAft>
                          <a:spcPts val="0"/>
                        </a:spcAft>
                        <a:buNone/>
                      </a:pPr>
                      <a:r>
                        <a:rPr lang="en-US" sz="1000"/>
                        <a:t>United Methodist Foster Services (UMFS)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Nancy Campos, UMFS</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Brian</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Josh</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Daniel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1000"/>
                        <a:t>Armi</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a:t>Data Analysis: FDA Databases</a:t>
            </a:r>
            <a:endParaRPr/>
          </a:p>
        </p:txBody>
      </p:sp>
      <p:sp>
        <p:nvSpPr>
          <p:cNvPr id="703" name="Shape 703"/>
          <p:cNvSpPr txBox="1">
            <a:spLocks noGrp="1"/>
          </p:cNvSpPr>
          <p:nvPr>
            <p:ph type="body" idx="1"/>
          </p:nvPr>
        </p:nvSpPr>
        <p:spPr>
          <a:xfrm>
            <a:off x="307075" y="1327325"/>
            <a:ext cx="3006900" cy="5233800"/>
          </a:xfrm>
          <a:prstGeom prst="rect">
            <a:avLst/>
          </a:prstGeom>
        </p:spPr>
        <p:txBody>
          <a:bodyPr spcFirstLastPara="1" wrap="square" lIns="91425" tIns="45700" rIns="91425" bIns="45700" anchor="t" anchorCtr="0">
            <a:noAutofit/>
          </a:bodyPr>
          <a:lstStyle/>
          <a:p>
            <a:pPr marL="0" lvl="0" indent="0" rtl="0">
              <a:spcBef>
                <a:spcPts val="1100"/>
              </a:spcBef>
              <a:spcAft>
                <a:spcPts val="0"/>
              </a:spcAft>
              <a:buNone/>
            </a:pPr>
            <a:r>
              <a:rPr lang="en-US"/>
              <a:t>FDA:</a:t>
            </a:r>
            <a:endParaRPr/>
          </a:p>
          <a:p>
            <a:pPr marL="0" lvl="0" indent="0" rtl="0">
              <a:spcBef>
                <a:spcPts val="1100"/>
              </a:spcBef>
              <a:spcAft>
                <a:spcPts val="0"/>
              </a:spcAft>
              <a:buNone/>
            </a:pPr>
            <a:r>
              <a:rPr lang="en-US"/>
              <a:t>Medical Devices</a:t>
            </a:r>
            <a:endParaRPr/>
          </a:p>
          <a:p>
            <a:pPr marL="457200" lvl="0" indent="-381000" rtl="0">
              <a:spcBef>
                <a:spcPts val="1100"/>
              </a:spcBef>
              <a:spcAft>
                <a:spcPts val="0"/>
              </a:spcAft>
              <a:buSzPts val="2400"/>
              <a:buChar char="●"/>
            </a:pPr>
            <a:r>
              <a:rPr lang="en-US"/>
              <a:t>Analysis</a:t>
            </a:r>
            <a:endParaRPr/>
          </a:p>
          <a:p>
            <a:pPr marL="914400" lvl="1" indent="-342900" rtl="0">
              <a:spcBef>
                <a:spcPts val="0"/>
              </a:spcBef>
              <a:spcAft>
                <a:spcPts val="0"/>
              </a:spcAft>
              <a:buSzPts val="1800"/>
              <a:buChar char="○"/>
            </a:pPr>
            <a:r>
              <a:rPr lang="en-US" sz="1800"/>
              <a:t>Completeness, Uniqueness, and top leading companies that produce medical devices</a:t>
            </a:r>
            <a:endParaRPr sz="1800"/>
          </a:p>
          <a:p>
            <a:pPr marL="457200" lvl="0" indent="-381000" rtl="0">
              <a:spcBef>
                <a:spcPts val="0"/>
              </a:spcBef>
              <a:spcAft>
                <a:spcPts val="0"/>
              </a:spcAft>
              <a:buSzPts val="2400"/>
              <a:buChar char="●"/>
            </a:pPr>
            <a:r>
              <a:rPr lang="en-US"/>
              <a:t>Next Steps</a:t>
            </a:r>
            <a:endParaRPr/>
          </a:p>
          <a:p>
            <a:pPr marL="914400" lvl="1" indent="-355600" rtl="0">
              <a:spcBef>
                <a:spcPts val="0"/>
              </a:spcBef>
              <a:spcAft>
                <a:spcPts val="0"/>
              </a:spcAft>
              <a:buSzPts val="2000"/>
              <a:buChar char="○"/>
            </a:pPr>
            <a:r>
              <a:rPr lang="en-US" sz="1800"/>
              <a:t>Analyze the rest of database results</a:t>
            </a:r>
            <a:endParaRPr sz="1800"/>
          </a:p>
          <a:p>
            <a:pPr marL="0" lvl="0" indent="0" rtl="0">
              <a:spcBef>
                <a:spcPts val="1100"/>
              </a:spcBef>
              <a:spcAft>
                <a:spcPts val="0"/>
              </a:spcAft>
              <a:buNone/>
            </a:pPr>
            <a:endParaRPr/>
          </a:p>
          <a:p>
            <a:pPr marL="0" lvl="0" indent="0" rtl="0">
              <a:spcBef>
                <a:spcPts val="1100"/>
              </a:spcBef>
              <a:spcAft>
                <a:spcPts val="0"/>
              </a:spcAft>
              <a:buNone/>
            </a:pPr>
            <a:endParaRPr/>
          </a:p>
        </p:txBody>
      </p:sp>
      <p:pic>
        <p:nvPicPr>
          <p:cNvPr id="704" name="Shape 704"/>
          <p:cNvPicPr preferRelativeResize="0"/>
          <p:nvPr/>
        </p:nvPicPr>
        <p:blipFill>
          <a:blip r:embed="rId3">
            <a:alphaModFix/>
          </a:blip>
          <a:stretch>
            <a:fillRect/>
          </a:stretch>
        </p:blipFill>
        <p:spPr>
          <a:xfrm>
            <a:off x="3250300" y="1098900"/>
            <a:ext cx="8852151" cy="568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US"/>
              <a:t>Data Source II: Trade Journals</a:t>
            </a:r>
            <a:endParaRPr/>
          </a:p>
        </p:txBody>
      </p:sp>
      <p:sp>
        <p:nvSpPr>
          <p:cNvPr id="711" name="Shape 711"/>
          <p:cNvSpPr txBox="1">
            <a:spLocks noGrp="1"/>
          </p:cNvSpPr>
          <p:nvPr>
            <p:ph type="body" idx="1"/>
          </p:nvPr>
        </p:nvSpPr>
        <p:spPr>
          <a:xfrm>
            <a:off x="724250" y="1250577"/>
            <a:ext cx="10515600" cy="4839300"/>
          </a:xfrm>
          <a:prstGeom prst="rect">
            <a:avLst/>
          </a:prstGeom>
        </p:spPr>
        <p:txBody>
          <a:bodyPr spcFirstLastPara="1" wrap="square" lIns="91425" tIns="45700" rIns="91425" bIns="45700" anchor="t" anchorCtr="0">
            <a:noAutofit/>
          </a:bodyPr>
          <a:lstStyle/>
          <a:p>
            <a:pPr marL="457200" lvl="0" indent="-381000" rtl="0">
              <a:lnSpc>
                <a:spcPct val="150000"/>
              </a:lnSpc>
              <a:spcBef>
                <a:spcPts val="1100"/>
              </a:spcBef>
              <a:spcAft>
                <a:spcPts val="0"/>
              </a:spcAft>
              <a:buSzPts val="2400"/>
              <a:buChar char="❖"/>
            </a:pPr>
            <a:r>
              <a:rPr lang="en-US"/>
              <a:t>Drugs</a:t>
            </a:r>
            <a:endParaRPr/>
          </a:p>
          <a:p>
            <a:pPr marL="914400" lvl="1" indent="-381000" rtl="0">
              <a:lnSpc>
                <a:spcPct val="150000"/>
              </a:lnSpc>
              <a:spcBef>
                <a:spcPts val="0"/>
              </a:spcBef>
              <a:spcAft>
                <a:spcPts val="0"/>
              </a:spcAft>
              <a:buSzPts val="2400"/>
              <a:buChar char="➢"/>
            </a:pPr>
            <a:r>
              <a:rPr lang="en-US" sz="2400"/>
              <a:t>Pharmacy Times (‘17)</a:t>
            </a:r>
            <a:endParaRPr sz="2400"/>
          </a:p>
          <a:p>
            <a:pPr marL="914400" lvl="1" indent="-381000" rtl="0">
              <a:lnSpc>
                <a:spcPct val="150000"/>
              </a:lnSpc>
              <a:spcBef>
                <a:spcPts val="0"/>
              </a:spcBef>
              <a:spcAft>
                <a:spcPts val="0"/>
              </a:spcAft>
              <a:buSzPts val="2400"/>
              <a:buChar char="➢"/>
            </a:pPr>
            <a:r>
              <a:rPr lang="en-US" sz="2400"/>
              <a:t>Pharmacy Today (‘17)</a:t>
            </a:r>
            <a:endParaRPr sz="2400"/>
          </a:p>
          <a:p>
            <a:pPr marL="457200" lvl="0" indent="-381000" rtl="0">
              <a:lnSpc>
                <a:spcPct val="150000"/>
              </a:lnSpc>
              <a:spcBef>
                <a:spcPts val="0"/>
              </a:spcBef>
              <a:spcAft>
                <a:spcPts val="0"/>
              </a:spcAft>
              <a:buSzPts val="2400"/>
              <a:buChar char="❖"/>
            </a:pPr>
            <a:r>
              <a:rPr lang="en-US"/>
              <a:t>Medical Devices</a:t>
            </a:r>
            <a:endParaRPr/>
          </a:p>
          <a:p>
            <a:pPr marL="914400" lvl="1" indent="-381000" rtl="0">
              <a:lnSpc>
                <a:spcPct val="150000"/>
              </a:lnSpc>
              <a:spcBef>
                <a:spcPts val="0"/>
              </a:spcBef>
              <a:spcAft>
                <a:spcPts val="0"/>
              </a:spcAft>
              <a:buSzPts val="2400"/>
              <a:buChar char="➢"/>
            </a:pPr>
            <a:r>
              <a:rPr lang="en-US" sz="2400"/>
              <a:t>Surgical Products</a:t>
            </a:r>
            <a:endParaRPr sz="2400"/>
          </a:p>
          <a:p>
            <a:pPr marL="914400" lvl="1" indent="-381000" rtl="0">
              <a:lnSpc>
                <a:spcPct val="150000"/>
              </a:lnSpc>
              <a:spcBef>
                <a:spcPts val="0"/>
              </a:spcBef>
              <a:spcAft>
                <a:spcPts val="0"/>
              </a:spcAft>
              <a:buSzPts val="2400"/>
              <a:buChar char="➢"/>
            </a:pPr>
            <a:r>
              <a:rPr lang="en-US" sz="2400"/>
              <a:t>Medical Design Briefs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title"/>
          </p:nvPr>
        </p:nvSpPr>
        <p:spPr>
          <a:xfrm>
            <a:off x="831850" y="-16042"/>
            <a:ext cx="10515600" cy="1008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Journals: Surgical Products Magazine</a:t>
            </a:r>
            <a:endParaRPr sz="3600">
              <a:solidFill>
                <a:srgbClr val="233E50"/>
              </a:solidFill>
              <a:latin typeface="Raleway"/>
              <a:ea typeface="Raleway"/>
              <a:cs typeface="Raleway"/>
              <a:sym typeface="Raleway"/>
            </a:endParaRPr>
          </a:p>
        </p:txBody>
      </p:sp>
      <p:sp>
        <p:nvSpPr>
          <p:cNvPr id="718" name="Shape 718"/>
          <p:cNvSpPr txBox="1"/>
          <p:nvPr/>
        </p:nvSpPr>
        <p:spPr>
          <a:xfrm>
            <a:off x="938300" y="992550"/>
            <a:ext cx="11025300" cy="5616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19" name="Shape 719"/>
          <p:cNvSpPr txBox="1"/>
          <p:nvPr/>
        </p:nvSpPr>
        <p:spPr>
          <a:xfrm>
            <a:off x="896925" y="949350"/>
            <a:ext cx="4159500" cy="5464200"/>
          </a:xfrm>
          <a:prstGeom prst="rect">
            <a:avLst/>
          </a:prstGeom>
          <a:noFill/>
          <a:ln>
            <a:noFill/>
          </a:ln>
        </p:spPr>
        <p:txBody>
          <a:bodyPr spcFirstLastPara="1" wrap="square" lIns="91425" tIns="91425" rIns="91425" bIns="91425" anchor="t" anchorCtr="0">
            <a:noAutofit/>
          </a:bodyPr>
          <a:lstStyle/>
          <a:p>
            <a:pPr marL="457200" lvl="0" indent="-355600" rtl="0">
              <a:lnSpc>
                <a:spcPct val="100000"/>
              </a:lnSpc>
              <a:spcBef>
                <a:spcPts val="1000"/>
              </a:spcBef>
              <a:spcAft>
                <a:spcPts val="0"/>
              </a:spcAft>
              <a:buSzPts val="2000"/>
              <a:buFont typeface="Trebuchet MS"/>
              <a:buChar char="❖"/>
            </a:pPr>
            <a:r>
              <a:rPr lang="en-US" sz="2000">
                <a:latin typeface="Trebuchet MS"/>
                <a:ea typeface="Trebuchet MS"/>
                <a:cs typeface="Trebuchet MS"/>
                <a:sym typeface="Trebuchet MS"/>
              </a:rPr>
              <a:t>Surgical Products Magazine</a:t>
            </a:r>
            <a:endParaRPr sz="2000">
              <a:latin typeface="Trebuchet MS"/>
              <a:ea typeface="Trebuchet MS"/>
              <a:cs typeface="Trebuchet MS"/>
              <a:sym typeface="Trebuchet MS"/>
            </a:endParaRPr>
          </a:p>
          <a:p>
            <a:pPr marL="914400" lvl="1" indent="-355600" rtl="0">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Description: </a:t>
            </a:r>
            <a:endParaRPr sz="2000">
              <a:solidFill>
                <a:srgbClr val="888888"/>
              </a:solidFill>
              <a:latin typeface="Trebuchet MS"/>
              <a:ea typeface="Trebuchet MS"/>
              <a:cs typeface="Trebuchet MS"/>
              <a:sym typeface="Trebuchet MS"/>
            </a:endParaRPr>
          </a:p>
          <a:p>
            <a:pPr marL="1371600" lvl="2" indent="-355600" rtl="0">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An online medical device trade journals featuring</a:t>
            </a:r>
            <a:endParaRPr sz="2000">
              <a:solidFill>
                <a:srgbClr val="888888"/>
              </a:solidFill>
              <a:latin typeface="Trebuchet MS"/>
              <a:ea typeface="Trebuchet MS"/>
              <a:cs typeface="Trebuchet MS"/>
              <a:sym typeface="Trebuchet MS"/>
            </a:endParaRPr>
          </a:p>
          <a:p>
            <a:pPr marL="1371600" lvl="0" indent="0" rtl="0">
              <a:lnSpc>
                <a:spcPct val="100000"/>
              </a:lnSpc>
              <a:spcBef>
                <a:spcPts val="1000"/>
              </a:spcBef>
              <a:spcAft>
                <a:spcPts val="0"/>
              </a:spcAft>
              <a:buNone/>
            </a:pPr>
            <a:r>
              <a:rPr lang="en-US" sz="2000">
                <a:solidFill>
                  <a:srgbClr val="888888"/>
                </a:solidFill>
                <a:latin typeface="Trebuchet MS"/>
                <a:ea typeface="Trebuchet MS"/>
                <a:cs typeface="Trebuchet MS"/>
                <a:sym typeface="Trebuchet MS"/>
              </a:rPr>
              <a:t>different categories of medical devices</a:t>
            </a:r>
            <a:endParaRPr sz="2000">
              <a:solidFill>
                <a:srgbClr val="888888"/>
              </a:solidFill>
              <a:latin typeface="Trebuchet MS"/>
              <a:ea typeface="Trebuchet MS"/>
              <a:cs typeface="Trebuchet MS"/>
              <a:sym typeface="Trebuchet MS"/>
            </a:endParaRPr>
          </a:p>
          <a:p>
            <a:pPr marL="914400" lvl="1" indent="-355600" rtl="0">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Collection:</a:t>
            </a:r>
            <a:endParaRPr sz="2000">
              <a:solidFill>
                <a:srgbClr val="888888"/>
              </a:solidFill>
              <a:latin typeface="Trebuchet MS"/>
              <a:ea typeface="Trebuchet MS"/>
              <a:cs typeface="Trebuchet MS"/>
              <a:sym typeface="Trebuchet MS"/>
            </a:endParaRPr>
          </a:p>
          <a:p>
            <a:pPr marL="1371600" lvl="2" indent="-355600" rtl="0">
              <a:lnSpc>
                <a:spcPct val="100000"/>
              </a:lnSpc>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807 new products recorded from 2013 to 2015</a:t>
            </a:r>
            <a:endParaRPr sz="2000">
              <a:solidFill>
                <a:srgbClr val="888888"/>
              </a:solidFill>
              <a:latin typeface="Trebuchet MS"/>
              <a:ea typeface="Trebuchet MS"/>
              <a:cs typeface="Trebuchet MS"/>
              <a:sym typeface="Trebuchet MS"/>
            </a:endParaRPr>
          </a:p>
          <a:p>
            <a:pPr marL="914400" lvl="1" indent="-355600" rtl="0">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Challenges</a:t>
            </a:r>
            <a:endParaRPr sz="2000">
              <a:solidFill>
                <a:srgbClr val="888888"/>
              </a:solidFill>
              <a:latin typeface="Trebuchet MS"/>
              <a:ea typeface="Trebuchet MS"/>
              <a:cs typeface="Trebuchet MS"/>
              <a:sym typeface="Trebuchet MS"/>
            </a:endParaRPr>
          </a:p>
          <a:p>
            <a:pPr marL="1371600" lvl="2" indent="-355600" rtl="0">
              <a:spcBef>
                <a:spcPts val="1000"/>
              </a:spcBef>
              <a:spcAft>
                <a:spcPts val="0"/>
              </a:spcAft>
              <a:buClr>
                <a:srgbClr val="888888"/>
              </a:buClr>
              <a:buSzPts val="2000"/>
              <a:buFont typeface="Trebuchet MS"/>
              <a:buChar char="■"/>
            </a:pPr>
            <a:r>
              <a:rPr lang="en-US" sz="2000">
                <a:solidFill>
                  <a:srgbClr val="888888"/>
                </a:solidFill>
                <a:latin typeface="Trebuchet MS"/>
                <a:ea typeface="Trebuchet MS"/>
                <a:cs typeface="Trebuchet MS"/>
                <a:sym typeface="Trebuchet MS"/>
              </a:rPr>
              <a:t>Not all products have company names</a:t>
            </a:r>
            <a:endParaRPr sz="2000">
              <a:solidFill>
                <a:srgbClr val="888888"/>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2000">
              <a:solidFill>
                <a:srgbClr val="888888"/>
              </a:solidFill>
              <a:latin typeface="Trebuchet MS"/>
              <a:ea typeface="Trebuchet MS"/>
              <a:cs typeface="Trebuchet MS"/>
              <a:sym typeface="Trebuchet MS"/>
            </a:endParaRPr>
          </a:p>
        </p:txBody>
      </p:sp>
      <p:pic>
        <p:nvPicPr>
          <p:cNvPr id="720" name="Shape 720"/>
          <p:cNvPicPr preferRelativeResize="0"/>
          <p:nvPr/>
        </p:nvPicPr>
        <p:blipFill>
          <a:blip r:embed="rId3">
            <a:alphaModFix/>
          </a:blip>
          <a:stretch>
            <a:fillRect/>
          </a:stretch>
        </p:blipFill>
        <p:spPr>
          <a:xfrm>
            <a:off x="5249325" y="992550"/>
            <a:ext cx="6852275" cy="58654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p:nvPr/>
        </p:nvSpPr>
        <p:spPr>
          <a:xfrm>
            <a:off x="938300" y="992550"/>
            <a:ext cx="11025300" cy="561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27" name="Shape 727"/>
          <p:cNvSpPr txBox="1"/>
          <p:nvPr/>
        </p:nvSpPr>
        <p:spPr>
          <a:xfrm>
            <a:off x="179375" y="1008600"/>
            <a:ext cx="3477300" cy="5405100"/>
          </a:xfrm>
          <a:prstGeom prst="rect">
            <a:avLst/>
          </a:prstGeom>
          <a:noFill/>
          <a:ln>
            <a:noFill/>
          </a:ln>
        </p:spPr>
        <p:txBody>
          <a:bodyPr spcFirstLastPara="1" wrap="square" lIns="91425" tIns="91425" rIns="91425" bIns="91425" anchor="t" anchorCtr="0">
            <a:noAutofit/>
          </a:bodyPr>
          <a:lstStyle/>
          <a:p>
            <a:pPr marL="914400" lvl="1" indent="-381000" rtl="0">
              <a:lnSpc>
                <a:spcPct val="100000"/>
              </a:lnSpc>
              <a:spcBef>
                <a:spcPts val="1000"/>
              </a:spcBef>
              <a:spcAft>
                <a:spcPts val="0"/>
              </a:spcAft>
              <a:buClr>
                <a:srgbClr val="888888"/>
              </a:buClr>
              <a:buSzPts val="2400"/>
              <a:buFont typeface="Trebuchet MS"/>
              <a:buChar char="➢"/>
            </a:pPr>
            <a:r>
              <a:rPr lang="en-US" sz="2400">
                <a:solidFill>
                  <a:srgbClr val="888888"/>
                </a:solidFill>
                <a:latin typeface="Trebuchet MS"/>
                <a:ea typeface="Trebuchet MS"/>
                <a:cs typeface="Trebuchet MS"/>
                <a:sym typeface="Trebuchet MS"/>
              </a:rPr>
              <a:t>Analysis</a:t>
            </a:r>
            <a:endParaRPr sz="2400">
              <a:solidFill>
                <a:srgbClr val="888888"/>
              </a:solidFill>
              <a:latin typeface="Trebuchet MS"/>
              <a:ea typeface="Trebuchet MS"/>
              <a:cs typeface="Trebuchet MS"/>
              <a:sym typeface="Trebuchet MS"/>
            </a:endParaRPr>
          </a:p>
          <a:p>
            <a:pPr marL="1371600" lvl="2" indent="-381000" rtl="0">
              <a:lnSpc>
                <a:spcPct val="100000"/>
              </a:lnSpc>
              <a:spcBef>
                <a:spcPts val="1000"/>
              </a:spcBef>
              <a:spcAft>
                <a:spcPts val="0"/>
              </a:spcAft>
              <a:buClr>
                <a:srgbClr val="888888"/>
              </a:buClr>
              <a:buSzPts val="2400"/>
              <a:buFont typeface="Trebuchet MS"/>
              <a:buChar char="■"/>
            </a:pPr>
            <a:r>
              <a:rPr lang="en-US" sz="2400">
                <a:solidFill>
                  <a:srgbClr val="888888"/>
                </a:solidFill>
                <a:latin typeface="Trebuchet MS"/>
                <a:ea typeface="Trebuchet MS"/>
                <a:cs typeface="Trebuchet MS"/>
                <a:sym typeface="Trebuchet MS"/>
              </a:rPr>
              <a:t>Analyzed frequency of products by companies. Found</a:t>
            </a:r>
            <a:endParaRPr sz="2400">
              <a:solidFill>
                <a:srgbClr val="888888"/>
              </a:solidFill>
              <a:latin typeface="Trebuchet MS"/>
              <a:ea typeface="Trebuchet MS"/>
              <a:cs typeface="Trebuchet MS"/>
              <a:sym typeface="Trebuchet MS"/>
            </a:endParaRPr>
          </a:p>
          <a:p>
            <a:pPr marL="1371600" lvl="0" indent="0" rtl="0">
              <a:lnSpc>
                <a:spcPct val="100000"/>
              </a:lnSpc>
              <a:spcBef>
                <a:spcPts val="1000"/>
              </a:spcBef>
              <a:spcAft>
                <a:spcPts val="0"/>
              </a:spcAft>
              <a:buNone/>
            </a:pPr>
            <a:r>
              <a:rPr lang="en-US" sz="2400">
                <a:solidFill>
                  <a:srgbClr val="888888"/>
                </a:solidFill>
                <a:latin typeface="Trebuchet MS"/>
                <a:ea typeface="Trebuchet MS"/>
                <a:cs typeface="Trebuchet MS"/>
                <a:sym typeface="Trebuchet MS"/>
              </a:rPr>
              <a:t>“Action Products Inc”, “Stub”, “Let’s Gel” are leading</a:t>
            </a:r>
            <a:endParaRPr sz="2400">
              <a:solidFill>
                <a:srgbClr val="888888"/>
              </a:solidFill>
              <a:latin typeface="Trebuchet MS"/>
              <a:ea typeface="Trebuchet MS"/>
              <a:cs typeface="Trebuchet MS"/>
              <a:sym typeface="Trebuchet MS"/>
            </a:endParaRPr>
          </a:p>
          <a:p>
            <a:pPr marL="1371600" lvl="0" indent="0" rtl="0">
              <a:lnSpc>
                <a:spcPct val="100000"/>
              </a:lnSpc>
              <a:spcBef>
                <a:spcPts val="1000"/>
              </a:spcBef>
              <a:spcAft>
                <a:spcPts val="0"/>
              </a:spcAft>
              <a:buNone/>
            </a:pPr>
            <a:r>
              <a:rPr lang="en-US" sz="2400">
                <a:solidFill>
                  <a:srgbClr val="888888"/>
                </a:solidFill>
                <a:latin typeface="Trebuchet MS"/>
                <a:ea typeface="Trebuchet MS"/>
                <a:cs typeface="Trebuchet MS"/>
                <a:sym typeface="Trebuchet MS"/>
              </a:rPr>
              <a:t>companies </a:t>
            </a:r>
            <a:endParaRPr sz="2400">
              <a:solidFill>
                <a:srgbClr val="888888"/>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2400">
              <a:solidFill>
                <a:srgbClr val="888888"/>
              </a:solidFill>
              <a:latin typeface="Trebuchet MS"/>
              <a:ea typeface="Trebuchet MS"/>
              <a:cs typeface="Trebuchet MS"/>
              <a:sym typeface="Trebuchet MS"/>
            </a:endParaRPr>
          </a:p>
        </p:txBody>
      </p:sp>
      <p:sp>
        <p:nvSpPr>
          <p:cNvPr id="728" name="Shape 728"/>
          <p:cNvSpPr txBox="1">
            <a:spLocks noGrp="1"/>
          </p:cNvSpPr>
          <p:nvPr>
            <p:ph type="title"/>
          </p:nvPr>
        </p:nvSpPr>
        <p:spPr>
          <a:xfrm>
            <a:off x="576000" y="8"/>
            <a:ext cx="10515600" cy="1008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Journals: Surgical Products Magazine</a:t>
            </a:r>
            <a:endParaRPr sz="3600">
              <a:solidFill>
                <a:srgbClr val="233E50"/>
              </a:solidFill>
              <a:latin typeface="Raleway"/>
              <a:ea typeface="Raleway"/>
              <a:cs typeface="Raleway"/>
              <a:sym typeface="Raleway"/>
            </a:endParaRPr>
          </a:p>
        </p:txBody>
      </p:sp>
      <p:pic>
        <p:nvPicPr>
          <p:cNvPr id="729" name="Shape 729"/>
          <p:cNvPicPr preferRelativeResize="0"/>
          <p:nvPr/>
        </p:nvPicPr>
        <p:blipFill>
          <a:blip r:embed="rId3">
            <a:alphaModFix/>
          </a:blip>
          <a:stretch>
            <a:fillRect/>
          </a:stretch>
        </p:blipFill>
        <p:spPr>
          <a:xfrm>
            <a:off x="3742550" y="1067600"/>
            <a:ext cx="7972626" cy="5540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Shape 735"/>
          <p:cNvSpPr txBox="1"/>
          <p:nvPr/>
        </p:nvSpPr>
        <p:spPr>
          <a:xfrm>
            <a:off x="938300" y="992550"/>
            <a:ext cx="11025300" cy="561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36" name="Shape 736"/>
          <p:cNvSpPr txBox="1"/>
          <p:nvPr/>
        </p:nvSpPr>
        <p:spPr>
          <a:xfrm>
            <a:off x="896925" y="949350"/>
            <a:ext cx="10970100" cy="5464200"/>
          </a:xfrm>
          <a:prstGeom prst="rect">
            <a:avLst/>
          </a:prstGeom>
          <a:noFill/>
          <a:ln>
            <a:noFill/>
          </a:ln>
        </p:spPr>
        <p:txBody>
          <a:bodyPr spcFirstLastPara="1" wrap="square" lIns="91425" tIns="91425" rIns="91425" bIns="91425" anchor="t" anchorCtr="0">
            <a:noAutofit/>
          </a:bodyPr>
          <a:lstStyle/>
          <a:p>
            <a:pPr marL="457200" lvl="0" indent="-336550" rtl="0">
              <a:lnSpc>
                <a:spcPct val="100000"/>
              </a:lnSpc>
              <a:spcBef>
                <a:spcPts val="1000"/>
              </a:spcBef>
              <a:spcAft>
                <a:spcPts val="0"/>
              </a:spcAft>
              <a:buSzPts val="1700"/>
              <a:buFont typeface="Trebuchet MS"/>
              <a:buChar char="❖"/>
            </a:pPr>
            <a:r>
              <a:rPr lang="en-US" sz="1700">
                <a:latin typeface="Trebuchet MS"/>
                <a:ea typeface="Trebuchet MS"/>
                <a:cs typeface="Trebuchet MS"/>
                <a:sym typeface="Trebuchet MS"/>
              </a:rPr>
              <a:t>Medical Design Briefs</a:t>
            </a:r>
            <a:endParaRPr sz="1700">
              <a:latin typeface="Trebuchet MS"/>
              <a:ea typeface="Trebuchet MS"/>
              <a:cs typeface="Trebuchet MS"/>
              <a:sym typeface="Trebuchet MS"/>
            </a:endParaRPr>
          </a:p>
          <a:p>
            <a:pPr marL="914400" lvl="1" indent="-336550" rtl="0">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Description: </a:t>
            </a:r>
            <a:endParaRPr sz="1700">
              <a:solidFill>
                <a:srgbClr val="888888"/>
              </a:solidFill>
              <a:latin typeface="Trebuchet MS"/>
              <a:ea typeface="Trebuchet MS"/>
              <a:cs typeface="Trebuchet MS"/>
              <a:sym typeface="Trebuchet MS"/>
            </a:endParaRPr>
          </a:p>
          <a:p>
            <a:pPr marL="1371600" lvl="2" indent="-336550" rtl="0">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 online medical device trade journals featuring</a:t>
            </a:r>
            <a:endParaRPr sz="1700">
              <a:solidFill>
                <a:srgbClr val="888888"/>
              </a:solidFill>
              <a:latin typeface="Trebuchet MS"/>
              <a:ea typeface="Trebuchet MS"/>
              <a:cs typeface="Trebuchet MS"/>
              <a:sym typeface="Trebuchet MS"/>
            </a:endParaRPr>
          </a:p>
          <a:p>
            <a:pPr marL="1371600" lvl="0" indent="0" rtl="0">
              <a:lnSpc>
                <a:spcPct val="100000"/>
              </a:lnSpc>
              <a:spcBef>
                <a:spcPts val="1000"/>
              </a:spcBef>
              <a:spcAft>
                <a:spcPts val="0"/>
              </a:spcAft>
              <a:buNone/>
            </a:pPr>
            <a:r>
              <a:rPr lang="en-US" sz="1700">
                <a:solidFill>
                  <a:srgbClr val="888888"/>
                </a:solidFill>
                <a:latin typeface="Trebuchet MS"/>
                <a:ea typeface="Trebuchet MS"/>
                <a:cs typeface="Trebuchet MS"/>
                <a:sym typeface="Trebuchet MS"/>
              </a:rPr>
              <a:t>different categories of medical devices</a:t>
            </a:r>
            <a:endParaRPr sz="1700">
              <a:solidFill>
                <a:srgbClr val="888888"/>
              </a:solidFill>
              <a:latin typeface="Trebuchet MS"/>
              <a:ea typeface="Trebuchet MS"/>
              <a:cs typeface="Trebuchet MS"/>
              <a:sym typeface="Trebuchet MS"/>
            </a:endParaRPr>
          </a:p>
          <a:p>
            <a:pPr marL="914400" lvl="1" indent="-336550" rtl="0">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Collection:</a:t>
            </a:r>
            <a:endParaRPr sz="1700">
              <a:solidFill>
                <a:srgbClr val="888888"/>
              </a:solidFill>
              <a:latin typeface="Trebuchet MS"/>
              <a:ea typeface="Trebuchet MS"/>
              <a:cs typeface="Trebuchet MS"/>
              <a:sym typeface="Trebuchet MS"/>
            </a:endParaRPr>
          </a:p>
          <a:p>
            <a:pPr marL="1371600" lvl="2" indent="-336550" rtl="0">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610 new products recorded from 2013 to 2015</a:t>
            </a:r>
            <a:endParaRPr sz="1700">
              <a:solidFill>
                <a:srgbClr val="888888"/>
              </a:solidFill>
              <a:latin typeface="Trebuchet MS"/>
              <a:ea typeface="Trebuchet MS"/>
              <a:cs typeface="Trebuchet MS"/>
              <a:sym typeface="Trebuchet MS"/>
            </a:endParaRPr>
          </a:p>
          <a:p>
            <a:pPr marL="914400" lvl="1" indent="-336550" rtl="0">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Analysis</a:t>
            </a:r>
            <a:endParaRPr sz="1700">
              <a:solidFill>
                <a:srgbClr val="888888"/>
              </a:solidFill>
              <a:latin typeface="Trebuchet MS"/>
              <a:ea typeface="Trebuchet MS"/>
              <a:cs typeface="Trebuchet MS"/>
              <a:sym typeface="Trebuchet MS"/>
            </a:endParaRPr>
          </a:p>
          <a:p>
            <a:pPr marL="1371600" lvl="2" indent="-336550" rtl="0">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Analyzed frequency of products by companies. </a:t>
            </a:r>
            <a:endParaRPr sz="1700">
              <a:solidFill>
                <a:srgbClr val="888888"/>
              </a:solidFill>
              <a:latin typeface="Trebuchet MS"/>
              <a:ea typeface="Trebuchet MS"/>
              <a:cs typeface="Trebuchet MS"/>
              <a:sym typeface="Trebuchet MS"/>
            </a:endParaRPr>
          </a:p>
          <a:p>
            <a:pPr marL="914400" lvl="1" indent="-336550" rtl="0">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Challenges</a:t>
            </a:r>
            <a:endParaRPr sz="1700">
              <a:solidFill>
                <a:srgbClr val="888888"/>
              </a:solidFill>
              <a:latin typeface="Trebuchet MS"/>
              <a:ea typeface="Trebuchet MS"/>
              <a:cs typeface="Trebuchet MS"/>
              <a:sym typeface="Trebuchet MS"/>
            </a:endParaRPr>
          </a:p>
          <a:p>
            <a:pPr marL="1371600" lvl="2" indent="-336550" rtl="0">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Inconsistency in formats</a:t>
            </a:r>
            <a:endParaRPr sz="1700">
              <a:solidFill>
                <a:srgbClr val="888888"/>
              </a:solidFill>
              <a:latin typeface="Trebuchet MS"/>
              <a:ea typeface="Trebuchet MS"/>
              <a:cs typeface="Trebuchet MS"/>
              <a:sym typeface="Trebuchet MS"/>
            </a:endParaRPr>
          </a:p>
        </p:txBody>
      </p:sp>
      <p:pic>
        <p:nvPicPr>
          <p:cNvPr id="737" name="Shape 737"/>
          <p:cNvPicPr preferRelativeResize="0"/>
          <p:nvPr/>
        </p:nvPicPr>
        <p:blipFill>
          <a:blip r:embed="rId3">
            <a:alphaModFix/>
          </a:blip>
          <a:stretch>
            <a:fillRect/>
          </a:stretch>
        </p:blipFill>
        <p:spPr>
          <a:xfrm>
            <a:off x="7368575" y="992550"/>
            <a:ext cx="4381876" cy="5865450"/>
          </a:xfrm>
          <a:prstGeom prst="rect">
            <a:avLst/>
          </a:prstGeom>
          <a:noFill/>
          <a:ln>
            <a:noFill/>
          </a:ln>
        </p:spPr>
      </p:pic>
      <p:sp>
        <p:nvSpPr>
          <p:cNvPr id="738" name="Shape 738"/>
          <p:cNvSpPr txBox="1">
            <a:spLocks noGrp="1"/>
          </p:cNvSpPr>
          <p:nvPr>
            <p:ph type="title"/>
          </p:nvPr>
        </p:nvSpPr>
        <p:spPr>
          <a:xfrm>
            <a:off x="831850" y="-16042"/>
            <a:ext cx="10515600" cy="1008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Journals: Medical Design Briefs</a:t>
            </a:r>
            <a:endParaRPr sz="3600">
              <a:solidFill>
                <a:srgbClr val="233E50"/>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Shape 744"/>
          <p:cNvSpPr txBox="1"/>
          <p:nvPr/>
        </p:nvSpPr>
        <p:spPr>
          <a:xfrm>
            <a:off x="938300" y="992550"/>
            <a:ext cx="11025300" cy="5616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45" name="Shape 745"/>
          <p:cNvSpPr txBox="1"/>
          <p:nvPr/>
        </p:nvSpPr>
        <p:spPr>
          <a:xfrm>
            <a:off x="896925" y="949350"/>
            <a:ext cx="10970100" cy="5464200"/>
          </a:xfrm>
          <a:prstGeom prst="rect">
            <a:avLst/>
          </a:prstGeom>
          <a:noFill/>
          <a:ln>
            <a:noFill/>
          </a:ln>
        </p:spPr>
        <p:txBody>
          <a:bodyPr spcFirstLastPara="1" wrap="square" lIns="91425" tIns="91425" rIns="91425" bIns="91425" anchor="t" anchorCtr="0">
            <a:noAutofit/>
          </a:bodyPr>
          <a:lstStyle/>
          <a:p>
            <a:pPr marL="914400" lvl="1" indent="-336550" rtl="0">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Analysis</a:t>
            </a:r>
            <a:endParaRPr sz="1700">
              <a:solidFill>
                <a:srgbClr val="888888"/>
              </a:solidFill>
              <a:latin typeface="Trebuchet MS"/>
              <a:ea typeface="Trebuchet MS"/>
              <a:cs typeface="Trebuchet MS"/>
              <a:sym typeface="Trebuchet MS"/>
            </a:endParaRPr>
          </a:p>
          <a:p>
            <a:pPr marL="1371600" lvl="2" indent="-336550" rtl="0">
              <a:lnSpc>
                <a:spcPct val="100000"/>
              </a:lnSpc>
              <a:spcBef>
                <a:spcPts val="1000"/>
              </a:spcBef>
              <a:spcAft>
                <a:spcPts val="0"/>
              </a:spcAft>
              <a:buClr>
                <a:srgbClr val="888888"/>
              </a:buClr>
              <a:buSzPts val="1700"/>
              <a:buFont typeface="Trebuchet MS"/>
              <a:buChar char="■"/>
            </a:pPr>
            <a:r>
              <a:rPr lang="en-US" sz="1700">
                <a:solidFill>
                  <a:srgbClr val="888888"/>
                </a:solidFill>
                <a:latin typeface="Trebuchet MS"/>
                <a:ea typeface="Trebuchet MS"/>
                <a:cs typeface="Trebuchet MS"/>
                <a:sym typeface="Trebuchet MS"/>
              </a:rPr>
              <a:t>Analyzed frequency of products by companies by years. Qosina, Maxon Precision Motors and Master bond were the leading companies</a:t>
            </a:r>
            <a:endParaRPr sz="1700">
              <a:solidFill>
                <a:srgbClr val="888888"/>
              </a:solidFill>
              <a:latin typeface="Trebuchet MS"/>
              <a:ea typeface="Trebuchet MS"/>
              <a:cs typeface="Trebuchet MS"/>
              <a:sym typeface="Trebuchet MS"/>
            </a:endParaRPr>
          </a:p>
          <a:p>
            <a:pPr marL="914400" marR="0" lvl="1" indent="-336550" algn="l" rtl="0">
              <a:lnSpc>
                <a:spcPct val="100000"/>
              </a:lnSpc>
              <a:spcBef>
                <a:spcPts val="1000"/>
              </a:spcBef>
              <a:spcAft>
                <a:spcPts val="0"/>
              </a:spcAft>
              <a:buClr>
                <a:srgbClr val="888888"/>
              </a:buClr>
              <a:buSzPts val="1700"/>
              <a:buFont typeface="Trebuchet MS"/>
              <a:buChar char="➢"/>
            </a:pPr>
            <a:endParaRPr sz="1700">
              <a:solidFill>
                <a:srgbClr val="888888"/>
              </a:solidFill>
              <a:latin typeface="Trebuchet MS"/>
              <a:ea typeface="Trebuchet MS"/>
              <a:cs typeface="Trebuchet MS"/>
              <a:sym typeface="Trebuchet MS"/>
            </a:endParaRPr>
          </a:p>
        </p:txBody>
      </p:sp>
      <p:sp>
        <p:nvSpPr>
          <p:cNvPr id="746" name="Shape 746"/>
          <p:cNvSpPr txBox="1">
            <a:spLocks noGrp="1"/>
          </p:cNvSpPr>
          <p:nvPr>
            <p:ph type="title"/>
          </p:nvPr>
        </p:nvSpPr>
        <p:spPr>
          <a:xfrm>
            <a:off x="831850" y="-16042"/>
            <a:ext cx="10515600" cy="1008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3600">
                <a:solidFill>
                  <a:srgbClr val="233E50"/>
                </a:solidFill>
                <a:latin typeface="Raleway"/>
                <a:ea typeface="Raleway"/>
                <a:cs typeface="Raleway"/>
                <a:sym typeface="Raleway"/>
              </a:rPr>
              <a:t>Trade Journals: Medical Design Briefs</a:t>
            </a:r>
            <a:endParaRPr sz="3600">
              <a:solidFill>
                <a:srgbClr val="233E50"/>
              </a:solidFill>
              <a:latin typeface="Raleway"/>
              <a:ea typeface="Raleway"/>
              <a:cs typeface="Raleway"/>
              <a:sym typeface="Raleway"/>
            </a:endParaRPr>
          </a:p>
        </p:txBody>
      </p:sp>
      <p:pic>
        <p:nvPicPr>
          <p:cNvPr id="747" name="Shape 747"/>
          <p:cNvPicPr preferRelativeResize="0"/>
          <p:nvPr/>
        </p:nvPicPr>
        <p:blipFill>
          <a:blip r:embed="rId3">
            <a:alphaModFix/>
          </a:blip>
          <a:stretch>
            <a:fillRect/>
          </a:stretch>
        </p:blipFill>
        <p:spPr>
          <a:xfrm>
            <a:off x="1507250" y="2270950"/>
            <a:ext cx="7710100" cy="4495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body" idx="1"/>
          </p:nvPr>
        </p:nvSpPr>
        <p:spPr>
          <a:xfrm>
            <a:off x="831850" y="1250577"/>
            <a:ext cx="10515600" cy="4839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1000"/>
              </a:spcBef>
              <a:spcAft>
                <a:spcPts val="0"/>
              </a:spcAft>
              <a:buClr>
                <a:srgbClr val="888888"/>
              </a:buClr>
              <a:buSzPts val="2800"/>
              <a:buFont typeface="Arial"/>
              <a:buNone/>
            </a:pPr>
            <a:endParaRPr sz="2400" b="0" i="0" u="none" strike="noStrike" cap="none">
              <a:solidFill>
                <a:srgbClr val="888888"/>
              </a:solidFill>
              <a:latin typeface="Trebuchet MS"/>
              <a:ea typeface="Trebuchet MS"/>
              <a:cs typeface="Trebuchet MS"/>
              <a:sym typeface="Trebuchet MS"/>
            </a:endParaRPr>
          </a:p>
          <a:p>
            <a:pPr marL="0" marR="0" lvl="0" indent="0" algn="l" rtl="0">
              <a:lnSpc>
                <a:spcPct val="90000"/>
              </a:lnSpc>
              <a:spcBef>
                <a:spcPts val="1000"/>
              </a:spcBef>
              <a:spcAft>
                <a:spcPts val="0"/>
              </a:spcAft>
              <a:buClr>
                <a:srgbClr val="888888"/>
              </a:buClr>
              <a:buSzPts val="2800"/>
              <a:buFont typeface="Arial"/>
              <a:buNone/>
            </a:pPr>
            <a:endParaRPr sz="2400" b="0" i="0" u="none" strike="noStrike" cap="none">
              <a:solidFill>
                <a:srgbClr val="888888"/>
              </a:solidFill>
              <a:latin typeface="Trebuchet MS"/>
              <a:ea typeface="Trebuchet MS"/>
              <a:cs typeface="Trebuchet MS"/>
              <a:sym typeface="Trebuchet MS"/>
            </a:endParaRPr>
          </a:p>
        </p:txBody>
      </p:sp>
      <p:sp>
        <p:nvSpPr>
          <p:cNvPr id="754" name="Shape 754"/>
          <p:cNvSpPr txBox="1">
            <a:spLocks noGrp="1"/>
          </p:cNvSpPr>
          <p:nvPr>
            <p:ph type="title"/>
          </p:nvPr>
        </p:nvSpPr>
        <p:spPr>
          <a:xfrm>
            <a:off x="831850" y="0"/>
            <a:ext cx="10515600" cy="1008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SzPts val="1400"/>
              <a:buFont typeface="Raleway"/>
              <a:buNone/>
            </a:pPr>
            <a:r>
              <a:rPr lang="en-US" sz="4000" b="1" i="0" u="none" strike="noStrike" cap="none">
                <a:solidFill>
                  <a:schemeClr val="dk2"/>
                </a:solidFill>
                <a:latin typeface="Raleway"/>
                <a:ea typeface="Raleway"/>
                <a:cs typeface="Raleway"/>
                <a:sym typeface="Raleway"/>
              </a:rPr>
              <a:t>ProQuest</a:t>
            </a:r>
            <a:endParaRPr sz="4000" b="1" i="0" u="none" strike="noStrike" cap="none">
              <a:solidFill>
                <a:schemeClr val="dk2"/>
              </a:solidFill>
              <a:latin typeface="Raleway"/>
              <a:ea typeface="Raleway"/>
              <a:cs typeface="Raleway"/>
              <a:sym typeface="Raleway"/>
            </a:endParaRPr>
          </a:p>
        </p:txBody>
      </p:sp>
      <p:pic>
        <p:nvPicPr>
          <p:cNvPr id="755" name="Shape 755"/>
          <p:cNvPicPr preferRelativeResize="0"/>
          <p:nvPr/>
        </p:nvPicPr>
        <p:blipFill rotWithShape="1">
          <a:blip r:embed="rId3">
            <a:alphaModFix/>
          </a:blip>
          <a:srcRect/>
          <a:stretch/>
        </p:blipFill>
        <p:spPr>
          <a:xfrm>
            <a:off x="408325" y="1250575"/>
            <a:ext cx="11154574" cy="2347700"/>
          </a:xfrm>
          <a:prstGeom prst="rect">
            <a:avLst/>
          </a:prstGeom>
          <a:noFill/>
          <a:ln>
            <a:noFill/>
          </a:ln>
        </p:spPr>
      </p:pic>
      <p:pic>
        <p:nvPicPr>
          <p:cNvPr id="756" name="Shape 756"/>
          <p:cNvPicPr preferRelativeResize="0"/>
          <p:nvPr/>
        </p:nvPicPr>
        <p:blipFill rotWithShape="1">
          <a:blip r:embed="rId4">
            <a:alphaModFix/>
          </a:blip>
          <a:srcRect/>
          <a:stretch/>
        </p:blipFill>
        <p:spPr>
          <a:xfrm>
            <a:off x="271195" y="3220595"/>
            <a:ext cx="2687250" cy="3163950"/>
          </a:xfrm>
          <a:prstGeom prst="rect">
            <a:avLst/>
          </a:prstGeom>
          <a:noFill/>
          <a:ln>
            <a:noFill/>
          </a:ln>
        </p:spPr>
      </p:pic>
      <p:pic>
        <p:nvPicPr>
          <p:cNvPr id="757" name="Shape 757"/>
          <p:cNvPicPr preferRelativeResize="0"/>
          <p:nvPr/>
        </p:nvPicPr>
        <p:blipFill rotWithShape="1">
          <a:blip r:embed="rId5">
            <a:alphaModFix/>
          </a:blip>
          <a:srcRect/>
          <a:stretch/>
        </p:blipFill>
        <p:spPr>
          <a:xfrm>
            <a:off x="2902675" y="3272013"/>
            <a:ext cx="7489976" cy="3061125"/>
          </a:xfrm>
          <a:prstGeom prst="rect">
            <a:avLst/>
          </a:prstGeom>
          <a:noFill/>
          <a:ln>
            <a:noFill/>
          </a:ln>
        </p:spPr>
      </p:pic>
      <p:pic>
        <p:nvPicPr>
          <p:cNvPr id="758" name="Shape 758"/>
          <p:cNvPicPr preferRelativeResize="0"/>
          <p:nvPr/>
        </p:nvPicPr>
        <p:blipFill rotWithShape="1">
          <a:blip r:embed="rId6">
            <a:alphaModFix/>
          </a:blip>
          <a:srcRect/>
          <a:stretch/>
        </p:blipFill>
        <p:spPr>
          <a:xfrm>
            <a:off x="2557263" y="2859575"/>
            <a:ext cx="7077475" cy="315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Shape 764"/>
          <p:cNvSpPr txBox="1">
            <a:spLocks noGrp="1"/>
          </p:cNvSpPr>
          <p:nvPr>
            <p:ph type="title"/>
          </p:nvPr>
        </p:nvSpPr>
        <p:spPr>
          <a:xfrm>
            <a:off x="443754" y="1"/>
            <a:ext cx="11322300" cy="10221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2"/>
              </a:buClr>
              <a:buSzPts val="1400"/>
              <a:buFont typeface="Raleway"/>
              <a:buNone/>
            </a:pPr>
            <a:r>
              <a:rPr lang="en-US" sz="4000" b="1" i="0" u="none" strike="noStrike" cap="none">
                <a:solidFill>
                  <a:schemeClr val="dk2"/>
                </a:solidFill>
                <a:latin typeface="Raleway"/>
                <a:ea typeface="Raleway"/>
                <a:cs typeface="Raleway"/>
                <a:sym typeface="Raleway"/>
              </a:rPr>
              <a:t>Example ProQuest Data</a:t>
            </a:r>
            <a:endParaRPr sz="4000" b="1" i="0" u="none" strike="noStrike" cap="none">
              <a:solidFill>
                <a:schemeClr val="dk2"/>
              </a:solidFill>
              <a:latin typeface="Raleway"/>
              <a:ea typeface="Raleway"/>
              <a:cs typeface="Raleway"/>
              <a:sym typeface="Raleway"/>
            </a:endParaRPr>
          </a:p>
        </p:txBody>
      </p:sp>
      <p:graphicFrame>
        <p:nvGraphicFramePr>
          <p:cNvPr id="765" name="Shape 765"/>
          <p:cNvGraphicFramePr/>
          <p:nvPr/>
        </p:nvGraphicFramePr>
        <p:xfrm>
          <a:off x="952500" y="1440175"/>
          <a:ext cx="3000000" cy="3000000"/>
        </p:xfrm>
        <a:graphic>
          <a:graphicData uri="http://schemas.openxmlformats.org/drawingml/2006/table">
            <a:tbl>
              <a:tblPr>
                <a:noFill/>
                <a:tableStyleId>{1FB085B1-EF0F-4A51-9A43-1C430AD64771}</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Data Element</a:t>
                      </a:r>
                      <a:endParaRPr sz="18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Description</a:t>
                      </a:r>
                      <a:endParaRPr sz="18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t>Example</a:t>
                      </a:r>
                      <a:endParaRPr sz="18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Article Title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Title of the article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Chevy's Small Black: Story of a Remarkable Engine</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Subject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Subject or subjects covered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chemeClr val="dk1"/>
                          </a:solidFill>
                        </a:rPr>
                        <a:t>Product design; Automobile engines</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Company</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Companies mentioned in the article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Name: General Motors Corp; NAICS: 333415, 336111, 336399</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Publication Title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Where the article was originally run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Automotive Design &amp; Production; Cincinnati</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Publication Date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Date the article was originally run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1/1/2013</a:t>
                      </a:r>
                      <a:endParaRPr sz="1400" u="none" strike="noStrike" cap="none"/>
                    </a:p>
                  </a:txBody>
                  <a:tcPr marL="91425" marR="91425" marT="91425" marB="91425"/>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Publication Subject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Subject of the publication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Business And Economics--Production of Goods And Services</a:t>
                      </a:r>
                      <a:endParaRPr sz="1400" u="none" strike="noStrike" cap="none"/>
                    </a:p>
                  </a:txBody>
                  <a:tcPr marL="91425" marR="91425" marT="91425" marB="91425"/>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Source Type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Medium for the publication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Trade Journal</a:t>
                      </a:r>
                      <a:endParaRPr sz="1400" u="none" strike="noStrike" cap="none"/>
                    </a:p>
                  </a:txBody>
                  <a:tcPr marL="91425" marR="91425" marT="91425" marB="91425"/>
                </a:tc>
                <a:extLst>
                  <a:ext uri="{0D108BD9-81ED-4DB2-BD59-A6C34878D82A}">
                    <a16:rowId xmlns:a16="http://schemas.microsoft.com/office/drawing/2014/main" val="10007"/>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Full Text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Full body text of the article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“This engine has gone through five generations…”</a:t>
                      </a:r>
                      <a:endParaRPr sz="1400" u="none" strike="noStrike" cap="none"/>
                    </a:p>
                  </a:txBody>
                  <a:tcPr marL="91425" marR="91425" marT="91425" marB="91425"/>
                </a:tc>
                <a:extLst>
                  <a:ext uri="{0D108BD9-81ED-4DB2-BD59-A6C34878D82A}">
                    <a16:rowId xmlns:a16="http://schemas.microsoft.com/office/drawing/2014/main" val="10008"/>
                  </a:ext>
                </a:extLst>
              </a:tr>
            </a:tbl>
          </a:graphicData>
        </a:graphic>
      </p:graphicFrame>
      <p:sp>
        <p:nvSpPr>
          <p:cNvPr id="766" name="Shape 766"/>
          <p:cNvSpPr txBox="1"/>
          <p:nvPr/>
        </p:nvSpPr>
        <p:spPr>
          <a:xfrm>
            <a:off x="884450" y="1022100"/>
            <a:ext cx="9117300" cy="54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Data is organized by articles (i.e., each row is an article).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Shape 772"/>
          <p:cNvSpPr txBox="1">
            <a:spLocks noGrp="1"/>
          </p:cNvSpPr>
          <p:nvPr>
            <p:ph type="body" idx="1"/>
          </p:nvPr>
        </p:nvSpPr>
        <p:spPr>
          <a:xfrm>
            <a:off x="838200" y="1210235"/>
            <a:ext cx="10515600" cy="45990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2700">
                <a:solidFill>
                  <a:srgbClr val="333333"/>
                </a:solidFill>
                <a:latin typeface="Arial"/>
                <a:ea typeface="Arial"/>
                <a:cs typeface="Arial"/>
                <a:sym typeface="Arial"/>
              </a:rPr>
              <a:t>33911- Medical Equipment and Supplies Manufacturing</a:t>
            </a:r>
            <a:endParaRPr sz="2700">
              <a:solidFill>
                <a:srgbClr val="333333"/>
              </a:solidFill>
              <a:latin typeface="Arial"/>
              <a:ea typeface="Arial"/>
              <a:cs typeface="Arial"/>
              <a:sym typeface="Arial"/>
            </a:endParaRPr>
          </a:p>
          <a:p>
            <a:pPr marL="0" lvl="0" indent="0" rtl="0">
              <a:lnSpc>
                <a:spcPct val="100000"/>
              </a:lnSpc>
              <a:spcBef>
                <a:spcPts val="0"/>
              </a:spcBef>
              <a:spcAft>
                <a:spcPts val="0"/>
              </a:spcAft>
              <a:buNone/>
            </a:pPr>
            <a:r>
              <a:rPr lang="en-US" sz="2700">
                <a:solidFill>
                  <a:srgbClr val="333333"/>
                </a:solidFill>
                <a:uFill>
                  <a:noFill/>
                </a:uFill>
                <a:latin typeface="Arial"/>
                <a:ea typeface="Arial"/>
                <a:cs typeface="Arial"/>
                <a:sym typeface="Arial"/>
                <a:hlinkClick r:id="rId3"/>
              </a:rPr>
              <a:t>32541</a:t>
            </a:r>
            <a:r>
              <a:rPr lang="en-US" sz="2700">
                <a:solidFill>
                  <a:srgbClr val="333333"/>
                </a:solidFill>
                <a:latin typeface="Arial"/>
                <a:ea typeface="Arial"/>
                <a:cs typeface="Arial"/>
                <a:sym typeface="Arial"/>
              </a:rPr>
              <a:t>  - Pharmaceutical and Medicine Manufacturing</a:t>
            </a:r>
            <a:endParaRPr sz="2700">
              <a:solidFill>
                <a:srgbClr val="333333"/>
              </a:solidFill>
              <a:latin typeface="Arial"/>
              <a:ea typeface="Arial"/>
              <a:cs typeface="Arial"/>
              <a:sym typeface="Arial"/>
            </a:endParaRPr>
          </a:p>
        </p:txBody>
      </p:sp>
      <p:graphicFrame>
        <p:nvGraphicFramePr>
          <p:cNvPr id="773" name="Shape 773"/>
          <p:cNvGraphicFramePr/>
          <p:nvPr/>
        </p:nvGraphicFramePr>
        <p:xfrm>
          <a:off x="838200" y="2637700"/>
          <a:ext cx="3000000" cy="3000000"/>
        </p:xfrm>
        <a:graphic>
          <a:graphicData uri="http://schemas.openxmlformats.org/drawingml/2006/table">
            <a:tbl>
              <a:tblPr>
                <a:noFill/>
                <a:tableStyleId>{BEDEFDB7-53FC-4B04-BE80-10A9E02BBE09}</a:tableStyleId>
              </a:tblPr>
              <a:tblGrid>
                <a:gridCol w="1859325">
                  <a:extLst>
                    <a:ext uri="{9D8B030D-6E8A-4147-A177-3AD203B41FA5}">
                      <a16:colId xmlns:a16="http://schemas.microsoft.com/office/drawing/2014/main" val="20000"/>
                    </a:ext>
                  </a:extLst>
                </a:gridCol>
                <a:gridCol w="1859325">
                  <a:extLst>
                    <a:ext uri="{9D8B030D-6E8A-4147-A177-3AD203B41FA5}">
                      <a16:colId xmlns:a16="http://schemas.microsoft.com/office/drawing/2014/main" val="20001"/>
                    </a:ext>
                  </a:extLst>
                </a:gridCol>
                <a:gridCol w="1859325">
                  <a:extLst>
                    <a:ext uri="{9D8B030D-6E8A-4147-A177-3AD203B41FA5}">
                      <a16:colId xmlns:a16="http://schemas.microsoft.com/office/drawing/2014/main" val="20002"/>
                    </a:ext>
                  </a:extLst>
                </a:gridCol>
              </a:tblGrid>
              <a:tr h="483350">
                <a:tc>
                  <a:txBody>
                    <a:bodyPr/>
                    <a:lstStyle/>
                    <a:p>
                      <a:pPr marL="0" lvl="0" indent="0">
                        <a:spcBef>
                          <a:spcPts val="0"/>
                        </a:spcBef>
                        <a:spcAft>
                          <a:spcPts val="0"/>
                        </a:spcAft>
                        <a:buNone/>
                      </a:pPr>
                      <a:r>
                        <a:rPr lang="en-US"/>
                        <a:t>Source Type</a:t>
                      </a:r>
                      <a:endParaRPr/>
                    </a:p>
                  </a:txBody>
                  <a:tcPr marL="91425" marR="91425" marT="91425" marB="91425"/>
                </a:tc>
                <a:tc>
                  <a:txBody>
                    <a:bodyPr/>
                    <a:lstStyle/>
                    <a:p>
                      <a:pPr marL="0" lvl="0" indent="0">
                        <a:spcBef>
                          <a:spcPts val="0"/>
                        </a:spcBef>
                        <a:spcAft>
                          <a:spcPts val="0"/>
                        </a:spcAft>
                        <a:buNone/>
                      </a:pPr>
                      <a:r>
                        <a:rPr lang="en-US"/>
                        <a:t>NAICS 32541</a:t>
                      </a:r>
                      <a:endParaRPr/>
                    </a:p>
                  </a:txBody>
                  <a:tcPr marL="91425" marR="91425" marT="91425" marB="91425"/>
                </a:tc>
                <a:tc>
                  <a:txBody>
                    <a:bodyPr/>
                    <a:lstStyle/>
                    <a:p>
                      <a:pPr marL="0" lvl="0" indent="0">
                        <a:spcBef>
                          <a:spcPts val="0"/>
                        </a:spcBef>
                        <a:spcAft>
                          <a:spcPts val="0"/>
                        </a:spcAft>
                        <a:buNone/>
                      </a:pPr>
                      <a:r>
                        <a:rPr lang="en-US"/>
                        <a:t>NAICS 33911</a:t>
                      </a:r>
                      <a:endParaRPr/>
                    </a:p>
                  </a:txBody>
                  <a:tcPr marL="91425" marR="91425" marT="91425" marB="91425"/>
                </a:tc>
                <a:extLst>
                  <a:ext uri="{0D108BD9-81ED-4DB2-BD59-A6C34878D82A}">
                    <a16:rowId xmlns:a16="http://schemas.microsoft.com/office/drawing/2014/main" val="10000"/>
                  </a:ext>
                </a:extLst>
              </a:tr>
              <a:tr h="483350">
                <a:tc>
                  <a:txBody>
                    <a:bodyPr/>
                    <a:lstStyle/>
                    <a:p>
                      <a:pPr marL="0" lvl="0" indent="0">
                        <a:spcBef>
                          <a:spcPts val="0"/>
                        </a:spcBef>
                        <a:spcAft>
                          <a:spcPts val="0"/>
                        </a:spcAft>
                        <a:buNone/>
                      </a:pPr>
                      <a:r>
                        <a:rPr lang="en-US"/>
                        <a:t>Magazines</a:t>
                      </a:r>
                      <a:endParaRPr/>
                    </a:p>
                  </a:txBody>
                  <a:tcPr marL="91425" marR="91425" marT="91425" marB="91425"/>
                </a:tc>
                <a:tc>
                  <a:txBody>
                    <a:bodyPr/>
                    <a:lstStyle/>
                    <a:p>
                      <a:pPr marL="0" lvl="0" indent="0">
                        <a:spcBef>
                          <a:spcPts val="0"/>
                        </a:spcBef>
                        <a:spcAft>
                          <a:spcPts val="0"/>
                        </a:spcAft>
                        <a:buNone/>
                      </a:pPr>
                      <a:r>
                        <a:rPr lang="en-US"/>
                        <a:t>222</a:t>
                      </a:r>
                      <a:endParaRPr/>
                    </a:p>
                  </a:txBody>
                  <a:tcPr marL="91425" marR="91425" marT="91425" marB="91425"/>
                </a:tc>
                <a:tc>
                  <a:txBody>
                    <a:bodyPr/>
                    <a:lstStyle/>
                    <a:p>
                      <a:pPr marL="0" lvl="0" indent="0">
                        <a:spcBef>
                          <a:spcPts val="0"/>
                        </a:spcBef>
                        <a:spcAft>
                          <a:spcPts val="0"/>
                        </a:spcAft>
                        <a:buNone/>
                      </a:pPr>
                      <a:r>
                        <a:rPr lang="en-US"/>
                        <a:t>158</a:t>
                      </a:r>
                      <a:endParaRPr/>
                    </a:p>
                  </a:txBody>
                  <a:tcPr marL="91425" marR="91425" marT="91425" marB="91425"/>
                </a:tc>
                <a:extLst>
                  <a:ext uri="{0D108BD9-81ED-4DB2-BD59-A6C34878D82A}">
                    <a16:rowId xmlns:a16="http://schemas.microsoft.com/office/drawing/2014/main" val="10001"/>
                  </a:ext>
                </a:extLst>
              </a:tr>
              <a:tr h="483350">
                <a:tc>
                  <a:txBody>
                    <a:bodyPr/>
                    <a:lstStyle/>
                    <a:p>
                      <a:pPr marL="0" lvl="0" indent="0">
                        <a:spcBef>
                          <a:spcPts val="0"/>
                        </a:spcBef>
                        <a:spcAft>
                          <a:spcPts val="0"/>
                        </a:spcAft>
                        <a:buNone/>
                      </a:pPr>
                      <a:r>
                        <a:rPr lang="en-US"/>
                        <a:t>Newspapers</a:t>
                      </a:r>
                      <a:endParaRPr/>
                    </a:p>
                  </a:txBody>
                  <a:tcPr marL="91425" marR="91425" marT="91425" marB="91425"/>
                </a:tc>
                <a:tc>
                  <a:txBody>
                    <a:bodyPr/>
                    <a:lstStyle/>
                    <a:p>
                      <a:pPr marL="0" lvl="0" indent="0">
                        <a:spcBef>
                          <a:spcPts val="0"/>
                        </a:spcBef>
                        <a:spcAft>
                          <a:spcPts val="0"/>
                        </a:spcAft>
                        <a:buNone/>
                      </a:pPr>
                      <a:r>
                        <a:rPr lang="en-US"/>
                        <a:t>2819</a:t>
                      </a:r>
                      <a:endParaRPr/>
                    </a:p>
                  </a:txBody>
                  <a:tcPr marL="91425" marR="91425" marT="91425" marB="91425"/>
                </a:tc>
                <a:tc>
                  <a:txBody>
                    <a:bodyPr/>
                    <a:lstStyle/>
                    <a:p>
                      <a:pPr marL="0" lvl="0" indent="0">
                        <a:spcBef>
                          <a:spcPts val="0"/>
                        </a:spcBef>
                        <a:spcAft>
                          <a:spcPts val="0"/>
                        </a:spcAft>
                        <a:buNone/>
                      </a:pPr>
                      <a:r>
                        <a:rPr lang="en-US"/>
                        <a:t>1489</a:t>
                      </a:r>
                      <a:endParaRPr/>
                    </a:p>
                  </a:txBody>
                  <a:tcPr marL="91425" marR="91425" marT="91425" marB="91425"/>
                </a:tc>
                <a:extLst>
                  <a:ext uri="{0D108BD9-81ED-4DB2-BD59-A6C34878D82A}">
                    <a16:rowId xmlns:a16="http://schemas.microsoft.com/office/drawing/2014/main" val="10002"/>
                  </a:ext>
                </a:extLst>
              </a:tr>
              <a:tr h="483350">
                <a:tc>
                  <a:txBody>
                    <a:bodyPr/>
                    <a:lstStyle/>
                    <a:p>
                      <a:pPr marL="0" lvl="0" indent="0">
                        <a:spcBef>
                          <a:spcPts val="0"/>
                        </a:spcBef>
                        <a:spcAft>
                          <a:spcPts val="0"/>
                        </a:spcAft>
                        <a:buNone/>
                      </a:pPr>
                      <a:r>
                        <a:rPr lang="en-US"/>
                        <a:t>Reports</a:t>
                      </a:r>
                      <a:endParaRPr/>
                    </a:p>
                  </a:txBody>
                  <a:tcPr marL="91425" marR="91425" marT="91425" marB="91425"/>
                </a:tc>
                <a:tc>
                  <a:txBody>
                    <a:bodyPr/>
                    <a:lstStyle/>
                    <a:p>
                      <a:pPr marL="0" lvl="0" indent="0">
                        <a:spcBef>
                          <a:spcPts val="0"/>
                        </a:spcBef>
                        <a:spcAft>
                          <a:spcPts val="0"/>
                        </a:spcAft>
                        <a:buNone/>
                      </a:pPr>
                      <a:r>
                        <a:rPr lang="en-US"/>
                        <a:t>73</a:t>
                      </a:r>
                      <a:endParaRPr/>
                    </a:p>
                  </a:txBody>
                  <a:tcPr marL="91425" marR="91425" marT="91425" marB="91425"/>
                </a:tc>
                <a:tc>
                  <a:txBody>
                    <a:bodyPr/>
                    <a:lstStyle/>
                    <a:p>
                      <a:pPr marL="0" lvl="0" indent="0">
                        <a:spcBef>
                          <a:spcPts val="0"/>
                        </a:spcBef>
                        <a:spcAft>
                          <a:spcPts val="0"/>
                        </a:spcAft>
                        <a:buNone/>
                      </a:pPr>
                      <a:r>
                        <a:rPr lang="en-US"/>
                        <a:t>41</a:t>
                      </a:r>
                      <a:endParaRPr/>
                    </a:p>
                  </a:txBody>
                  <a:tcPr marL="91425" marR="91425" marT="91425" marB="91425"/>
                </a:tc>
                <a:extLst>
                  <a:ext uri="{0D108BD9-81ED-4DB2-BD59-A6C34878D82A}">
                    <a16:rowId xmlns:a16="http://schemas.microsoft.com/office/drawing/2014/main" val="10003"/>
                  </a:ext>
                </a:extLst>
              </a:tr>
              <a:tr h="483350">
                <a:tc>
                  <a:txBody>
                    <a:bodyPr/>
                    <a:lstStyle/>
                    <a:p>
                      <a:pPr marL="0" lvl="0" indent="0">
                        <a:spcBef>
                          <a:spcPts val="0"/>
                        </a:spcBef>
                        <a:spcAft>
                          <a:spcPts val="0"/>
                        </a:spcAft>
                        <a:buNone/>
                      </a:pPr>
                      <a:r>
                        <a:rPr lang="en-US"/>
                        <a:t>Scholarly Journals</a:t>
                      </a:r>
                      <a:endParaRPr/>
                    </a:p>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en-US"/>
                        <a:t>249</a:t>
                      </a:r>
                      <a:endParaRPr/>
                    </a:p>
                  </a:txBody>
                  <a:tcPr marL="91425" marR="91425" marT="91425" marB="91425"/>
                </a:tc>
                <a:tc>
                  <a:txBody>
                    <a:bodyPr/>
                    <a:lstStyle/>
                    <a:p>
                      <a:pPr marL="0" lvl="0" indent="0">
                        <a:spcBef>
                          <a:spcPts val="0"/>
                        </a:spcBef>
                        <a:spcAft>
                          <a:spcPts val="0"/>
                        </a:spcAft>
                        <a:buNone/>
                      </a:pPr>
                      <a:r>
                        <a:rPr lang="en-US"/>
                        <a:t>190</a:t>
                      </a:r>
                      <a:endParaRPr/>
                    </a:p>
                  </a:txBody>
                  <a:tcPr marL="91425" marR="91425" marT="91425" marB="91425"/>
                </a:tc>
                <a:extLst>
                  <a:ext uri="{0D108BD9-81ED-4DB2-BD59-A6C34878D82A}">
                    <a16:rowId xmlns:a16="http://schemas.microsoft.com/office/drawing/2014/main" val="10004"/>
                  </a:ext>
                </a:extLst>
              </a:tr>
              <a:tr h="483350">
                <a:tc>
                  <a:txBody>
                    <a:bodyPr/>
                    <a:lstStyle/>
                    <a:p>
                      <a:pPr marL="0" lvl="0" indent="0">
                        <a:spcBef>
                          <a:spcPts val="0"/>
                        </a:spcBef>
                        <a:spcAft>
                          <a:spcPts val="0"/>
                        </a:spcAft>
                        <a:buNone/>
                      </a:pPr>
                      <a:r>
                        <a:rPr lang="en-US"/>
                        <a:t>Trade Journals</a:t>
                      </a:r>
                      <a:endParaRPr/>
                    </a:p>
                  </a:txBody>
                  <a:tcPr marL="91425" marR="91425" marT="91425" marB="91425"/>
                </a:tc>
                <a:tc>
                  <a:txBody>
                    <a:bodyPr/>
                    <a:lstStyle/>
                    <a:p>
                      <a:pPr marL="0" lvl="0" indent="0">
                        <a:spcBef>
                          <a:spcPts val="0"/>
                        </a:spcBef>
                        <a:spcAft>
                          <a:spcPts val="0"/>
                        </a:spcAft>
                        <a:buNone/>
                      </a:pPr>
                      <a:r>
                        <a:rPr lang="en-US"/>
                        <a:t>712</a:t>
                      </a:r>
                      <a:endParaRPr/>
                    </a:p>
                  </a:txBody>
                  <a:tcPr marL="91425" marR="91425" marT="91425" marB="91425"/>
                </a:tc>
                <a:tc>
                  <a:txBody>
                    <a:bodyPr/>
                    <a:lstStyle/>
                    <a:p>
                      <a:pPr marL="0" lvl="0" indent="0">
                        <a:spcBef>
                          <a:spcPts val="0"/>
                        </a:spcBef>
                        <a:spcAft>
                          <a:spcPts val="0"/>
                        </a:spcAft>
                        <a:buNone/>
                      </a:pPr>
                      <a:r>
                        <a:rPr lang="en-US"/>
                        <a:t>340</a:t>
                      </a:r>
                      <a:endParaRPr/>
                    </a:p>
                  </a:txBody>
                  <a:tcPr marL="91425" marR="91425" marT="91425" marB="91425"/>
                </a:tc>
                <a:extLst>
                  <a:ext uri="{0D108BD9-81ED-4DB2-BD59-A6C34878D82A}">
                    <a16:rowId xmlns:a16="http://schemas.microsoft.com/office/drawing/2014/main" val="10005"/>
                  </a:ext>
                </a:extLst>
              </a:tr>
              <a:tr h="483350">
                <a:tc>
                  <a:txBody>
                    <a:bodyPr/>
                    <a:lstStyle/>
                    <a:p>
                      <a:pPr marL="0" lvl="0" indent="0">
                        <a:spcBef>
                          <a:spcPts val="0"/>
                        </a:spcBef>
                        <a:spcAft>
                          <a:spcPts val="0"/>
                        </a:spcAft>
                        <a:buNone/>
                      </a:pPr>
                      <a:r>
                        <a:rPr lang="en-US"/>
                        <a:t>Wire Feeds</a:t>
                      </a:r>
                      <a:endParaRPr/>
                    </a:p>
                  </a:txBody>
                  <a:tcPr marL="91425" marR="91425" marT="91425" marB="91425"/>
                </a:tc>
                <a:tc>
                  <a:txBody>
                    <a:bodyPr/>
                    <a:lstStyle/>
                    <a:p>
                      <a:pPr marL="0" lvl="0" indent="0">
                        <a:spcBef>
                          <a:spcPts val="0"/>
                        </a:spcBef>
                        <a:spcAft>
                          <a:spcPts val="0"/>
                        </a:spcAft>
                        <a:buNone/>
                      </a:pPr>
                      <a:r>
                        <a:rPr lang="en-US"/>
                        <a:t>156</a:t>
                      </a:r>
                      <a:endParaRPr/>
                    </a:p>
                  </a:txBody>
                  <a:tcPr marL="91425" marR="91425" marT="91425" marB="91425"/>
                </a:tc>
                <a:tc>
                  <a:txBody>
                    <a:bodyPr/>
                    <a:lstStyle/>
                    <a:p>
                      <a:pPr marL="0" lvl="0" indent="0">
                        <a:spcBef>
                          <a:spcPts val="0"/>
                        </a:spcBef>
                        <a:spcAft>
                          <a:spcPts val="0"/>
                        </a:spcAft>
                        <a:buNone/>
                      </a:pPr>
                      <a:r>
                        <a:rPr lang="en-US"/>
                        <a:t>170</a:t>
                      </a:r>
                      <a:endParaRPr/>
                    </a:p>
                  </a:txBody>
                  <a:tcPr marL="91425" marR="91425" marT="91425" marB="91425"/>
                </a:tc>
                <a:extLst>
                  <a:ext uri="{0D108BD9-81ED-4DB2-BD59-A6C34878D82A}">
                    <a16:rowId xmlns:a16="http://schemas.microsoft.com/office/drawing/2014/main" val="10006"/>
                  </a:ext>
                </a:extLst>
              </a:tr>
            </a:tbl>
          </a:graphicData>
        </a:graphic>
      </p:graphicFrame>
      <p:sp>
        <p:nvSpPr>
          <p:cNvPr id="774" name="Shape 774"/>
          <p:cNvSpPr txBox="1"/>
          <p:nvPr/>
        </p:nvSpPr>
        <p:spPr>
          <a:xfrm>
            <a:off x="7113125" y="2903175"/>
            <a:ext cx="3879900" cy="45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These five digit codes were downloaded as six digit codes and aggregated up to the five digit level. These categories represent the six largest source categories provided by ProQuest.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Shape 780"/>
          <p:cNvSpPr txBox="1">
            <a:spLocks noGrp="1"/>
          </p:cNvSpPr>
          <p:nvPr>
            <p:ph type="title"/>
          </p:nvPr>
        </p:nvSpPr>
        <p:spPr>
          <a:xfrm>
            <a:off x="443754" y="1"/>
            <a:ext cx="11322300" cy="102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Labeling Exercise</a:t>
            </a:r>
            <a:endParaRPr/>
          </a:p>
        </p:txBody>
      </p:sp>
      <p:pic>
        <p:nvPicPr>
          <p:cNvPr id="781" name="Shape 781"/>
          <p:cNvPicPr preferRelativeResize="0"/>
          <p:nvPr/>
        </p:nvPicPr>
        <p:blipFill>
          <a:blip r:embed="rId3">
            <a:alphaModFix/>
          </a:blip>
          <a:stretch>
            <a:fillRect/>
          </a:stretch>
        </p:blipFill>
        <p:spPr>
          <a:xfrm>
            <a:off x="2905175" y="1165335"/>
            <a:ext cx="5943600" cy="723900"/>
          </a:xfrm>
          <a:prstGeom prst="rect">
            <a:avLst/>
          </a:prstGeom>
          <a:noFill/>
          <a:ln>
            <a:noFill/>
          </a:ln>
        </p:spPr>
      </p:pic>
      <p:pic>
        <p:nvPicPr>
          <p:cNvPr id="782" name="Shape 782"/>
          <p:cNvPicPr preferRelativeResize="0"/>
          <p:nvPr/>
        </p:nvPicPr>
        <p:blipFill>
          <a:blip r:embed="rId4">
            <a:alphaModFix/>
          </a:blip>
          <a:stretch>
            <a:fillRect/>
          </a:stretch>
        </p:blipFill>
        <p:spPr>
          <a:xfrm>
            <a:off x="3045850" y="1902972"/>
            <a:ext cx="5802927" cy="743965"/>
          </a:xfrm>
          <a:prstGeom prst="rect">
            <a:avLst/>
          </a:prstGeom>
          <a:noFill/>
          <a:ln>
            <a:noFill/>
          </a:ln>
        </p:spPr>
      </p:pic>
      <p:sp>
        <p:nvSpPr>
          <p:cNvPr id="783" name="Shape 783"/>
          <p:cNvSpPr txBox="1"/>
          <p:nvPr/>
        </p:nvSpPr>
        <p:spPr>
          <a:xfrm>
            <a:off x="3172350" y="3169475"/>
            <a:ext cx="2681100" cy="29703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US"/>
              <a:t>Our summer students read and manually labeled 409 of the ProQuest articles</a:t>
            </a:r>
            <a:endParaRPr/>
          </a:p>
          <a:p>
            <a:pPr marL="457200" lvl="0" indent="-317500" rtl="0">
              <a:spcBef>
                <a:spcPts val="0"/>
              </a:spcBef>
              <a:spcAft>
                <a:spcPts val="0"/>
              </a:spcAft>
              <a:buSzPts val="1400"/>
              <a:buChar char="●"/>
            </a:pPr>
            <a:r>
              <a:rPr lang="en-US"/>
              <a:t>We asked them the questions to the left</a:t>
            </a:r>
            <a:endParaRPr/>
          </a:p>
          <a:p>
            <a:pPr marL="457200" lvl="0" indent="-317500">
              <a:spcBef>
                <a:spcPts val="0"/>
              </a:spcBef>
              <a:spcAft>
                <a:spcPts val="0"/>
              </a:spcAft>
              <a:buSzPts val="1400"/>
              <a:buChar char="●"/>
            </a:pPr>
            <a:r>
              <a:rPr lang="en-US"/>
              <a:t>Articles could be about a product launch, FDA approval, or neither.</a:t>
            </a:r>
            <a:endParaRPr/>
          </a:p>
        </p:txBody>
      </p:sp>
      <p:pic>
        <p:nvPicPr>
          <p:cNvPr id="784" name="Shape 784"/>
          <p:cNvPicPr preferRelativeResize="0"/>
          <p:nvPr/>
        </p:nvPicPr>
        <p:blipFill>
          <a:blip r:embed="rId5">
            <a:alphaModFix/>
          </a:blip>
          <a:stretch>
            <a:fillRect/>
          </a:stretch>
        </p:blipFill>
        <p:spPr>
          <a:xfrm>
            <a:off x="778850" y="2219775"/>
            <a:ext cx="2433896" cy="3919999"/>
          </a:xfrm>
          <a:prstGeom prst="rect">
            <a:avLst/>
          </a:prstGeom>
          <a:noFill/>
          <a:ln>
            <a:noFill/>
          </a:ln>
        </p:spPr>
      </p:pic>
      <p:sp>
        <p:nvSpPr>
          <p:cNvPr id="785" name="Shape 785"/>
          <p:cNvSpPr txBox="1"/>
          <p:nvPr/>
        </p:nvSpPr>
        <p:spPr>
          <a:xfrm>
            <a:off x="8938575" y="1165325"/>
            <a:ext cx="2768400" cy="3206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These tables give counts of articles by topic and source type. The second table shows the proportion of each topic in each source type. For instance, 12% the articles from a newspaper were about FDA approvals.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Shape 572" descr="Biocomplexity-PP-SectionTitle5-SDAL-BKGD-Light_2015-11.jpg"/>
          <p:cNvPicPr preferRelativeResize="0"/>
          <p:nvPr/>
        </p:nvPicPr>
        <p:blipFill rotWithShape="1">
          <a:blip r:embed="rId3">
            <a:alphaModFix/>
          </a:blip>
          <a:srcRect/>
          <a:stretch/>
        </p:blipFill>
        <p:spPr>
          <a:xfrm>
            <a:off x="32426" y="0"/>
            <a:ext cx="12159574" cy="6858000"/>
          </a:xfrm>
          <a:prstGeom prst="rect">
            <a:avLst/>
          </a:prstGeom>
          <a:noFill/>
          <a:ln>
            <a:noFill/>
          </a:ln>
        </p:spPr>
      </p:pic>
      <p:sp>
        <p:nvSpPr>
          <p:cNvPr id="573" name="Shape 573"/>
          <p:cNvSpPr txBox="1"/>
          <p:nvPr/>
        </p:nvSpPr>
        <p:spPr>
          <a:xfrm>
            <a:off x="182475" y="1740400"/>
            <a:ext cx="9016800" cy="1854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33E50"/>
              </a:buClr>
              <a:buSzPts val="5400"/>
              <a:buFont typeface="Raleway"/>
              <a:buNone/>
            </a:pPr>
            <a:r>
              <a:rPr lang="en-US" sz="5400" b="1">
                <a:solidFill>
                  <a:srgbClr val="233E50"/>
                </a:solidFill>
                <a:latin typeface="Raleway"/>
                <a:ea typeface="Raleway"/>
                <a:cs typeface="Raleway"/>
                <a:sym typeface="Raleway"/>
              </a:rPr>
              <a:t>Identifying STEM Pathways</a:t>
            </a:r>
            <a:endParaRPr/>
          </a:p>
        </p:txBody>
      </p:sp>
      <p:sp>
        <p:nvSpPr>
          <p:cNvPr id="574" name="Shape 574"/>
          <p:cNvSpPr txBox="1"/>
          <p:nvPr/>
        </p:nvSpPr>
        <p:spPr>
          <a:xfrm>
            <a:off x="358700" y="3680075"/>
            <a:ext cx="10000800" cy="1592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3000">
                <a:latin typeface="Raleway"/>
                <a:ea typeface="Raleway"/>
                <a:cs typeface="Raleway"/>
                <a:sym typeface="Raleway"/>
              </a:rPr>
              <a:t>PI: Bianica Pires</a:t>
            </a:r>
            <a:endParaRPr sz="3000">
              <a:latin typeface="Raleway"/>
              <a:ea typeface="Raleway"/>
              <a:cs typeface="Raleway"/>
              <a:sym typeface="Raleway"/>
            </a:endParaRPr>
          </a:p>
          <a:p>
            <a:pPr marL="0" lvl="0" indent="0" rtl="0">
              <a:spcBef>
                <a:spcPts val="0"/>
              </a:spcBef>
              <a:spcAft>
                <a:spcPts val="0"/>
              </a:spcAft>
              <a:buNone/>
            </a:pPr>
            <a:r>
              <a:rPr lang="en-US" sz="3000">
                <a:latin typeface="Raleway"/>
                <a:ea typeface="Raleway"/>
                <a:cs typeface="Raleway"/>
                <a:sym typeface="Raleway"/>
              </a:rPr>
              <a:t>SDAL Leads: Ian Crandell, Sallie Keller</a:t>
            </a:r>
            <a:endParaRPr sz="3000">
              <a:latin typeface="Raleway"/>
              <a:ea typeface="Raleway"/>
              <a:cs typeface="Raleway"/>
              <a:sym typeface="Raleway"/>
            </a:endParaRPr>
          </a:p>
          <a:p>
            <a:pPr marL="0" lvl="0" indent="0" rtl="0">
              <a:spcBef>
                <a:spcPts val="0"/>
              </a:spcBef>
              <a:spcAft>
                <a:spcPts val="0"/>
              </a:spcAft>
              <a:buNone/>
            </a:pPr>
            <a:r>
              <a:rPr lang="en-US" sz="3000">
                <a:latin typeface="Raleway"/>
                <a:ea typeface="Raleway"/>
                <a:cs typeface="Raleway"/>
                <a:sym typeface="Raleway"/>
              </a:rPr>
              <a:t>Team: Hannah Brinkley, Raghav Sawhney, Emily Sheen</a:t>
            </a:r>
            <a:endParaRPr sz="3000">
              <a:latin typeface="Raleway"/>
              <a:ea typeface="Raleway"/>
              <a:cs typeface="Raleway"/>
              <a:sym typeface="Raleway"/>
            </a:endParaRPr>
          </a:p>
          <a:p>
            <a:pPr marL="0" lvl="0" indent="0">
              <a:spcBef>
                <a:spcPts val="0"/>
              </a:spcBef>
              <a:spcAft>
                <a:spcPts val="0"/>
              </a:spcAft>
              <a:buClr>
                <a:schemeClr val="dk1"/>
              </a:buClr>
              <a:buSzPts val="1100"/>
              <a:buFont typeface="Arial"/>
              <a:buNone/>
            </a:pPr>
            <a:r>
              <a:rPr lang="en-US" sz="3000">
                <a:solidFill>
                  <a:schemeClr val="dk1"/>
                </a:solidFill>
                <a:latin typeface="Raleway"/>
                <a:ea typeface="Raleway"/>
                <a:cs typeface="Raleway"/>
                <a:sym typeface="Raleway"/>
              </a:rPr>
              <a:t>Sponsor: Karen Hamrick, National Center for </a:t>
            </a:r>
            <a:endParaRPr sz="3000">
              <a:solidFill>
                <a:schemeClr val="dk1"/>
              </a:solidFill>
              <a:latin typeface="Raleway"/>
              <a:ea typeface="Raleway"/>
              <a:cs typeface="Raleway"/>
              <a:sym typeface="Raleway"/>
            </a:endParaRPr>
          </a:p>
          <a:p>
            <a:pPr marL="0" lvl="0" indent="0" rtl="0">
              <a:spcBef>
                <a:spcPts val="0"/>
              </a:spcBef>
              <a:spcAft>
                <a:spcPts val="0"/>
              </a:spcAft>
              <a:buClr>
                <a:schemeClr val="dk1"/>
              </a:buClr>
              <a:buSzPts val="1100"/>
              <a:buFont typeface="Arial"/>
              <a:buNone/>
            </a:pPr>
            <a:r>
              <a:rPr lang="en-US" sz="3000">
                <a:solidFill>
                  <a:schemeClr val="dk1"/>
                </a:solidFill>
                <a:latin typeface="Raleway"/>
                <a:ea typeface="Raleway"/>
                <a:cs typeface="Raleway"/>
                <a:sym typeface="Raleway"/>
              </a:rPr>
              <a:t>Science and Engineering Statistics (NCSES)</a:t>
            </a:r>
            <a:endParaRPr sz="3000">
              <a:solidFill>
                <a:schemeClr val="dk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Shape 791"/>
          <p:cNvSpPr txBox="1">
            <a:spLocks noGrp="1"/>
          </p:cNvSpPr>
          <p:nvPr>
            <p:ph type="title"/>
          </p:nvPr>
        </p:nvSpPr>
        <p:spPr>
          <a:xfrm>
            <a:off x="443754" y="1"/>
            <a:ext cx="11322300" cy="1022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Method: Classification Tree</a:t>
            </a:r>
            <a:endParaRPr/>
          </a:p>
        </p:txBody>
      </p:sp>
      <p:pic>
        <p:nvPicPr>
          <p:cNvPr id="792" name="Shape 792"/>
          <p:cNvPicPr preferRelativeResize="0"/>
          <p:nvPr/>
        </p:nvPicPr>
        <p:blipFill>
          <a:blip r:embed="rId3">
            <a:alphaModFix/>
          </a:blip>
          <a:stretch>
            <a:fillRect/>
          </a:stretch>
        </p:blipFill>
        <p:spPr>
          <a:xfrm>
            <a:off x="443750" y="1022100"/>
            <a:ext cx="5027075" cy="4514825"/>
          </a:xfrm>
          <a:prstGeom prst="rect">
            <a:avLst/>
          </a:prstGeom>
          <a:noFill/>
          <a:ln>
            <a:noFill/>
          </a:ln>
        </p:spPr>
      </p:pic>
      <p:sp>
        <p:nvSpPr>
          <p:cNvPr id="793" name="Shape 793"/>
          <p:cNvSpPr txBox="1"/>
          <p:nvPr/>
        </p:nvSpPr>
        <p:spPr>
          <a:xfrm>
            <a:off x="5470825" y="1022163"/>
            <a:ext cx="3873300" cy="4514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US"/>
              <a:t>The classification tree groups articles into a set of bins depending on the word content of those articles and the way our students labelled them. Starting at the top of the tree, one moves left if the word appears fewer times than the given number and to the right if it appears more times. Once one makes it to the bottom node, predict that the article has the given value.</a:t>
            </a:r>
            <a:endParaRPr/>
          </a:p>
          <a:p>
            <a:pPr marL="0" marR="0" lvl="0" indent="0" algn="l" rtl="0">
              <a:lnSpc>
                <a:spcPct val="115000"/>
              </a:lnSpc>
              <a:spcBef>
                <a:spcPts val="0"/>
              </a:spcBef>
              <a:spcAft>
                <a:spcPts val="0"/>
              </a:spcAft>
              <a:buClr>
                <a:srgbClr val="000000"/>
              </a:buClr>
              <a:buSzPts val="1100"/>
              <a:buFont typeface="Arial"/>
              <a:buNone/>
            </a:pPr>
            <a:endParaRPr/>
          </a:p>
          <a:p>
            <a:pPr marL="0" marR="0" lvl="0" indent="0" algn="l" rtl="0">
              <a:lnSpc>
                <a:spcPct val="115000"/>
              </a:lnSpc>
              <a:spcBef>
                <a:spcPts val="0"/>
              </a:spcBef>
              <a:spcAft>
                <a:spcPts val="0"/>
              </a:spcAft>
              <a:buClr>
                <a:srgbClr val="000000"/>
              </a:buClr>
              <a:buSzPts val="1100"/>
              <a:buFont typeface="Arial"/>
              <a:buNone/>
            </a:pPr>
            <a:r>
              <a:rPr lang="en-US"/>
              <a:t>For example, if an article does not contain the word ‘fda’ move to the left and predict that it isn’t about a launch or approval. If it has fda at least once, check the word ‘often’, moving right if it has it at least once and left if it does not contain that word. Proceed until a terminal node is reached.</a:t>
            </a:r>
            <a:endParaRPr/>
          </a:p>
        </p:txBody>
      </p:sp>
      <p:sp>
        <p:nvSpPr>
          <p:cNvPr id="794" name="Shape 794"/>
          <p:cNvSpPr txBox="1"/>
          <p:nvPr/>
        </p:nvSpPr>
        <p:spPr>
          <a:xfrm>
            <a:off x="720750" y="5536875"/>
            <a:ext cx="5307900" cy="45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00">
                <a:solidFill>
                  <a:schemeClr val="dk1"/>
                </a:solidFill>
              </a:rPr>
              <a:t>Question the tree answers: Is this article about a product launch or approval?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xfrm>
            <a:off x="443754" y="1"/>
            <a:ext cx="11322300" cy="102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600"/>
              <a:t>Method: Classification Tree Performance</a:t>
            </a:r>
            <a:endParaRPr sz="3600"/>
          </a:p>
        </p:txBody>
      </p:sp>
      <p:pic>
        <p:nvPicPr>
          <p:cNvPr id="801" name="Shape 801"/>
          <p:cNvPicPr preferRelativeResize="0"/>
          <p:nvPr/>
        </p:nvPicPr>
        <p:blipFill>
          <a:blip r:embed="rId3">
            <a:alphaModFix/>
          </a:blip>
          <a:stretch>
            <a:fillRect/>
          </a:stretch>
        </p:blipFill>
        <p:spPr>
          <a:xfrm>
            <a:off x="443750" y="1022100"/>
            <a:ext cx="4961825" cy="5073900"/>
          </a:xfrm>
          <a:prstGeom prst="rect">
            <a:avLst/>
          </a:prstGeom>
          <a:noFill/>
          <a:ln>
            <a:noFill/>
          </a:ln>
        </p:spPr>
      </p:pic>
      <p:graphicFrame>
        <p:nvGraphicFramePr>
          <p:cNvPr id="802" name="Shape 802"/>
          <p:cNvGraphicFramePr/>
          <p:nvPr/>
        </p:nvGraphicFramePr>
        <p:xfrm>
          <a:off x="3936550" y="1080675"/>
          <a:ext cx="3000000" cy="3000000"/>
        </p:xfrm>
        <a:graphic>
          <a:graphicData uri="http://schemas.openxmlformats.org/drawingml/2006/table">
            <a:tbl>
              <a:tblPr>
                <a:noFill/>
                <a:tableStyleId>{BEDEFDB7-53FC-4B04-BE80-10A9E02BBE09}</a:tableStyleId>
              </a:tblPr>
              <a:tblGrid>
                <a:gridCol w="983850">
                  <a:extLst>
                    <a:ext uri="{9D8B030D-6E8A-4147-A177-3AD203B41FA5}">
                      <a16:colId xmlns:a16="http://schemas.microsoft.com/office/drawing/2014/main" val="20000"/>
                    </a:ext>
                  </a:extLst>
                </a:gridCol>
                <a:gridCol w="983850">
                  <a:extLst>
                    <a:ext uri="{9D8B030D-6E8A-4147-A177-3AD203B41FA5}">
                      <a16:colId xmlns:a16="http://schemas.microsoft.com/office/drawing/2014/main" val="20001"/>
                    </a:ext>
                  </a:extLst>
                </a:gridCol>
                <a:gridCol w="983850">
                  <a:extLst>
                    <a:ext uri="{9D8B030D-6E8A-4147-A177-3AD203B41FA5}">
                      <a16:colId xmlns:a16="http://schemas.microsoft.com/office/drawing/2014/main" val="20002"/>
                    </a:ext>
                  </a:extLst>
                </a:gridCol>
              </a:tblGrid>
              <a:tr h="396200">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en-US"/>
                        <a:t>Actual</a:t>
                      </a:r>
                      <a:endParaRPr/>
                    </a:p>
                  </a:txBody>
                  <a:tcPr marL="91425" marR="91425" marT="91425" marB="91425"/>
                </a:tc>
                <a:tc>
                  <a:txBody>
                    <a:bodyPr/>
                    <a:lstStyle/>
                    <a:p>
                      <a:pPr marL="0" lvl="0" indent="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850">
                <a:tc>
                  <a:txBody>
                    <a:bodyPr/>
                    <a:lstStyle/>
                    <a:p>
                      <a:pPr marL="0" lvl="0" indent="0">
                        <a:spcBef>
                          <a:spcPts val="0"/>
                        </a:spcBef>
                        <a:spcAft>
                          <a:spcPts val="0"/>
                        </a:spcAft>
                        <a:buNone/>
                      </a:pPr>
                      <a:r>
                        <a:rPr lang="en-US"/>
                        <a:t>Prediction</a:t>
                      </a:r>
                      <a:endParaRPr/>
                    </a:p>
                  </a:txBody>
                  <a:tcPr marL="91425" marR="91425" marT="91425" marB="91425"/>
                </a:tc>
                <a:tc>
                  <a:txBody>
                    <a:bodyPr/>
                    <a:lstStyle/>
                    <a:p>
                      <a:pPr marL="0" lvl="0" indent="0">
                        <a:spcBef>
                          <a:spcPts val="0"/>
                        </a:spcBef>
                        <a:spcAft>
                          <a:spcPts val="0"/>
                        </a:spcAft>
                        <a:buNone/>
                      </a:pPr>
                      <a:r>
                        <a:rPr lang="en-US"/>
                        <a:t>False</a:t>
                      </a:r>
                      <a:endParaRPr/>
                    </a:p>
                  </a:txBody>
                  <a:tcPr marL="91425" marR="91425" marT="91425" marB="91425"/>
                </a:tc>
                <a:tc>
                  <a:txBody>
                    <a:bodyPr/>
                    <a:lstStyle/>
                    <a:p>
                      <a:pPr marL="0" lvl="0" indent="0">
                        <a:spcBef>
                          <a:spcPts val="0"/>
                        </a:spcBef>
                        <a:spcAft>
                          <a:spcPts val="0"/>
                        </a:spcAft>
                        <a:buNone/>
                      </a:pPr>
                      <a:r>
                        <a:rPr lang="en-US"/>
                        <a:t>True</a:t>
                      </a:r>
                      <a:endParaRPr/>
                    </a:p>
                  </a:txBody>
                  <a:tcPr marL="91425" marR="91425" marT="91425" marB="91425"/>
                </a:tc>
                <a:extLst>
                  <a:ext uri="{0D108BD9-81ED-4DB2-BD59-A6C34878D82A}">
                    <a16:rowId xmlns:a16="http://schemas.microsoft.com/office/drawing/2014/main" val="10001"/>
                  </a:ext>
                </a:extLst>
              </a:tr>
              <a:tr h="381850">
                <a:tc>
                  <a:txBody>
                    <a:bodyPr/>
                    <a:lstStyle/>
                    <a:p>
                      <a:pPr marL="0" lvl="0" indent="0">
                        <a:spcBef>
                          <a:spcPts val="0"/>
                        </a:spcBef>
                        <a:spcAft>
                          <a:spcPts val="0"/>
                        </a:spcAft>
                        <a:buNone/>
                      </a:pPr>
                      <a:r>
                        <a:rPr lang="en-US"/>
                        <a:t>False</a:t>
                      </a:r>
                      <a:endParaRPr/>
                    </a:p>
                  </a:txBody>
                  <a:tcPr marL="91425" marR="91425" marT="91425" marB="91425"/>
                </a:tc>
                <a:tc>
                  <a:txBody>
                    <a:bodyPr/>
                    <a:lstStyle/>
                    <a:p>
                      <a:pPr marL="0" lvl="0" indent="0">
                        <a:spcBef>
                          <a:spcPts val="0"/>
                        </a:spcBef>
                        <a:spcAft>
                          <a:spcPts val="0"/>
                        </a:spcAft>
                        <a:buNone/>
                      </a:pPr>
                      <a:r>
                        <a:rPr lang="en-US"/>
                        <a:t>399</a:t>
                      </a:r>
                      <a:endParaRPr/>
                    </a:p>
                  </a:txBody>
                  <a:tcPr marL="91425" marR="91425" marT="91425" marB="91425"/>
                </a:tc>
                <a:tc>
                  <a:txBody>
                    <a:bodyPr/>
                    <a:lstStyle/>
                    <a:p>
                      <a:pPr marL="0" lvl="0" indent="0">
                        <a:spcBef>
                          <a:spcPts val="0"/>
                        </a:spcBef>
                        <a:spcAft>
                          <a:spcPts val="0"/>
                        </a:spcAft>
                        <a:buNone/>
                      </a:pPr>
                      <a:r>
                        <a:rPr lang="en-US"/>
                        <a:t>24</a:t>
                      </a:r>
                      <a:endParaRPr/>
                    </a:p>
                  </a:txBody>
                  <a:tcPr marL="91425" marR="91425" marT="91425" marB="91425"/>
                </a:tc>
                <a:extLst>
                  <a:ext uri="{0D108BD9-81ED-4DB2-BD59-A6C34878D82A}">
                    <a16:rowId xmlns:a16="http://schemas.microsoft.com/office/drawing/2014/main" val="10002"/>
                  </a:ext>
                </a:extLst>
              </a:tr>
              <a:tr h="381850">
                <a:tc>
                  <a:txBody>
                    <a:bodyPr/>
                    <a:lstStyle/>
                    <a:p>
                      <a:pPr marL="0" lvl="0" indent="0">
                        <a:spcBef>
                          <a:spcPts val="0"/>
                        </a:spcBef>
                        <a:spcAft>
                          <a:spcPts val="0"/>
                        </a:spcAft>
                        <a:buNone/>
                      </a:pPr>
                      <a:r>
                        <a:rPr lang="en-US"/>
                        <a:t>True</a:t>
                      </a:r>
                      <a:endParaRPr/>
                    </a:p>
                  </a:txBody>
                  <a:tcPr marL="91425" marR="91425" marT="91425" marB="91425"/>
                </a:tc>
                <a:tc>
                  <a:txBody>
                    <a:bodyPr/>
                    <a:lstStyle/>
                    <a:p>
                      <a:pPr marL="0" lvl="0" indent="0">
                        <a:spcBef>
                          <a:spcPts val="0"/>
                        </a:spcBef>
                        <a:spcAft>
                          <a:spcPts val="0"/>
                        </a:spcAft>
                        <a:buNone/>
                      </a:pPr>
                      <a:r>
                        <a:rPr lang="en-US"/>
                        <a:t>16</a:t>
                      </a:r>
                      <a:endParaRPr/>
                    </a:p>
                  </a:txBody>
                  <a:tcPr marL="91425" marR="91425" marT="91425" marB="91425"/>
                </a:tc>
                <a:tc>
                  <a:txBody>
                    <a:bodyPr/>
                    <a:lstStyle/>
                    <a:p>
                      <a:pPr marL="0" lvl="0" indent="0">
                        <a:spcBef>
                          <a:spcPts val="0"/>
                        </a:spcBef>
                        <a:spcAft>
                          <a:spcPts val="0"/>
                        </a:spcAft>
                        <a:buNone/>
                      </a:pPr>
                      <a:r>
                        <a:rPr lang="en-US"/>
                        <a:t>45</a:t>
                      </a:r>
                      <a:endParaRPr/>
                    </a:p>
                  </a:txBody>
                  <a:tcPr marL="91425" marR="91425" marT="91425" marB="91425"/>
                </a:tc>
                <a:extLst>
                  <a:ext uri="{0D108BD9-81ED-4DB2-BD59-A6C34878D82A}">
                    <a16:rowId xmlns:a16="http://schemas.microsoft.com/office/drawing/2014/main" val="10003"/>
                  </a:ext>
                </a:extLst>
              </a:tr>
            </a:tbl>
          </a:graphicData>
        </a:graphic>
      </p:graphicFrame>
      <p:sp>
        <p:nvSpPr>
          <p:cNvPr id="803" name="Shape 803"/>
          <p:cNvSpPr txBox="1"/>
          <p:nvPr/>
        </p:nvSpPr>
        <p:spPr>
          <a:xfrm>
            <a:off x="7193950" y="1205725"/>
            <a:ext cx="3879900" cy="46074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US"/>
              <a:t>The size vs deviance plot was used to select a tree of optimal size.</a:t>
            </a:r>
            <a:endParaRPr/>
          </a:p>
          <a:p>
            <a:pPr marL="457200" lvl="0" indent="-317500" rtl="0">
              <a:spcBef>
                <a:spcPts val="0"/>
              </a:spcBef>
              <a:spcAft>
                <a:spcPts val="0"/>
              </a:spcAft>
              <a:buSzPts val="1400"/>
              <a:buChar char="●"/>
            </a:pPr>
            <a:r>
              <a:rPr lang="en-US"/>
              <a:t>While deviance always decreases with size in-sample, it decreases then increases again out of sample</a:t>
            </a:r>
            <a:endParaRPr/>
          </a:p>
          <a:p>
            <a:pPr marL="457200" lvl="0" indent="-317500">
              <a:spcBef>
                <a:spcPts val="0"/>
              </a:spcBef>
              <a:spcAft>
                <a:spcPts val="0"/>
              </a:spcAft>
              <a:buSzPts val="1400"/>
              <a:buChar char="●"/>
            </a:pPr>
            <a:r>
              <a:rPr lang="en-US"/>
              <a:t>The overall correct classification rate of the tree is 444 out of 484 (92%), compare to the always-guess-false classifier, which does 415/484 (86%)</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Shape 809"/>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a:t>Next Steps</a:t>
            </a:r>
            <a:endParaRPr/>
          </a:p>
        </p:txBody>
      </p:sp>
      <p:sp>
        <p:nvSpPr>
          <p:cNvPr id="810" name="Shape 810"/>
          <p:cNvSpPr txBox="1">
            <a:spLocks noGrp="1"/>
          </p:cNvSpPr>
          <p:nvPr>
            <p:ph type="body" idx="1"/>
          </p:nvPr>
        </p:nvSpPr>
        <p:spPr>
          <a:xfrm>
            <a:off x="831850" y="1250577"/>
            <a:ext cx="10515600" cy="4839300"/>
          </a:xfrm>
          <a:prstGeom prst="rect">
            <a:avLst/>
          </a:prstGeom>
        </p:spPr>
        <p:txBody>
          <a:bodyPr spcFirstLastPara="1" wrap="square" lIns="91425" tIns="45700" rIns="91425" bIns="45700" anchor="t" anchorCtr="0">
            <a:noAutofit/>
          </a:bodyPr>
          <a:lstStyle/>
          <a:p>
            <a:pPr marL="457200" lvl="0" indent="-381000" rtl="0">
              <a:lnSpc>
                <a:spcPct val="115000"/>
              </a:lnSpc>
              <a:spcBef>
                <a:spcPts val="1100"/>
              </a:spcBef>
              <a:spcAft>
                <a:spcPts val="0"/>
              </a:spcAft>
              <a:buSzPts val="2400"/>
              <a:buChar char="❖"/>
            </a:pPr>
            <a:r>
              <a:rPr lang="en-US"/>
              <a:t>FDA </a:t>
            </a:r>
            <a:endParaRPr/>
          </a:p>
          <a:p>
            <a:pPr marL="914400" lvl="1" indent="-355600" rtl="0">
              <a:lnSpc>
                <a:spcPct val="115000"/>
              </a:lnSpc>
              <a:spcBef>
                <a:spcPts val="0"/>
              </a:spcBef>
              <a:spcAft>
                <a:spcPts val="0"/>
              </a:spcAft>
              <a:buSzPts val="2000"/>
              <a:buChar char="➢"/>
            </a:pPr>
            <a:r>
              <a:rPr lang="en-US"/>
              <a:t>Complete data analysis</a:t>
            </a:r>
            <a:endParaRPr/>
          </a:p>
          <a:p>
            <a:pPr marL="457200" lvl="0" indent="-381000" rtl="0">
              <a:lnSpc>
                <a:spcPct val="115000"/>
              </a:lnSpc>
              <a:spcBef>
                <a:spcPts val="0"/>
              </a:spcBef>
              <a:spcAft>
                <a:spcPts val="0"/>
              </a:spcAft>
              <a:buSzPts val="2400"/>
              <a:buChar char="❖"/>
            </a:pPr>
            <a:r>
              <a:rPr lang="en-US"/>
              <a:t>Trade Journals</a:t>
            </a:r>
            <a:endParaRPr/>
          </a:p>
          <a:p>
            <a:pPr marL="914400" lvl="1" indent="-355600" rtl="0">
              <a:lnSpc>
                <a:spcPct val="115000"/>
              </a:lnSpc>
              <a:spcBef>
                <a:spcPts val="0"/>
              </a:spcBef>
              <a:spcAft>
                <a:spcPts val="0"/>
              </a:spcAft>
              <a:buSzPts val="2000"/>
              <a:buChar char="➢"/>
            </a:pPr>
            <a:r>
              <a:rPr lang="en-US"/>
              <a:t>Conduct analysis on the body texts of each entry</a:t>
            </a:r>
            <a:endParaRPr/>
          </a:p>
          <a:p>
            <a:pPr marL="914400" lvl="1" indent="-355600" rtl="0">
              <a:lnSpc>
                <a:spcPct val="115000"/>
              </a:lnSpc>
              <a:spcBef>
                <a:spcPts val="0"/>
              </a:spcBef>
              <a:spcAft>
                <a:spcPts val="0"/>
              </a:spcAft>
              <a:buSzPts val="2000"/>
              <a:buChar char="➢"/>
            </a:pPr>
            <a:r>
              <a:rPr lang="en-US"/>
              <a:t>Evaluate the quality of trade journals</a:t>
            </a:r>
            <a:endParaRPr/>
          </a:p>
          <a:p>
            <a:pPr marL="457200" lvl="0" indent="-381000" rtl="0">
              <a:lnSpc>
                <a:spcPct val="115000"/>
              </a:lnSpc>
              <a:spcBef>
                <a:spcPts val="0"/>
              </a:spcBef>
              <a:spcAft>
                <a:spcPts val="0"/>
              </a:spcAft>
              <a:buSzPts val="2400"/>
              <a:buChar char="❖"/>
            </a:pPr>
            <a:r>
              <a:rPr lang="en-US"/>
              <a:t>ProQuest</a:t>
            </a:r>
            <a:endParaRPr/>
          </a:p>
          <a:p>
            <a:pPr marL="914400" lvl="1" indent="-355600" rtl="0">
              <a:lnSpc>
                <a:spcPct val="115000"/>
              </a:lnSpc>
              <a:spcBef>
                <a:spcPts val="0"/>
              </a:spcBef>
              <a:spcAft>
                <a:spcPts val="0"/>
              </a:spcAft>
              <a:buSzPts val="2000"/>
              <a:buChar char="➢"/>
            </a:pPr>
            <a:r>
              <a:rPr lang="en-US"/>
              <a:t>Refine the ProQuest tree and use it to score unseen articles.</a:t>
            </a:r>
            <a:endParaRPr/>
          </a:p>
          <a:p>
            <a:pPr marL="914400" lvl="1" indent="-355600" rtl="0">
              <a:lnSpc>
                <a:spcPct val="115000"/>
              </a:lnSpc>
              <a:spcBef>
                <a:spcPts val="0"/>
              </a:spcBef>
              <a:spcAft>
                <a:spcPts val="0"/>
              </a:spcAft>
              <a:buSzPts val="2000"/>
              <a:buChar char="➢"/>
            </a:pPr>
            <a:r>
              <a:rPr lang="en-US"/>
              <a:t>Read promising but unseen articles.</a:t>
            </a:r>
            <a:endParaRPr/>
          </a:p>
          <a:p>
            <a:pPr marL="914400" lvl="1" indent="-355600" rtl="0">
              <a:lnSpc>
                <a:spcPct val="115000"/>
              </a:lnSpc>
              <a:spcBef>
                <a:spcPts val="0"/>
              </a:spcBef>
              <a:spcAft>
                <a:spcPts val="0"/>
              </a:spcAft>
              <a:buSzPts val="2000"/>
              <a:buChar char="➢"/>
            </a:pPr>
            <a:r>
              <a:rPr lang="en-US"/>
              <a:t>Consider alternative learning approaches and classifiers.</a:t>
            </a:r>
            <a:endParaRPr/>
          </a:p>
          <a:p>
            <a:pPr marL="457200" lvl="0" indent="-381000" rtl="0">
              <a:lnSpc>
                <a:spcPct val="115000"/>
              </a:lnSpc>
              <a:spcBef>
                <a:spcPts val="0"/>
              </a:spcBef>
              <a:spcAft>
                <a:spcPts val="0"/>
              </a:spcAft>
              <a:buSzPts val="2400"/>
              <a:buChar char="❖"/>
            </a:pPr>
            <a:r>
              <a:rPr lang="en-US"/>
              <a:t>Comparison of Data Sources</a:t>
            </a:r>
            <a:endParaRPr/>
          </a:p>
          <a:p>
            <a:pPr marL="914400" lvl="1" indent="-355600" rtl="0">
              <a:lnSpc>
                <a:spcPct val="115000"/>
              </a:lnSpc>
              <a:spcBef>
                <a:spcPts val="0"/>
              </a:spcBef>
              <a:spcAft>
                <a:spcPts val="0"/>
              </a:spcAft>
              <a:buSzPts val="2000"/>
              <a:buChar char="➢"/>
            </a:pPr>
            <a:r>
              <a:rPr lang="en-US"/>
              <a:t>evaluate the three data sources and see which one has the highest probability of mentioning new products</a:t>
            </a:r>
            <a:endParaRPr/>
          </a:p>
          <a:p>
            <a:pPr marL="457200" lvl="0" indent="0">
              <a:lnSpc>
                <a:spcPct val="115000"/>
              </a:lnSpc>
              <a:spcBef>
                <a:spcPts val="110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14"/>
        <p:cNvGrpSpPr/>
        <p:nvPr/>
      </p:nvGrpSpPr>
      <p:grpSpPr>
        <a:xfrm>
          <a:off x="0" y="0"/>
          <a:ext cx="0" cy="0"/>
          <a:chOff x="0" y="0"/>
          <a:chExt cx="0" cy="0"/>
        </a:xfrm>
      </p:grpSpPr>
      <p:sp>
        <p:nvSpPr>
          <p:cNvPr id="815" name="Shape 815"/>
          <p:cNvSpPr txBox="1">
            <a:spLocks noGrp="1"/>
          </p:cNvSpPr>
          <p:nvPr>
            <p:ph type="ctrTitle"/>
          </p:nvPr>
        </p:nvSpPr>
        <p:spPr>
          <a:xfrm>
            <a:off x="624654" y="1014832"/>
            <a:ext cx="6885000" cy="28509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Font typeface="Raleway"/>
              <a:buNone/>
            </a:pPr>
            <a:r>
              <a:rPr lang="en-US" sz="3200" b="1" i="0" u="none" strike="noStrike" cap="none">
                <a:solidFill>
                  <a:schemeClr val="dk2"/>
                </a:solidFill>
                <a:latin typeface="Raleway"/>
                <a:ea typeface="Raleway"/>
                <a:cs typeface="Raleway"/>
                <a:sym typeface="Raleway"/>
              </a:rPr>
              <a:t>Measuring the Impact and Scope of Open Source Software (OSS) Innovation</a:t>
            </a:r>
            <a:br>
              <a:rPr lang="en-US" sz="3200" b="1" i="0" u="none" strike="noStrike" cap="none">
                <a:solidFill>
                  <a:schemeClr val="dk2"/>
                </a:solidFill>
                <a:latin typeface="Raleway"/>
                <a:ea typeface="Raleway"/>
                <a:cs typeface="Raleway"/>
                <a:sym typeface="Raleway"/>
              </a:rPr>
            </a:br>
            <a:endParaRPr sz="3200" b="1" i="0" u="none" strike="noStrike" cap="none">
              <a:solidFill>
                <a:schemeClr val="dk2"/>
              </a:solidFill>
              <a:latin typeface="Raleway"/>
              <a:ea typeface="Raleway"/>
              <a:cs typeface="Raleway"/>
              <a:sym typeface="Raleway"/>
            </a:endParaRPr>
          </a:p>
        </p:txBody>
      </p:sp>
      <p:pic>
        <p:nvPicPr>
          <p:cNvPr id="816" name="Shape 816"/>
          <p:cNvPicPr preferRelativeResize="0"/>
          <p:nvPr/>
        </p:nvPicPr>
        <p:blipFill rotWithShape="1">
          <a:blip r:embed="rId4">
            <a:alphaModFix/>
          </a:blip>
          <a:srcRect/>
          <a:stretch/>
        </p:blipFill>
        <p:spPr>
          <a:xfrm>
            <a:off x="4743650" y="5560127"/>
            <a:ext cx="1613100" cy="1075500"/>
          </a:xfrm>
          <a:prstGeom prst="rect">
            <a:avLst/>
          </a:prstGeom>
          <a:noFill/>
          <a:ln>
            <a:noFill/>
          </a:ln>
        </p:spPr>
      </p:pic>
      <p:sp>
        <p:nvSpPr>
          <p:cNvPr id="817" name="Shape 817"/>
          <p:cNvSpPr txBox="1">
            <a:spLocks noGrp="1"/>
          </p:cNvSpPr>
          <p:nvPr>
            <p:ph type="subTitle" idx="1"/>
          </p:nvPr>
        </p:nvSpPr>
        <p:spPr>
          <a:xfrm>
            <a:off x="314875" y="3634475"/>
            <a:ext cx="8688300" cy="19713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2"/>
              </a:buClr>
              <a:buFont typeface="Arial"/>
              <a:buNone/>
            </a:pPr>
            <a:r>
              <a:rPr lang="en-US" sz="2220" b="1"/>
              <a:t>PI</a:t>
            </a:r>
            <a:r>
              <a:rPr lang="en-US" sz="2220" b="1" i="0" u="none" strike="noStrike" cap="none">
                <a:solidFill>
                  <a:schemeClr val="dk2"/>
                </a:solidFill>
                <a:latin typeface="Trebuchet MS"/>
                <a:ea typeface="Trebuchet MS"/>
                <a:cs typeface="Trebuchet MS"/>
                <a:sym typeface="Trebuchet MS"/>
              </a:rPr>
              <a:t>: </a:t>
            </a:r>
            <a:r>
              <a:rPr lang="en-US" sz="2220" b="0" i="0" u="none" strike="noStrike" cap="none">
                <a:solidFill>
                  <a:schemeClr val="dk2"/>
                </a:solidFill>
                <a:latin typeface="Trebuchet MS"/>
                <a:ea typeface="Trebuchet MS"/>
                <a:cs typeface="Trebuchet MS"/>
                <a:sym typeface="Trebuchet MS"/>
              </a:rPr>
              <a:t>Gizem Korkmaz</a:t>
            </a:r>
            <a:endParaRPr sz="2220" b="1"/>
          </a:p>
          <a:p>
            <a:pPr marL="0" marR="0" lvl="0" indent="0" algn="l" rtl="0">
              <a:lnSpc>
                <a:spcPct val="80000"/>
              </a:lnSpc>
              <a:spcBef>
                <a:spcPts val="1000"/>
              </a:spcBef>
              <a:spcAft>
                <a:spcPts val="0"/>
              </a:spcAft>
              <a:buClr>
                <a:schemeClr val="dk2"/>
              </a:buClr>
              <a:buFont typeface="Arial"/>
              <a:buNone/>
            </a:pPr>
            <a:r>
              <a:rPr lang="en-US" sz="2220" b="1" i="0" u="none" strike="noStrike" cap="none">
                <a:solidFill>
                  <a:schemeClr val="dk2"/>
                </a:solidFill>
                <a:latin typeface="Trebuchet MS"/>
                <a:ea typeface="Trebuchet MS"/>
                <a:cs typeface="Trebuchet MS"/>
                <a:sym typeface="Trebuchet MS"/>
              </a:rPr>
              <a:t>Team: </a:t>
            </a:r>
            <a:r>
              <a:rPr lang="en-US" sz="2220"/>
              <a:t>José Bayoán Santiago Calderón, Daniel Chen, Eirik Iversen, </a:t>
            </a:r>
            <a:br>
              <a:rPr lang="en-US" sz="2220"/>
            </a:br>
            <a:r>
              <a:rPr lang="en-US" sz="2220"/>
              <a:t>           Hannah Brinkley, Keren Chen</a:t>
            </a:r>
            <a:endParaRPr/>
          </a:p>
          <a:p>
            <a:pPr marL="0" marR="0" lvl="0" indent="0" algn="l" rtl="0">
              <a:lnSpc>
                <a:spcPct val="80000"/>
              </a:lnSpc>
              <a:spcBef>
                <a:spcPts val="1000"/>
              </a:spcBef>
              <a:spcAft>
                <a:spcPts val="0"/>
              </a:spcAft>
              <a:buClr>
                <a:schemeClr val="dk2"/>
              </a:buClr>
              <a:buFont typeface="Arial"/>
              <a:buNone/>
            </a:pPr>
            <a:r>
              <a:rPr lang="en-US" sz="2220" b="1" i="0" u="none" strike="noStrike" cap="none">
                <a:solidFill>
                  <a:schemeClr val="dk2"/>
                </a:solidFill>
                <a:latin typeface="Trebuchet MS"/>
                <a:ea typeface="Trebuchet MS"/>
                <a:cs typeface="Trebuchet MS"/>
                <a:sym typeface="Trebuchet MS"/>
              </a:rPr>
              <a:t>Sponsor: </a:t>
            </a:r>
            <a:r>
              <a:rPr lang="en-US" sz="2220"/>
              <a:t>Carol Robbins, </a:t>
            </a:r>
            <a:r>
              <a:rPr lang="en-US" sz="2220" b="0" i="0" u="none" strike="noStrike" cap="none">
                <a:solidFill>
                  <a:schemeClr val="dk2"/>
                </a:solidFill>
                <a:latin typeface="Trebuchet MS"/>
                <a:ea typeface="Trebuchet MS"/>
                <a:cs typeface="Trebuchet MS"/>
                <a:sym typeface="Trebuchet MS"/>
              </a:rPr>
              <a:t>National Science Foundation (NSF)</a:t>
            </a:r>
            <a:br>
              <a:rPr lang="en-US" sz="2220"/>
            </a:br>
            <a:r>
              <a:rPr lang="en-US" sz="2220" b="0" i="0" u="none" strike="noStrike" cap="none">
                <a:solidFill>
                  <a:schemeClr val="dk2"/>
                </a:solidFill>
                <a:latin typeface="Trebuchet MS"/>
                <a:ea typeface="Trebuchet MS"/>
                <a:cs typeface="Trebuchet MS"/>
                <a:sym typeface="Trebuchet MS"/>
              </a:rPr>
              <a:t>National Center for Science and Engineering Statistics (NCSES)</a:t>
            </a:r>
            <a:endParaRPr sz="2220" b="1" i="0" u="none" strike="noStrike" cap="none">
              <a:solidFill>
                <a:schemeClr val="dk2"/>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Shape 823"/>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Font typeface="Raleway"/>
              <a:buNone/>
            </a:pPr>
            <a:r>
              <a:rPr lang="en-US" sz="4000" b="1" i="0" u="none" strike="noStrike" cap="none">
                <a:solidFill>
                  <a:schemeClr val="dk2"/>
                </a:solidFill>
                <a:latin typeface="Raleway"/>
                <a:ea typeface="Raleway"/>
                <a:cs typeface="Raleway"/>
                <a:sym typeface="Raleway"/>
              </a:rPr>
              <a:t>Project Overview</a:t>
            </a:r>
            <a:endParaRPr sz="4000" b="1" i="0" u="none" strike="noStrike" cap="none">
              <a:solidFill>
                <a:schemeClr val="dk2"/>
              </a:solidFill>
              <a:latin typeface="Raleway"/>
              <a:ea typeface="Raleway"/>
              <a:cs typeface="Raleway"/>
              <a:sym typeface="Raleway"/>
            </a:endParaRPr>
          </a:p>
        </p:txBody>
      </p:sp>
      <p:sp>
        <p:nvSpPr>
          <p:cNvPr id="824" name="Shape 824"/>
          <p:cNvSpPr txBox="1">
            <a:spLocks noGrp="1"/>
          </p:cNvSpPr>
          <p:nvPr>
            <p:ph type="body" idx="1"/>
          </p:nvPr>
        </p:nvSpPr>
        <p:spPr>
          <a:xfrm>
            <a:off x="568100" y="1022100"/>
            <a:ext cx="8365200" cy="4599000"/>
          </a:xfrm>
          <a:prstGeom prst="rect">
            <a:avLst/>
          </a:prstGeom>
          <a:noFill/>
          <a:ln>
            <a:noFill/>
          </a:ln>
        </p:spPr>
        <p:txBody>
          <a:bodyPr spcFirstLastPara="1" wrap="square" lIns="91425" tIns="45700" rIns="91425" bIns="45700" anchor="t" anchorCtr="0">
            <a:noAutofit/>
          </a:bodyPr>
          <a:lstStyle/>
          <a:p>
            <a:pPr marL="228600" marR="0" lvl="0" indent="-203200" algn="l" rtl="0">
              <a:lnSpc>
                <a:spcPct val="90000"/>
              </a:lnSpc>
              <a:spcBef>
                <a:spcPts val="0"/>
              </a:spcBef>
              <a:spcAft>
                <a:spcPts val="0"/>
              </a:spcAft>
              <a:buClr>
                <a:schemeClr val="dk2"/>
              </a:buClr>
              <a:buSzPts val="2400"/>
              <a:buFont typeface="Arial"/>
              <a:buChar char="•"/>
            </a:pPr>
            <a:r>
              <a:rPr lang="en-US" sz="2400" b="0" i="0" u="none" strike="noStrike" cap="none">
                <a:solidFill>
                  <a:schemeClr val="dk2"/>
                </a:solidFill>
                <a:latin typeface="Trebuchet MS"/>
                <a:ea typeface="Trebuchet MS"/>
                <a:cs typeface="Trebuchet MS"/>
                <a:sym typeface="Trebuchet MS"/>
              </a:rPr>
              <a:t>Current NCSES and other economic indicators do not measure the </a:t>
            </a:r>
            <a:r>
              <a:rPr lang="en-US" sz="2400" b="0" i="0" u="none" strike="noStrike" cap="none">
                <a:solidFill>
                  <a:srgbClr val="CC0000"/>
                </a:solidFill>
                <a:latin typeface="Trebuchet MS"/>
                <a:ea typeface="Trebuchet MS"/>
                <a:cs typeface="Trebuchet MS"/>
                <a:sym typeface="Trebuchet MS"/>
              </a:rPr>
              <a:t>value of </a:t>
            </a:r>
            <a:r>
              <a:rPr lang="en-US" sz="2400">
                <a:solidFill>
                  <a:srgbClr val="CC0000"/>
                </a:solidFill>
              </a:rPr>
              <a:t>open source software (OSS)</a:t>
            </a:r>
            <a:r>
              <a:rPr lang="en-US" sz="2400"/>
              <a:t> outside the business sector:</a:t>
            </a:r>
            <a:r>
              <a:rPr lang="en-US" sz="2400" b="0" i="0" u="none" strike="noStrike" cap="none">
                <a:solidFill>
                  <a:schemeClr val="dk2"/>
                </a:solidFill>
                <a:latin typeface="Trebuchet MS"/>
                <a:ea typeface="Trebuchet MS"/>
                <a:cs typeface="Trebuchet MS"/>
                <a:sym typeface="Trebuchet MS"/>
              </a:rPr>
              <a:t> </a:t>
            </a:r>
            <a:endParaRPr sz="2400" b="0" i="0" u="none" strike="noStrike" cap="none">
              <a:solidFill>
                <a:schemeClr val="dk2"/>
              </a:solidFill>
              <a:latin typeface="Trebuchet MS"/>
              <a:ea typeface="Trebuchet MS"/>
              <a:cs typeface="Trebuchet MS"/>
              <a:sym typeface="Trebuchet MS"/>
            </a:endParaRPr>
          </a:p>
          <a:p>
            <a:pPr marL="685800" marR="0" lvl="1" indent="-228600" algn="l" rtl="0">
              <a:lnSpc>
                <a:spcPct val="90000"/>
              </a:lnSpc>
              <a:spcBef>
                <a:spcPts val="0"/>
              </a:spcBef>
              <a:spcAft>
                <a:spcPts val="0"/>
              </a:spcAft>
              <a:buSzPts val="2400"/>
              <a:buChar char="•"/>
            </a:pPr>
            <a:r>
              <a:rPr lang="en-US"/>
              <a:t>Contribution of people from universities, government research institutions, nonprofits, and individuals</a:t>
            </a:r>
            <a:endParaRPr/>
          </a:p>
          <a:p>
            <a:pPr marL="228600" marR="0" lvl="0" indent="-203200" algn="l" rtl="0">
              <a:lnSpc>
                <a:spcPct val="90000"/>
              </a:lnSpc>
              <a:spcBef>
                <a:spcPts val="0"/>
              </a:spcBef>
              <a:spcAft>
                <a:spcPts val="0"/>
              </a:spcAft>
              <a:buClr>
                <a:schemeClr val="dk2"/>
              </a:buClr>
              <a:buSzPts val="2400"/>
              <a:buFont typeface="Arial"/>
              <a:buChar char="•"/>
            </a:pPr>
            <a:r>
              <a:rPr lang="en-US" sz="2400"/>
              <a:t>Importance of </a:t>
            </a:r>
            <a:r>
              <a:rPr lang="en-US" sz="2400" i="1">
                <a:solidFill>
                  <a:srgbClr val="CC0000"/>
                </a:solidFill>
              </a:rPr>
              <a:t>quantifying coding impact</a:t>
            </a:r>
            <a:r>
              <a:rPr lang="en-US" sz="2400"/>
              <a:t> in the scientific community </a:t>
            </a:r>
            <a:endParaRPr sz="2400"/>
          </a:p>
          <a:p>
            <a:pPr marL="685800" marR="0" lvl="1" indent="-228600" algn="l" rtl="0">
              <a:lnSpc>
                <a:spcPct val="90000"/>
              </a:lnSpc>
              <a:spcBef>
                <a:spcPts val="0"/>
              </a:spcBef>
              <a:spcAft>
                <a:spcPts val="0"/>
              </a:spcAft>
              <a:buSzPts val="2400"/>
              <a:buChar char="•"/>
            </a:pPr>
            <a:r>
              <a:rPr lang="en-US" i="1">
                <a:solidFill>
                  <a:srgbClr val="CC0000"/>
                </a:solidFill>
              </a:rPr>
              <a:t>Citations</a:t>
            </a:r>
            <a:r>
              <a:rPr lang="en-US"/>
              <a:t> are used to measure the</a:t>
            </a:r>
            <a:r>
              <a:rPr lang="en-US">
                <a:solidFill>
                  <a:srgbClr val="000000"/>
                </a:solidFill>
              </a:rPr>
              <a:t> </a:t>
            </a:r>
            <a:r>
              <a:rPr lang="en-US" i="1">
                <a:solidFill>
                  <a:srgbClr val="000000"/>
                </a:solidFill>
              </a:rPr>
              <a:t>impact of </a:t>
            </a:r>
            <a:r>
              <a:rPr lang="en-US" i="1">
                <a:solidFill>
                  <a:srgbClr val="CC0000"/>
                </a:solidFill>
              </a:rPr>
              <a:t>patents and publications</a:t>
            </a:r>
            <a:r>
              <a:rPr lang="en-US"/>
              <a:t> used to estimate research outputs </a:t>
            </a:r>
            <a:endParaRPr/>
          </a:p>
          <a:p>
            <a:pPr marL="457200" marR="0" lvl="0" indent="0" algn="l" rtl="0">
              <a:lnSpc>
                <a:spcPct val="100000"/>
              </a:lnSpc>
              <a:spcBef>
                <a:spcPts val="0"/>
              </a:spcBef>
              <a:spcAft>
                <a:spcPts val="0"/>
              </a:spcAft>
              <a:buNone/>
            </a:pPr>
            <a:endParaRPr/>
          </a:p>
          <a:p>
            <a:pPr marL="228600" marR="0" lvl="0" indent="-203200" algn="l" rtl="0">
              <a:lnSpc>
                <a:spcPct val="90000"/>
              </a:lnSpc>
              <a:spcBef>
                <a:spcPts val="0"/>
              </a:spcBef>
              <a:spcAft>
                <a:spcPts val="0"/>
              </a:spcAft>
              <a:buClr>
                <a:schemeClr val="dk2"/>
              </a:buClr>
              <a:buSzPts val="2400"/>
              <a:buFont typeface="Arial"/>
              <a:buChar char="•"/>
            </a:pPr>
            <a:r>
              <a:rPr lang="en-US" sz="2400" b="0" i="0" u="none" strike="noStrike" cap="none">
                <a:solidFill>
                  <a:schemeClr val="dk2"/>
                </a:solidFill>
                <a:latin typeface="Trebuchet MS"/>
                <a:ea typeface="Trebuchet MS"/>
                <a:cs typeface="Trebuchet MS"/>
                <a:sym typeface="Trebuchet MS"/>
              </a:rPr>
              <a:t>The goal is to test the feasibility and to develop methods to measure the </a:t>
            </a:r>
            <a:r>
              <a:rPr lang="en-US" sz="2400" b="0" i="1" u="none" strike="noStrike" cap="none">
                <a:solidFill>
                  <a:srgbClr val="CC0000"/>
                </a:solidFill>
                <a:latin typeface="Trebuchet MS"/>
                <a:ea typeface="Trebuchet MS"/>
                <a:cs typeface="Trebuchet MS"/>
                <a:sym typeface="Trebuchet MS"/>
              </a:rPr>
              <a:t>impact and scope of </a:t>
            </a:r>
            <a:r>
              <a:rPr lang="en-US" sz="2400" i="1">
                <a:solidFill>
                  <a:srgbClr val="CC0000"/>
                </a:solidFill>
              </a:rPr>
              <a:t>OSS </a:t>
            </a:r>
            <a:r>
              <a:rPr lang="en-US" sz="2400" b="0" i="1" u="none" strike="noStrike" cap="none">
                <a:solidFill>
                  <a:srgbClr val="CC0000"/>
                </a:solidFill>
                <a:latin typeface="Trebuchet MS"/>
                <a:ea typeface="Trebuchet MS"/>
                <a:cs typeface="Trebuchet MS"/>
                <a:sym typeface="Trebuchet MS"/>
              </a:rPr>
              <a:t> </a:t>
            </a:r>
            <a:endParaRPr sz="2400" b="0" i="1" u="none" strike="noStrike" cap="none">
              <a:solidFill>
                <a:srgbClr val="CC0000"/>
              </a:solidFill>
              <a:latin typeface="Trebuchet MS"/>
              <a:ea typeface="Trebuchet MS"/>
              <a:cs typeface="Trebuchet MS"/>
              <a:sym typeface="Trebuchet MS"/>
            </a:endParaRPr>
          </a:p>
          <a:p>
            <a:pPr marL="0" lvl="0" indent="0" rtl="0">
              <a:lnSpc>
                <a:spcPct val="115000"/>
              </a:lnSpc>
              <a:spcBef>
                <a:spcPts val="0"/>
              </a:spcBef>
              <a:spcAft>
                <a:spcPts val="0"/>
              </a:spcAft>
              <a:buNone/>
            </a:pPr>
            <a:endParaRPr sz="2400"/>
          </a:p>
        </p:txBody>
      </p:sp>
      <p:pic>
        <p:nvPicPr>
          <p:cNvPr id="825" name="Shape 825"/>
          <p:cNvPicPr preferRelativeResize="0"/>
          <p:nvPr/>
        </p:nvPicPr>
        <p:blipFill>
          <a:blip r:embed="rId3">
            <a:alphaModFix/>
          </a:blip>
          <a:stretch>
            <a:fillRect/>
          </a:stretch>
        </p:blipFill>
        <p:spPr>
          <a:xfrm>
            <a:off x="9124100" y="1897388"/>
            <a:ext cx="2724150" cy="2638425"/>
          </a:xfrm>
          <a:prstGeom prst="rect">
            <a:avLst/>
          </a:prstGeom>
          <a:noFill/>
          <a:ln>
            <a:noFill/>
          </a:ln>
        </p:spPr>
      </p:pic>
      <p:sp>
        <p:nvSpPr>
          <p:cNvPr id="826" name="Shape 826"/>
          <p:cNvSpPr txBox="1"/>
          <p:nvPr/>
        </p:nvSpPr>
        <p:spPr>
          <a:xfrm>
            <a:off x="568100" y="5526525"/>
            <a:ext cx="12059700" cy="1107900"/>
          </a:xfrm>
          <a:prstGeom prst="rect">
            <a:avLst/>
          </a:prstGeom>
          <a:noFill/>
          <a:ln>
            <a:noFill/>
          </a:ln>
        </p:spPr>
        <p:txBody>
          <a:bodyPr spcFirstLastPara="1" wrap="square" lIns="91425" tIns="91425" rIns="91425" bIns="91425" anchor="t" anchorCtr="0">
            <a:noAutofit/>
          </a:bodyPr>
          <a:lstStyle/>
          <a:p>
            <a:pPr marL="228600" lvl="0" indent="-203200" rtl="0">
              <a:lnSpc>
                <a:spcPct val="115000"/>
              </a:lnSpc>
              <a:spcBef>
                <a:spcPts val="0"/>
              </a:spcBef>
              <a:spcAft>
                <a:spcPts val="0"/>
              </a:spcAft>
              <a:buClr>
                <a:schemeClr val="dk2"/>
              </a:buClr>
              <a:buSzPts val="2400"/>
              <a:buChar char="•"/>
            </a:pPr>
            <a:r>
              <a:rPr lang="en-US" sz="2400">
                <a:solidFill>
                  <a:schemeClr val="dk2"/>
                </a:solidFill>
                <a:latin typeface="Trebuchet MS"/>
                <a:ea typeface="Trebuchet MS"/>
                <a:cs typeface="Trebuchet MS"/>
                <a:sym typeface="Trebuchet MS"/>
              </a:rPr>
              <a:t>Identify </a:t>
            </a:r>
            <a:r>
              <a:rPr lang="en-US" sz="2400" i="1">
                <a:solidFill>
                  <a:srgbClr val="C00000"/>
                </a:solidFill>
                <a:latin typeface="Trebuchet MS"/>
                <a:ea typeface="Trebuchet MS"/>
                <a:cs typeface="Trebuchet MS"/>
                <a:sym typeface="Trebuchet MS"/>
              </a:rPr>
              <a:t>data sources and variables</a:t>
            </a:r>
            <a:r>
              <a:rPr lang="en-US" sz="2400">
                <a:solidFill>
                  <a:schemeClr val="dk2"/>
                </a:solidFill>
                <a:latin typeface="Trebuchet MS"/>
                <a:ea typeface="Trebuchet MS"/>
                <a:cs typeface="Trebuchet MS"/>
                <a:sym typeface="Trebuchet MS"/>
              </a:rPr>
              <a:t> to measure attributes and economic value.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Shape 831"/>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Font typeface="Raleway"/>
              <a:buNone/>
            </a:pPr>
            <a:r>
              <a:rPr lang="en-US" sz="4000" b="1" i="0" u="none" strike="noStrike" cap="none">
                <a:solidFill>
                  <a:schemeClr val="dk2"/>
                </a:solidFill>
                <a:latin typeface="Raleway"/>
                <a:ea typeface="Raleway"/>
                <a:cs typeface="Raleway"/>
                <a:sym typeface="Raleway"/>
              </a:rPr>
              <a:t>Research Questions</a:t>
            </a:r>
            <a:endParaRPr sz="4000" b="1" i="0" u="none" strike="noStrike" cap="none">
              <a:solidFill>
                <a:schemeClr val="dk2"/>
              </a:solidFill>
              <a:latin typeface="Raleway"/>
              <a:ea typeface="Raleway"/>
              <a:cs typeface="Raleway"/>
              <a:sym typeface="Raleway"/>
            </a:endParaRPr>
          </a:p>
        </p:txBody>
      </p:sp>
      <p:sp>
        <p:nvSpPr>
          <p:cNvPr id="832" name="Shape 832"/>
          <p:cNvSpPr txBox="1">
            <a:spLocks noGrp="1"/>
          </p:cNvSpPr>
          <p:nvPr>
            <p:ph type="body" idx="1"/>
          </p:nvPr>
        </p:nvSpPr>
        <p:spPr>
          <a:xfrm>
            <a:off x="695700" y="1076600"/>
            <a:ext cx="11496300" cy="5402100"/>
          </a:xfrm>
          <a:prstGeom prst="rect">
            <a:avLst/>
          </a:prstGeom>
          <a:noFill/>
          <a:ln>
            <a:noFill/>
          </a:ln>
        </p:spPr>
        <p:txBody>
          <a:bodyPr spcFirstLastPara="1" wrap="square" lIns="91425" tIns="45700" rIns="91425" bIns="45700" anchor="t" anchorCtr="0">
            <a:noAutofit/>
          </a:bodyPr>
          <a:lstStyle/>
          <a:p>
            <a:pPr marL="228600" marR="0" lvl="0" indent="-215900" algn="l" rtl="0">
              <a:lnSpc>
                <a:spcPct val="80000"/>
              </a:lnSpc>
              <a:spcBef>
                <a:spcPts val="0"/>
              </a:spcBef>
              <a:spcAft>
                <a:spcPts val="0"/>
              </a:spcAft>
              <a:buClr>
                <a:schemeClr val="dk2"/>
              </a:buClr>
              <a:buSzPts val="2600"/>
              <a:buFont typeface="Arial"/>
              <a:buChar char="•"/>
            </a:pPr>
            <a:r>
              <a:rPr lang="en-US" sz="2600"/>
              <a:t>How much open source software is in use? (</a:t>
            </a:r>
            <a:r>
              <a:rPr lang="en-US" sz="2600" i="1">
                <a:solidFill>
                  <a:srgbClr val="C00000"/>
                </a:solidFill>
              </a:rPr>
              <a:t>stock measure</a:t>
            </a:r>
            <a:r>
              <a:rPr lang="en-US" sz="2600"/>
              <a:t>) </a:t>
            </a:r>
            <a:endParaRPr sz="2600"/>
          </a:p>
          <a:p>
            <a:pPr marL="685800" marR="0" lvl="1" indent="-215900" algn="l" rtl="0">
              <a:lnSpc>
                <a:spcPct val="80000"/>
              </a:lnSpc>
              <a:spcBef>
                <a:spcPts val="0"/>
              </a:spcBef>
              <a:spcAft>
                <a:spcPts val="0"/>
              </a:spcAft>
              <a:buClr>
                <a:schemeClr val="dk2"/>
              </a:buClr>
              <a:buSzPts val="2200"/>
              <a:buFont typeface="Arial"/>
              <a:buChar char="•"/>
            </a:pPr>
            <a:r>
              <a:rPr lang="en-US" sz="2200"/>
              <a:t>Active completed projects, downloads</a:t>
            </a:r>
            <a:endParaRPr sz="2200"/>
          </a:p>
          <a:p>
            <a:pPr marL="228600" lvl="0" indent="-215900" rtl="0">
              <a:lnSpc>
                <a:spcPct val="115000"/>
              </a:lnSpc>
              <a:spcBef>
                <a:spcPts val="0"/>
              </a:spcBef>
              <a:spcAft>
                <a:spcPts val="0"/>
              </a:spcAft>
              <a:buClr>
                <a:schemeClr val="dk2"/>
              </a:buClr>
              <a:buSzPts val="2600"/>
              <a:buFont typeface="Arial"/>
              <a:buChar char="•"/>
            </a:pPr>
            <a:r>
              <a:rPr lang="en-US" sz="2600"/>
              <a:t>How much is created each year? (</a:t>
            </a:r>
            <a:r>
              <a:rPr lang="en-US" sz="2600" i="1">
                <a:solidFill>
                  <a:srgbClr val="C00000"/>
                </a:solidFill>
              </a:rPr>
              <a:t>flow measure</a:t>
            </a:r>
            <a:r>
              <a:rPr lang="en-US" sz="2600"/>
              <a:t>)</a:t>
            </a:r>
            <a:endParaRPr sz="2600"/>
          </a:p>
          <a:p>
            <a:pPr marL="685800" lvl="1" indent="-215900" rtl="0">
              <a:lnSpc>
                <a:spcPct val="115000"/>
              </a:lnSpc>
              <a:spcBef>
                <a:spcPts val="0"/>
              </a:spcBef>
              <a:spcAft>
                <a:spcPts val="0"/>
              </a:spcAft>
              <a:buClr>
                <a:schemeClr val="dk2"/>
              </a:buClr>
              <a:buSzPts val="2200"/>
              <a:buFont typeface="Arial"/>
              <a:buChar char="•"/>
            </a:pPr>
            <a:r>
              <a:rPr lang="en-US" sz="2200"/>
              <a:t>New projects (annual and cumulative), lines of code, commits, man-hours</a:t>
            </a:r>
            <a:endParaRPr sz="2200"/>
          </a:p>
          <a:p>
            <a:pPr marL="228600" lvl="0" indent="-215900" rtl="0">
              <a:lnSpc>
                <a:spcPct val="115000"/>
              </a:lnSpc>
              <a:spcBef>
                <a:spcPts val="0"/>
              </a:spcBef>
              <a:spcAft>
                <a:spcPts val="0"/>
              </a:spcAft>
              <a:buClr>
                <a:schemeClr val="dk2"/>
              </a:buClr>
              <a:buSzPts val="2600"/>
              <a:buFont typeface="Arial"/>
              <a:buChar char="•"/>
            </a:pPr>
            <a:r>
              <a:rPr lang="en-US" sz="2600"/>
              <a:t>What types (categories) can be identified?</a:t>
            </a:r>
            <a:endParaRPr sz="2600"/>
          </a:p>
          <a:p>
            <a:pPr marL="228600" lvl="0" indent="-215900" rtl="0">
              <a:lnSpc>
                <a:spcPct val="115000"/>
              </a:lnSpc>
              <a:spcBef>
                <a:spcPts val="0"/>
              </a:spcBef>
              <a:spcAft>
                <a:spcPts val="0"/>
              </a:spcAft>
              <a:buClr>
                <a:schemeClr val="dk2"/>
              </a:buClr>
              <a:buSzPts val="2600"/>
              <a:buFont typeface="Arial"/>
              <a:buChar char="•"/>
            </a:pPr>
            <a:r>
              <a:rPr lang="en-US" sz="2600"/>
              <a:t>Who creates it?</a:t>
            </a:r>
            <a:endParaRPr sz="2600"/>
          </a:p>
          <a:p>
            <a:pPr marL="685800" lvl="1" indent="-215900" rtl="0">
              <a:lnSpc>
                <a:spcPct val="115000"/>
              </a:lnSpc>
              <a:spcBef>
                <a:spcPts val="0"/>
              </a:spcBef>
              <a:spcAft>
                <a:spcPts val="0"/>
              </a:spcAft>
              <a:buClr>
                <a:schemeClr val="dk2"/>
              </a:buClr>
              <a:buSzPts val="2200"/>
              <a:buFont typeface="Arial"/>
              <a:buChar char="•"/>
            </a:pPr>
            <a:r>
              <a:rPr lang="en-US" sz="2200" i="1">
                <a:solidFill>
                  <a:srgbClr val="C00000"/>
                </a:solidFill>
              </a:rPr>
              <a:t>Sectors:</a:t>
            </a:r>
            <a:r>
              <a:rPr lang="en-US" sz="2200"/>
              <a:t> Business, Government, Academia, Households, Nonprofits, Foreign</a:t>
            </a:r>
            <a:endParaRPr sz="2200"/>
          </a:p>
          <a:p>
            <a:pPr marL="228600" lvl="0" indent="-215900" rtl="0">
              <a:lnSpc>
                <a:spcPct val="115000"/>
              </a:lnSpc>
              <a:spcBef>
                <a:spcPts val="0"/>
              </a:spcBef>
              <a:spcAft>
                <a:spcPts val="0"/>
              </a:spcAft>
              <a:buClr>
                <a:schemeClr val="dk2"/>
              </a:buClr>
              <a:buSzPts val="2600"/>
              <a:buFont typeface="Arial"/>
              <a:buChar char="•"/>
            </a:pPr>
            <a:r>
              <a:rPr lang="en-US" sz="2600"/>
              <a:t>Who benefits from its development?</a:t>
            </a:r>
            <a:endParaRPr sz="2600"/>
          </a:p>
          <a:p>
            <a:pPr marL="685800" lvl="1" indent="-215900" rtl="0">
              <a:lnSpc>
                <a:spcPct val="115000"/>
              </a:lnSpc>
              <a:spcBef>
                <a:spcPts val="0"/>
              </a:spcBef>
              <a:spcAft>
                <a:spcPts val="0"/>
              </a:spcAft>
              <a:buClr>
                <a:schemeClr val="dk2"/>
              </a:buClr>
              <a:buSzPts val="2200"/>
              <a:buFont typeface="Arial"/>
              <a:buChar char="•"/>
            </a:pPr>
            <a:r>
              <a:rPr lang="en-US" sz="2200" i="1">
                <a:solidFill>
                  <a:srgbClr val="C00000"/>
                </a:solidFill>
              </a:rPr>
              <a:t>Users:</a:t>
            </a:r>
            <a:r>
              <a:rPr lang="en-US" sz="2200"/>
              <a:t> Downloads, citations, other developers (reverse dependencies)</a:t>
            </a:r>
            <a:endParaRPr sz="2200"/>
          </a:p>
          <a:p>
            <a:pPr marL="228600" lvl="0" indent="-215900" rtl="0">
              <a:lnSpc>
                <a:spcPct val="115000"/>
              </a:lnSpc>
              <a:spcBef>
                <a:spcPts val="0"/>
              </a:spcBef>
              <a:spcAft>
                <a:spcPts val="0"/>
              </a:spcAft>
              <a:buClr>
                <a:schemeClr val="dk2"/>
              </a:buClr>
              <a:buSzPts val="2600"/>
              <a:buFont typeface="Arial"/>
              <a:buChar char="•"/>
            </a:pPr>
            <a:r>
              <a:rPr lang="en-US" sz="2600"/>
              <a:t>What methods can we use to estimate </a:t>
            </a:r>
            <a:r>
              <a:rPr lang="en-US" sz="2600" i="1">
                <a:solidFill>
                  <a:srgbClr val="C00000"/>
                </a:solidFill>
              </a:rPr>
              <a:t>cost and economic value</a:t>
            </a:r>
            <a:r>
              <a:rPr lang="en-US" sz="2600"/>
              <a:t> of open source software? </a:t>
            </a:r>
            <a:endParaRPr sz="2600"/>
          </a:p>
          <a:p>
            <a:pPr marL="685800" lvl="1" indent="-215900" rtl="0">
              <a:lnSpc>
                <a:spcPct val="115000"/>
              </a:lnSpc>
              <a:spcBef>
                <a:spcPts val="0"/>
              </a:spcBef>
              <a:spcAft>
                <a:spcPts val="0"/>
              </a:spcAft>
              <a:buClr>
                <a:schemeClr val="dk2"/>
              </a:buClr>
              <a:buSzPts val="2200"/>
              <a:buFont typeface="Arial"/>
              <a:buChar char="•"/>
            </a:pPr>
            <a:r>
              <a:rPr lang="en-US" sz="2200"/>
              <a:t>Software cost estimation, network analysis</a:t>
            </a:r>
            <a:endParaRPr sz="2200"/>
          </a:p>
          <a:p>
            <a:pPr marL="0" marR="0" lvl="0" indent="0" algn="l" rtl="0">
              <a:lnSpc>
                <a:spcPct val="80000"/>
              </a:lnSpc>
              <a:spcBef>
                <a:spcPts val="500"/>
              </a:spcBef>
              <a:spcAft>
                <a:spcPts val="0"/>
              </a:spcAft>
              <a:buNone/>
            </a:pPr>
            <a:endParaRPr sz="2600" b="0" i="0" u="none" strike="noStrike" cap="none">
              <a:solidFill>
                <a:schemeClr val="dk2"/>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Shape 838"/>
          <p:cNvSpPr txBox="1"/>
          <p:nvPr/>
        </p:nvSpPr>
        <p:spPr>
          <a:xfrm>
            <a:off x="11570621" y="6473031"/>
            <a:ext cx="621300" cy="37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36</a:t>
            </a:fld>
            <a:endParaRPr sz="1900">
              <a:solidFill>
                <a:srgbClr val="FFFFFF"/>
              </a:solidFill>
              <a:latin typeface="Helvetica Neue Light"/>
              <a:ea typeface="Helvetica Neue Light"/>
              <a:cs typeface="Helvetica Neue Light"/>
              <a:sym typeface="Helvetica Neue Light"/>
            </a:endParaRPr>
          </a:p>
        </p:txBody>
      </p:sp>
      <p:sp>
        <p:nvSpPr>
          <p:cNvPr id="839" name="Shape 839"/>
          <p:cNvSpPr txBox="1"/>
          <p:nvPr/>
        </p:nvSpPr>
        <p:spPr>
          <a:xfrm>
            <a:off x="831850" y="1087700"/>
            <a:ext cx="9838800" cy="56880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457200" lvl="0" indent="-381000"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OSS is a computer software with its source code made available with </a:t>
            </a:r>
            <a:r>
              <a:rPr lang="en-US" sz="2400">
                <a:solidFill>
                  <a:srgbClr val="CC0000"/>
                </a:solidFill>
                <a:latin typeface="Trebuchet MS"/>
                <a:ea typeface="Trebuchet MS"/>
                <a:cs typeface="Trebuchet MS"/>
                <a:sym typeface="Trebuchet MS"/>
              </a:rPr>
              <a:t>a license </a:t>
            </a:r>
            <a:r>
              <a:rPr lang="en-US" sz="2400">
                <a:solidFill>
                  <a:schemeClr val="dk1"/>
                </a:solidFill>
                <a:latin typeface="Trebuchet MS"/>
                <a:ea typeface="Trebuchet MS"/>
                <a:cs typeface="Trebuchet MS"/>
                <a:sym typeface="Trebuchet MS"/>
              </a:rPr>
              <a:t>in which the copyright holder provides the </a:t>
            </a:r>
            <a:r>
              <a:rPr lang="en-US" sz="2400">
                <a:solidFill>
                  <a:srgbClr val="CC0000"/>
                </a:solidFill>
                <a:latin typeface="Trebuchet MS"/>
                <a:ea typeface="Trebuchet MS"/>
                <a:cs typeface="Trebuchet MS"/>
                <a:sym typeface="Trebuchet MS"/>
              </a:rPr>
              <a:t>rights </a:t>
            </a:r>
            <a:r>
              <a:rPr lang="en-US" sz="2400">
                <a:solidFill>
                  <a:schemeClr val="dk1"/>
                </a:solidFill>
                <a:latin typeface="Trebuchet MS"/>
                <a:ea typeface="Trebuchet MS"/>
                <a:cs typeface="Trebuchet MS"/>
                <a:sym typeface="Trebuchet MS"/>
              </a:rPr>
              <a:t>to </a:t>
            </a:r>
            <a:r>
              <a:rPr lang="en-US" sz="2400">
                <a:solidFill>
                  <a:srgbClr val="990000"/>
                </a:solidFill>
                <a:latin typeface="Trebuchet MS"/>
                <a:ea typeface="Trebuchet MS"/>
                <a:cs typeface="Trebuchet MS"/>
                <a:sym typeface="Trebuchet MS"/>
              </a:rPr>
              <a:t>study, change, and distribute</a:t>
            </a:r>
            <a:r>
              <a:rPr lang="en-US" sz="2400">
                <a:solidFill>
                  <a:schemeClr val="dk1"/>
                </a:solidFill>
                <a:latin typeface="Trebuchet MS"/>
                <a:ea typeface="Trebuchet MS"/>
                <a:cs typeface="Trebuchet MS"/>
                <a:sym typeface="Trebuchet MS"/>
              </a:rPr>
              <a:t> the software to anyone and for any purpose.</a:t>
            </a:r>
            <a:endParaRPr sz="2400">
              <a:solidFill>
                <a:schemeClr val="dk1"/>
              </a:solidFill>
              <a:latin typeface="Trebuchet MS"/>
              <a:ea typeface="Trebuchet MS"/>
              <a:cs typeface="Trebuchet MS"/>
              <a:sym typeface="Trebuchet MS"/>
            </a:endParaRPr>
          </a:p>
          <a:p>
            <a:pPr marL="0" lvl="0" indent="0" rtl="0">
              <a:spcBef>
                <a:spcPts val="0"/>
              </a:spcBef>
              <a:spcAft>
                <a:spcPts val="0"/>
              </a:spcAft>
              <a:buNone/>
            </a:pPr>
            <a:endParaRPr sz="2400">
              <a:solidFill>
                <a:schemeClr val="dk1"/>
              </a:solidFill>
              <a:latin typeface="Trebuchet MS"/>
              <a:ea typeface="Trebuchet MS"/>
              <a:cs typeface="Trebuchet MS"/>
              <a:sym typeface="Trebuchet MS"/>
            </a:endParaRPr>
          </a:p>
          <a:p>
            <a:pPr marL="457200" marR="0" lvl="0" indent="-381000" algn="just" rtl="0">
              <a:lnSpc>
                <a:spcPct val="100000"/>
              </a:lnSpc>
              <a:spcBef>
                <a:spcPts val="0"/>
              </a:spcBef>
              <a:spcAft>
                <a:spcPts val="0"/>
              </a:spcAft>
              <a:buClr>
                <a:schemeClr val="dk1"/>
              </a:buClr>
              <a:buSzPts val="2400"/>
              <a:buFont typeface="Trebuchet MS"/>
              <a:buChar char="●"/>
            </a:pPr>
            <a:r>
              <a:rPr lang="en-US" sz="2400">
                <a:solidFill>
                  <a:srgbClr val="333333"/>
                </a:solidFill>
                <a:latin typeface="Trebuchet MS"/>
                <a:ea typeface="Trebuchet MS"/>
                <a:cs typeface="Trebuchet MS"/>
                <a:sym typeface="Trebuchet MS"/>
              </a:rPr>
              <a:t>OSS is a philosophical framework for how users should interact with software. It considers the rights to use, modify, and distribute it and under what conditions.</a:t>
            </a:r>
            <a:endParaRPr sz="2400">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2400">
              <a:latin typeface="Trebuchet MS"/>
              <a:ea typeface="Trebuchet MS"/>
              <a:cs typeface="Trebuchet MS"/>
              <a:sym typeface="Trebuchet MS"/>
            </a:endParaRPr>
          </a:p>
          <a:p>
            <a:pPr marL="457200" marR="0" lvl="0"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Operationalized</a:t>
            </a:r>
            <a:endParaRPr sz="2400">
              <a:latin typeface="Trebuchet MS"/>
              <a:ea typeface="Trebuchet MS"/>
              <a:cs typeface="Trebuchet MS"/>
              <a:sym typeface="Trebuchet MS"/>
            </a:endParaRPr>
          </a:p>
          <a:p>
            <a:pPr marL="914400" marR="0" lvl="1"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Open Source Initiative (OSI)-Approved License</a:t>
            </a:r>
            <a:endParaRPr sz="2400">
              <a:latin typeface="Trebuchet MS"/>
              <a:ea typeface="Trebuchet MS"/>
              <a:cs typeface="Trebuchet MS"/>
              <a:sym typeface="Trebuchet MS"/>
            </a:endParaRPr>
          </a:p>
          <a:p>
            <a:pPr marL="914400" marR="0" lvl="1"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Production Ready Release for Current Ecosystem</a:t>
            </a:r>
            <a:endParaRPr sz="1900"/>
          </a:p>
        </p:txBody>
      </p:sp>
      <p:sp>
        <p:nvSpPr>
          <p:cNvPr id="840" name="Shape 840"/>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OSS Definition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p:nvPr/>
        </p:nvSpPr>
        <p:spPr>
          <a:xfrm>
            <a:off x="11570621" y="6473031"/>
            <a:ext cx="621300" cy="37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37</a:t>
            </a:fld>
            <a:endParaRPr sz="1900">
              <a:solidFill>
                <a:srgbClr val="FFFFFF"/>
              </a:solidFill>
              <a:latin typeface="Helvetica Neue Light"/>
              <a:ea typeface="Helvetica Neue Light"/>
              <a:cs typeface="Helvetica Neue Light"/>
              <a:sym typeface="Helvetica Neue Light"/>
            </a:endParaRPr>
          </a:p>
        </p:txBody>
      </p:sp>
      <p:sp>
        <p:nvSpPr>
          <p:cNvPr id="847" name="Shape 847"/>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Core Concepts</a:t>
            </a:r>
            <a:endParaRPr/>
          </a:p>
        </p:txBody>
      </p:sp>
      <p:sp>
        <p:nvSpPr>
          <p:cNvPr id="848" name="Shape 848"/>
          <p:cNvSpPr txBox="1"/>
          <p:nvPr/>
        </p:nvSpPr>
        <p:spPr>
          <a:xfrm>
            <a:off x="831850" y="1087700"/>
            <a:ext cx="9838800" cy="5688000"/>
          </a:xfrm>
          <a:prstGeom prst="rect">
            <a:avLst/>
          </a:prstGeom>
          <a:noFill/>
          <a:ln>
            <a:noFill/>
          </a:ln>
        </p:spPr>
        <p:txBody>
          <a:bodyPr spcFirstLastPara="1" wrap="square" lIns="121900" tIns="121900" rIns="121900" bIns="121900" anchor="t" anchorCtr="0">
            <a:noAutofit/>
          </a:bodyPr>
          <a:lstStyle/>
          <a:p>
            <a:pPr marL="457200" marR="0" lvl="0" indent="0" algn="l" rtl="0">
              <a:lnSpc>
                <a:spcPct val="100000"/>
              </a:lnSpc>
              <a:spcBef>
                <a:spcPts val="0"/>
              </a:spcBef>
              <a:spcAft>
                <a:spcPts val="0"/>
              </a:spcAft>
              <a:buNone/>
            </a:pPr>
            <a:endParaRPr sz="2400">
              <a:latin typeface="Trebuchet MS"/>
              <a:ea typeface="Trebuchet MS"/>
              <a:cs typeface="Trebuchet MS"/>
              <a:sym typeface="Trebuchet MS"/>
            </a:endParaRPr>
          </a:p>
          <a:p>
            <a:pPr marL="457200" marR="0" lvl="0"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Current Focus:</a:t>
            </a:r>
            <a:endParaRPr sz="2400">
              <a:latin typeface="Trebuchet MS"/>
              <a:ea typeface="Trebuchet MS"/>
              <a:cs typeface="Trebuchet MS"/>
              <a:sym typeface="Trebuchet MS"/>
            </a:endParaRPr>
          </a:p>
          <a:p>
            <a:pPr marL="914400" marR="0" lvl="1"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OSS universe: how much is out there?</a:t>
            </a:r>
            <a:endParaRPr sz="2400">
              <a:latin typeface="Trebuchet MS"/>
              <a:ea typeface="Trebuchet MS"/>
              <a:cs typeface="Trebuchet MS"/>
              <a:sym typeface="Trebuchet MS"/>
            </a:endParaRPr>
          </a:p>
          <a:p>
            <a:pPr marL="914400" marR="0" lvl="1"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Profile of contributors (affiliations and sectors)</a:t>
            </a:r>
            <a:endParaRPr sz="2400">
              <a:latin typeface="Trebuchet MS"/>
              <a:ea typeface="Trebuchet MS"/>
              <a:cs typeface="Trebuchet MS"/>
              <a:sym typeface="Trebuchet MS"/>
            </a:endParaRPr>
          </a:p>
          <a:p>
            <a:pPr marL="914400" marR="0" lvl="1"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Contribution over time (rate of development)</a:t>
            </a:r>
            <a:endParaRPr sz="2400">
              <a:latin typeface="Trebuchet MS"/>
              <a:ea typeface="Trebuchet MS"/>
              <a:cs typeface="Trebuchet MS"/>
              <a:sym typeface="Trebuchet MS"/>
            </a:endParaRPr>
          </a:p>
          <a:p>
            <a:pPr marL="914400" marR="0" lvl="1"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Depreciation analysis</a:t>
            </a:r>
            <a:endParaRPr sz="2400">
              <a:latin typeface="Trebuchet MS"/>
              <a:ea typeface="Trebuchet MS"/>
              <a:cs typeface="Trebuchet MS"/>
              <a:sym typeface="Trebuchet MS"/>
            </a:endParaRPr>
          </a:p>
          <a:p>
            <a:pPr marL="457200" marR="0" lvl="0" indent="0" algn="l" rtl="0">
              <a:lnSpc>
                <a:spcPct val="100000"/>
              </a:lnSpc>
              <a:spcBef>
                <a:spcPts val="0"/>
              </a:spcBef>
              <a:spcAft>
                <a:spcPts val="0"/>
              </a:spcAft>
              <a:buNone/>
            </a:pPr>
            <a:endParaRPr sz="2400">
              <a:latin typeface="Trebuchet MS"/>
              <a:ea typeface="Trebuchet MS"/>
              <a:cs typeface="Trebuchet MS"/>
              <a:sym typeface="Trebuchet MS"/>
            </a:endParaRPr>
          </a:p>
          <a:p>
            <a:pPr marL="457200" marR="0" lvl="0"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Strategy </a:t>
            </a:r>
            <a:r>
              <a:rPr lang="en-US" sz="2400">
                <a:solidFill>
                  <a:schemeClr val="dk1"/>
                </a:solidFill>
                <a:latin typeface="Trebuchet MS"/>
                <a:ea typeface="Trebuchet MS"/>
                <a:cs typeface="Trebuchet MS"/>
                <a:sym typeface="Trebuchet MS"/>
              </a:rPr>
              <a:t>to capture OSS universe</a:t>
            </a:r>
            <a:r>
              <a:rPr lang="en-US" sz="2400">
                <a:latin typeface="Trebuchet MS"/>
                <a:ea typeface="Trebuchet MS"/>
                <a:cs typeface="Trebuchet MS"/>
                <a:sym typeface="Trebuchet MS"/>
              </a:rPr>
              <a:t>:</a:t>
            </a:r>
            <a:endParaRPr sz="2400">
              <a:latin typeface="Trebuchet MS"/>
              <a:ea typeface="Trebuchet MS"/>
              <a:cs typeface="Trebuchet MS"/>
              <a:sym typeface="Trebuchet MS"/>
            </a:endParaRPr>
          </a:p>
          <a:p>
            <a:pPr marL="914400" marR="0" lvl="1"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Three categories:</a:t>
            </a:r>
            <a:endParaRPr sz="2400">
              <a:latin typeface="Trebuchet MS"/>
              <a:ea typeface="Trebuchet MS"/>
              <a:cs typeface="Trebuchet MS"/>
              <a:sym typeface="Trebuchet MS"/>
            </a:endParaRPr>
          </a:p>
          <a:p>
            <a:pPr marL="1371600" marR="0" lvl="2"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Major Projects (e.g., Mozilla, Apache)</a:t>
            </a:r>
            <a:endParaRPr sz="2400">
              <a:latin typeface="Trebuchet MS"/>
              <a:ea typeface="Trebuchet MS"/>
              <a:cs typeface="Trebuchet MS"/>
              <a:sym typeface="Trebuchet MS"/>
            </a:endParaRPr>
          </a:p>
          <a:p>
            <a:pPr marL="1371600" marR="0" lvl="2" indent="-381000" algn="l" rtl="0">
              <a:lnSpc>
                <a:spcPct val="100000"/>
              </a:lnSpc>
              <a:spcBef>
                <a:spcPts val="0"/>
              </a:spcBef>
              <a:spcAft>
                <a:spcPts val="0"/>
              </a:spcAft>
              <a:buClr>
                <a:srgbClr val="B7B7B7"/>
              </a:buClr>
              <a:buSzPts val="2400"/>
              <a:buFont typeface="Trebuchet MS"/>
              <a:buChar char="■"/>
            </a:pPr>
            <a:r>
              <a:rPr lang="en-US" sz="2400">
                <a:solidFill>
                  <a:srgbClr val="B7B7B7"/>
                </a:solidFill>
                <a:latin typeface="Trebuchet MS"/>
                <a:ea typeface="Trebuchet MS"/>
                <a:cs typeface="Trebuchet MS"/>
                <a:sym typeface="Trebuchet MS"/>
              </a:rPr>
              <a:t>Programming Languages (e.g., R and Python)</a:t>
            </a:r>
            <a:endParaRPr sz="2400">
              <a:solidFill>
                <a:srgbClr val="B7B7B7"/>
              </a:solidFill>
              <a:latin typeface="Trebuchet MS"/>
              <a:ea typeface="Trebuchet MS"/>
              <a:cs typeface="Trebuchet MS"/>
              <a:sym typeface="Trebuchet MS"/>
            </a:endParaRPr>
          </a:p>
          <a:p>
            <a:pPr marL="1371600" marR="0" lvl="2" indent="-381000" algn="l" rtl="0">
              <a:lnSpc>
                <a:spcPct val="100000"/>
              </a:lnSpc>
              <a:spcBef>
                <a:spcPts val="0"/>
              </a:spcBef>
              <a:spcAft>
                <a:spcPts val="0"/>
              </a:spcAft>
              <a:buClr>
                <a:srgbClr val="B7B7B7"/>
              </a:buClr>
              <a:buSzPts val="2400"/>
              <a:buFont typeface="Trebuchet MS"/>
              <a:buChar char="■"/>
            </a:pPr>
            <a:r>
              <a:rPr lang="en-US" sz="2400">
                <a:solidFill>
                  <a:srgbClr val="B7B7B7"/>
                </a:solidFill>
                <a:latin typeface="Trebuchet MS"/>
                <a:ea typeface="Trebuchet MS"/>
                <a:cs typeface="Trebuchet MS"/>
                <a:sym typeface="Trebuchet MS"/>
              </a:rPr>
              <a:t>Packages (e.g., ggplot2, Pandas)</a:t>
            </a:r>
            <a:endParaRPr sz="2400">
              <a:solidFill>
                <a:srgbClr val="B7B7B7"/>
              </a:solidFill>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19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Shape 854"/>
          <p:cNvPicPr preferRelativeResize="0"/>
          <p:nvPr/>
        </p:nvPicPr>
        <p:blipFill rotWithShape="1">
          <a:blip r:embed="rId3">
            <a:alphaModFix/>
          </a:blip>
          <a:srcRect l="11378" r="11324" b="1893"/>
          <a:stretch/>
        </p:blipFill>
        <p:spPr>
          <a:xfrm>
            <a:off x="2007625" y="0"/>
            <a:ext cx="8176751" cy="6661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Shape 860"/>
          <p:cNvSpPr txBox="1"/>
          <p:nvPr/>
        </p:nvSpPr>
        <p:spPr>
          <a:xfrm>
            <a:off x="11570621" y="6473031"/>
            <a:ext cx="621300" cy="37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39</a:t>
            </a:fld>
            <a:endParaRPr sz="1900">
              <a:solidFill>
                <a:srgbClr val="FFFFFF"/>
              </a:solidFill>
              <a:latin typeface="Helvetica Neue Light"/>
              <a:ea typeface="Helvetica Neue Light"/>
              <a:cs typeface="Helvetica Neue Light"/>
              <a:sym typeface="Helvetica Neue Light"/>
            </a:endParaRPr>
          </a:p>
        </p:txBody>
      </p:sp>
      <p:sp>
        <p:nvSpPr>
          <p:cNvPr id="861" name="Shape 861"/>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Core Concepts</a:t>
            </a:r>
            <a:endParaRPr/>
          </a:p>
        </p:txBody>
      </p:sp>
      <p:sp>
        <p:nvSpPr>
          <p:cNvPr id="862" name="Shape 862"/>
          <p:cNvSpPr txBox="1"/>
          <p:nvPr/>
        </p:nvSpPr>
        <p:spPr>
          <a:xfrm>
            <a:off x="831850" y="1087700"/>
            <a:ext cx="9838800" cy="5688000"/>
          </a:xfrm>
          <a:prstGeom prst="rect">
            <a:avLst/>
          </a:prstGeom>
          <a:noFill/>
          <a:ln>
            <a:noFill/>
          </a:ln>
        </p:spPr>
        <p:txBody>
          <a:bodyPr spcFirstLastPara="1" wrap="square" lIns="121900" tIns="121900" rIns="121900" bIns="121900" anchor="t" anchorCtr="0">
            <a:noAutofit/>
          </a:bodyPr>
          <a:lstStyle/>
          <a:p>
            <a:pPr marL="457200" marR="0" lvl="0" indent="0" algn="l" rtl="0">
              <a:lnSpc>
                <a:spcPct val="100000"/>
              </a:lnSpc>
              <a:spcBef>
                <a:spcPts val="0"/>
              </a:spcBef>
              <a:spcAft>
                <a:spcPts val="0"/>
              </a:spcAft>
              <a:buNone/>
            </a:pPr>
            <a:endParaRPr sz="2400">
              <a:latin typeface="Trebuchet MS"/>
              <a:ea typeface="Trebuchet MS"/>
              <a:cs typeface="Trebuchet MS"/>
              <a:sym typeface="Trebuchet MS"/>
            </a:endParaRPr>
          </a:p>
          <a:p>
            <a:pPr marL="457200" marR="0" lvl="0"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Strategy </a:t>
            </a:r>
            <a:r>
              <a:rPr lang="en-US" sz="2400">
                <a:solidFill>
                  <a:schemeClr val="dk1"/>
                </a:solidFill>
                <a:latin typeface="Trebuchet MS"/>
                <a:ea typeface="Trebuchet MS"/>
                <a:cs typeface="Trebuchet MS"/>
                <a:sym typeface="Trebuchet MS"/>
              </a:rPr>
              <a:t>to capture OSS universe</a:t>
            </a:r>
            <a:r>
              <a:rPr lang="en-US" sz="2400">
                <a:latin typeface="Trebuchet MS"/>
                <a:ea typeface="Trebuchet MS"/>
                <a:cs typeface="Trebuchet MS"/>
                <a:sym typeface="Trebuchet MS"/>
              </a:rPr>
              <a:t>:</a:t>
            </a:r>
            <a:endParaRPr sz="2400">
              <a:latin typeface="Trebuchet MS"/>
              <a:ea typeface="Trebuchet MS"/>
              <a:cs typeface="Trebuchet MS"/>
              <a:sym typeface="Trebuchet MS"/>
            </a:endParaRPr>
          </a:p>
          <a:p>
            <a:pPr marL="914400" marR="0" lvl="1"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Three categories:</a:t>
            </a:r>
            <a:endParaRPr sz="2400">
              <a:latin typeface="Trebuchet MS"/>
              <a:ea typeface="Trebuchet MS"/>
              <a:cs typeface="Trebuchet MS"/>
              <a:sym typeface="Trebuchet MS"/>
            </a:endParaRPr>
          </a:p>
          <a:p>
            <a:pPr marL="1371600" marR="0" lvl="2" indent="-381000" algn="l" rtl="0">
              <a:lnSpc>
                <a:spcPct val="100000"/>
              </a:lnSpc>
              <a:spcBef>
                <a:spcPts val="0"/>
              </a:spcBef>
              <a:spcAft>
                <a:spcPts val="0"/>
              </a:spcAft>
              <a:buClr>
                <a:srgbClr val="B7B7B7"/>
              </a:buClr>
              <a:buSzPts val="2400"/>
              <a:buFont typeface="Trebuchet MS"/>
              <a:buChar char="■"/>
            </a:pPr>
            <a:r>
              <a:rPr lang="en-US" sz="2400">
                <a:solidFill>
                  <a:srgbClr val="B7B7B7"/>
                </a:solidFill>
                <a:latin typeface="Trebuchet MS"/>
                <a:ea typeface="Trebuchet MS"/>
                <a:cs typeface="Trebuchet MS"/>
                <a:sym typeface="Trebuchet MS"/>
              </a:rPr>
              <a:t>Major Projects (e.g., Mozilla, Apache)</a:t>
            </a:r>
            <a:endParaRPr sz="2400">
              <a:solidFill>
                <a:srgbClr val="B7B7B7"/>
              </a:solidFill>
              <a:latin typeface="Trebuchet MS"/>
              <a:ea typeface="Trebuchet MS"/>
              <a:cs typeface="Trebuchet MS"/>
              <a:sym typeface="Trebuchet MS"/>
            </a:endParaRPr>
          </a:p>
          <a:p>
            <a:pPr marL="1371600" marR="0" lvl="2"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Programming Languages (e.g., R and Python)</a:t>
            </a:r>
            <a:endParaRPr sz="2400">
              <a:latin typeface="Trebuchet MS"/>
              <a:ea typeface="Trebuchet MS"/>
              <a:cs typeface="Trebuchet MS"/>
              <a:sym typeface="Trebuchet MS"/>
            </a:endParaRPr>
          </a:p>
          <a:p>
            <a:pPr marL="1371600" marR="0" lvl="2" indent="-381000" algn="l" rtl="0">
              <a:lnSpc>
                <a:spcPct val="100000"/>
              </a:lnSpc>
              <a:spcBef>
                <a:spcPts val="0"/>
              </a:spcBef>
              <a:spcAft>
                <a:spcPts val="0"/>
              </a:spcAft>
              <a:buClr>
                <a:srgbClr val="B7B7B7"/>
              </a:buClr>
              <a:buSzPts val="2400"/>
              <a:buFont typeface="Trebuchet MS"/>
              <a:buChar char="■"/>
            </a:pPr>
            <a:r>
              <a:rPr lang="en-US" sz="2400">
                <a:solidFill>
                  <a:srgbClr val="B7B7B7"/>
                </a:solidFill>
                <a:latin typeface="Trebuchet MS"/>
                <a:ea typeface="Trebuchet MS"/>
                <a:cs typeface="Trebuchet MS"/>
                <a:sym typeface="Trebuchet MS"/>
              </a:rPr>
              <a:t>Packages (e.g., ggplot2, Pandas)</a:t>
            </a:r>
            <a:endParaRPr sz="2400">
              <a:solidFill>
                <a:srgbClr val="B7B7B7"/>
              </a:solidFill>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831850" y="-16042"/>
            <a:ext cx="10515600" cy="1008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Research Question</a:t>
            </a:r>
            <a:endParaRPr sz="4400">
              <a:solidFill>
                <a:srgbClr val="233E50"/>
              </a:solidFill>
              <a:latin typeface="Raleway"/>
              <a:ea typeface="Raleway"/>
              <a:cs typeface="Raleway"/>
              <a:sym typeface="Raleway"/>
            </a:endParaRPr>
          </a:p>
        </p:txBody>
      </p:sp>
      <p:sp>
        <p:nvSpPr>
          <p:cNvPr id="581" name="Shape 581"/>
          <p:cNvSpPr txBox="1"/>
          <p:nvPr/>
        </p:nvSpPr>
        <p:spPr>
          <a:xfrm>
            <a:off x="838200" y="992550"/>
            <a:ext cx="10515600" cy="50139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2000"/>
              </a:spcBef>
              <a:spcAft>
                <a:spcPts val="0"/>
              </a:spcAft>
              <a:buNone/>
            </a:pPr>
            <a:r>
              <a:rPr lang="en-US" sz="3600">
                <a:solidFill>
                  <a:schemeClr val="dk1"/>
                </a:solidFill>
                <a:latin typeface="Trebuchet MS"/>
                <a:ea typeface="Trebuchet MS"/>
                <a:cs typeface="Trebuchet MS"/>
                <a:sym typeface="Trebuchet MS"/>
              </a:rPr>
              <a:t>What are the high school to workforce pathways that lead to a STEM or STEM-related occupation? </a:t>
            </a:r>
            <a:endParaRPr sz="3600">
              <a:solidFill>
                <a:schemeClr val="dk1"/>
              </a:solidFill>
              <a:latin typeface="Trebuchet MS"/>
              <a:ea typeface="Trebuchet MS"/>
              <a:cs typeface="Trebuchet MS"/>
              <a:sym typeface="Trebuchet MS"/>
            </a:endParaRPr>
          </a:p>
          <a:p>
            <a:pPr marL="457200" lvl="0" indent="-419100" rtl="0">
              <a:lnSpc>
                <a:spcPct val="115000"/>
              </a:lnSpc>
              <a:spcBef>
                <a:spcPts val="2000"/>
              </a:spcBef>
              <a:spcAft>
                <a:spcPts val="0"/>
              </a:spcAft>
              <a:buSzPts val="3000"/>
              <a:buFont typeface="Trebuchet MS"/>
              <a:buChar char="●"/>
            </a:pPr>
            <a:r>
              <a:rPr lang="en-US" sz="3000">
                <a:latin typeface="Trebuchet MS"/>
                <a:ea typeface="Trebuchet MS"/>
                <a:cs typeface="Trebuchet MS"/>
                <a:sym typeface="Trebuchet MS"/>
              </a:rPr>
              <a:t>Focus on high school to post-secondary and workforce pathways in Virginia</a:t>
            </a:r>
            <a:endParaRPr sz="3000">
              <a:latin typeface="Trebuchet MS"/>
              <a:ea typeface="Trebuchet MS"/>
              <a:cs typeface="Trebuchet MS"/>
              <a:sym typeface="Trebuchet MS"/>
            </a:endParaRPr>
          </a:p>
          <a:p>
            <a:pPr marL="457200" lvl="0" indent="-419100" rtl="0">
              <a:lnSpc>
                <a:spcPct val="115000"/>
              </a:lnSpc>
              <a:spcBef>
                <a:spcPts val="0"/>
              </a:spcBef>
              <a:spcAft>
                <a:spcPts val="0"/>
              </a:spcAft>
              <a:buSzPts val="3000"/>
              <a:buFont typeface="Trebuchet MS"/>
              <a:buChar char="●"/>
            </a:pPr>
            <a:r>
              <a:rPr lang="en-US" sz="3000">
                <a:latin typeface="Trebuchet MS"/>
                <a:ea typeface="Trebuchet MS"/>
                <a:cs typeface="Trebuchet MS"/>
                <a:sym typeface="Trebuchet MS"/>
              </a:rPr>
              <a:t>Longitudinal Focus: ultimately trying to bridge individuals/ groups</a:t>
            </a:r>
            <a:endParaRPr sz="3000">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Shape 868"/>
          <p:cNvPicPr preferRelativeResize="0"/>
          <p:nvPr/>
        </p:nvPicPr>
        <p:blipFill rotWithShape="1">
          <a:blip r:embed="rId3">
            <a:alphaModFix/>
          </a:blip>
          <a:srcRect/>
          <a:stretch/>
        </p:blipFill>
        <p:spPr>
          <a:xfrm>
            <a:off x="1139337" y="0"/>
            <a:ext cx="9913324" cy="64964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Shape 874"/>
          <p:cNvSpPr txBox="1"/>
          <p:nvPr/>
        </p:nvSpPr>
        <p:spPr>
          <a:xfrm>
            <a:off x="11570621" y="6473031"/>
            <a:ext cx="621300" cy="37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41</a:t>
            </a:fld>
            <a:endParaRPr sz="1900">
              <a:solidFill>
                <a:srgbClr val="FFFFFF"/>
              </a:solidFill>
              <a:latin typeface="Helvetica Neue Light"/>
              <a:ea typeface="Helvetica Neue Light"/>
              <a:cs typeface="Helvetica Neue Light"/>
              <a:sym typeface="Helvetica Neue Light"/>
            </a:endParaRPr>
          </a:p>
        </p:txBody>
      </p:sp>
      <p:sp>
        <p:nvSpPr>
          <p:cNvPr id="875" name="Shape 875"/>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Core Concepts</a:t>
            </a:r>
            <a:endParaRPr/>
          </a:p>
        </p:txBody>
      </p:sp>
      <p:sp>
        <p:nvSpPr>
          <p:cNvPr id="876" name="Shape 876"/>
          <p:cNvSpPr txBox="1"/>
          <p:nvPr/>
        </p:nvSpPr>
        <p:spPr>
          <a:xfrm>
            <a:off x="831850" y="1087700"/>
            <a:ext cx="9838800" cy="5688000"/>
          </a:xfrm>
          <a:prstGeom prst="rect">
            <a:avLst/>
          </a:prstGeom>
          <a:noFill/>
          <a:ln>
            <a:noFill/>
          </a:ln>
        </p:spPr>
        <p:txBody>
          <a:bodyPr spcFirstLastPara="1" wrap="square" lIns="121900" tIns="121900" rIns="121900" bIns="121900" anchor="t" anchorCtr="0">
            <a:noAutofit/>
          </a:bodyPr>
          <a:lstStyle/>
          <a:p>
            <a:pPr marL="457200" marR="0" lvl="0" indent="0" algn="l" rtl="0">
              <a:lnSpc>
                <a:spcPct val="100000"/>
              </a:lnSpc>
              <a:spcBef>
                <a:spcPts val="0"/>
              </a:spcBef>
              <a:spcAft>
                <a:spcPts val="0"/>
              </a:spcAft>
              <a:buNone/>
            </a:pPr>
            <a:endParaRPr sz="2400">
              <a:latin typeface="Trebuchet MS"/>
              <a:ea typeface="Trebuchet MS"/>
              <a:cs typeface="Trebuchet MS"/>
              <a:sym typeface="Trebuchet MS"/>
            </a:endParaRPr>
          </a:p>
          <a:p>
            <a:pPr marL="457200" marR="0" lvl="0"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Strategy </a:t>
            </a:r>
            <a:r>
              <a:rPr lang="en-US" sz="2400">
                <a:solidFill>
                  <a:schemeClr val="dk1"/>
                </a:solidFill>
                <a:latin typeface="Trebuchet MS"/>
                <a:ea typeface="Trebuchet MS"/>
                <a:cs typeface="Trebuchet MS"/>
                <a:sym typeface="Trebuchet MS"/>
              </a:rPr>
              <a:t>to capture OSS universe</a:t>
            </a:r>
            <a:r>
              <a:rPr lang="en-US" sz="2400">
                <a:latin typeface="Trebuchet MS"/>
                <a:ea typeface="Trebuchet MS"/>
                <a:cs typeface="Trebuchet MS"/>
                <a:sym typeface="Trebuchet MS"/>
              </a:rPr>
              <a:t>:</a:t>
            </a:r>
            <a:endParaRPr sz="2400">
              <a:latin typeface="Trebuchet MS"/>
              <a:ea typeface="Trebuchet MS"/>
              <a:cs typeface="Trebuchet MS"/>
              <a:sym typeface="Trebuchet MS"/>
            </a:endParaRPr>
          </a:p>
          <a:p>
            <a:pPr marL="914400" marR="0" lvl="1"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Three categories:</a:t>
            </a:r>
            <a:endParaRPr sz="2400">
              <a:latin typeface="Trebuchet MS"/>
              <a:ea typeface="Trebuchet MS"/>
              <a:cs typeface="Trebuchet MS"/>
              <a:sym typeface="Trebuchet MS"/>
            </a:endParaRPr>
          </a:p>
          <a:p>
            <a:pPr marL="1371600" marR="0" lvl="2" indent="-381000" algn="l" rtl="0">
              <a:lnSpc>
                <a:spcPct val="100000"/>
              </a:lnSpc>
              <a:spcBef>
                <a:spcPts val="0"/>
              </a:spcBef>
              <a:spcAft>
                <a:spcPts val="0"/>
              </a:spcAft>
              <a:buClr>
                <a:srgbClr val="CCCCCC"/>
              </a:buClr>
              <a:buSzPts val="2400"/>
              <a:buFont typeface="Trebuchet MS"/>
              <a:buChar char="■"/>
            </a:pPr>
            <a:r>
              <a:rPr lang="en-US" sz="2400">
                <a:solidFill>
                  <a:srgbClr val="CCCCCC"/>
                </a:solidFill>
                <a:latin typeface="Trebuchet MS"/>
                <a:ea typeface="Trebuchet MS"/>
                <a:cs typeface="Trebuchet MS"/>
                <a:sym typeface="Trebuchet MS"/>
              </a:rPr>
              <a:t>Major Projects (e.g., Mozilla, Apache)</a:t>
            </a:r>
            <a:endParaRPr sz="2400">
              <a:solidFill>
                <a:srgbClr val="CCCCCC"/>
              </a:solidFill>
              <a:latin typeface="Trebuchet MS"/>
              <a:ea typeface="Trebuchet MS"/>
              <a:cs typeface="Trebuchet MS"/>
              <a:sym typeface="Trebuchet MS"/>
            </a:endParaRPr>
          </a:p>
          <a:p>
            <a:pPr marL="1371600" marR="0" lvl="2" indent="-381000" algn="l" rtl="0">
              <a:lnSpc>
                <a:spcPct val="100000"/>
              </a:lnSpc>
              <a:spcBef>
                <a:spcPts val="0"/>
              </a:spcBef>
              <a:spcAft>
                <a:spcPts val="0"/>
              </a:spcAft>
              <a:buClr>
                <a:srgbClr val="B7B7B7"/>
              </a:buClr>
              <a:buSzPts val="2400"/>
              <a:buFont typeface="Trebuchet MS"/>
              <a:buChar char="■"/>
            </a:pPr>
            <a:r>
              <a:rPr lang="en-US" sz="2400">
                <a:solidFill>
                  <a:srgbClr val="B7B7B7"/>
                </a:solidFill>
                <a:latin typeface="Trebuchet MS"/>
                <a:ea typeface="Trebuchet MS"/>
                <a:cs typeface="Trebuchet MS"/>
                <a:sym typeface="Trebuchet MS"/>
              </a:rPr>
              <a:t>Programming Languages (e.g., R and Python)</a:t>
            </a:r>
            <a:endParaRPr sz="2400">
              <a:solidFill>
                <a:srgbClr val="B7B7B7"/>
              </a:solidFill>
              <a:latin typeface="Trebuchet MS"/>
              <a:ea typeface="Trebuchet MS"/>
              <a:cs typeface="Trebuchet MS"/>
              <a:sym typeface="Trebuchet MS"/>
            </a:endParaRPr>
          </a:p>
          <a:p>
            <a:pPr marL="1371600" marR="0" lvl="2" indent="-381000" algn="l" rtl="0">
              <a:lnSpc>
                <a:spcPct val="100000"/>
              </a:lnSpc>
              <a:spcBef>
                <a:spcPts val="0"/>
              </a:spcBef>
              <a:spcAft>
                <a:spcPts val="0"/>
              </a:spcAft>
              <a:buSzPts val="2400"/>
              <a:buFont typeface="Trebuchet MS"/>
              <a:buChar char="■"/>
            </a:pPr>
            <a:r>
              <a:rPr lang="en-US" sz="2400">
                <a:latin typeface="Trebuchet MS"/>
                <a:ea typeface="Trebuchet MS"/>
                <a:cs typeface="Trebuchet MS"/>
                <a:sym typeface="Trebuchet MS"/>
              </a:rPr>
              <a:t>Packages (e.g., ggplot2, Pandas)</a:t>
            </a:r>
            <a:endParaRPr sz="2400">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19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Shape 882"/>
          <p:cNvSpPr txBox="1"/>
          <p:nvPr/>
        </p:nvSpPr>
        <p:spPr>
          <a:xfrm>
            <a:off x="11570621" y="6473031"/>
            <a:ext cx="621300" cy="37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42</a:t>
            </a:fld>
            <a:endParaRPr sz="1900">
              <a:solidFill>
                <a:srgbClr val="FFFFFF"/>
              </a:solidFill>
              <a:latin typeface="Helvetica Neue Light"/>
              <a:ea typeface="Helvetica Neue Light"/>
              <a:cs typeface="Helvetica Neue Light"/>
              <a:sym typeface="Helvetica Neue Light"/>
            </a:endParaRPr>
          </a:p>
        </p:txBody>
      </p:sp>
      <p:sp>
        <p:nvSpPr>
          <p:cNvPr id="883" name="Shape 883"/>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Strategy</a:t>
            </a:r>
            <a:endParaRPr/>
          </a:p>
        </p:txBody>
      </p:sp>
      <p:grpSp>
        <p:nvGrpSpPr>
          <p:cNvPr id="884" name="Shape 884"/>
          <p:cNvGrpSpPr/>
          <p:nvPr/>
        </p:nvGrpSpPr>
        <p:grpSpPr>
          <a:xfrm>
            <a:off x="7509568" y="1586327"/>
            <a:ext cx="4407490" cy="4643961"/>
            <a:chOff x="5632317" y="1189775"/>
            <a:chExt cx="3305700" cy="3483058"/>
          </a:xfrm>
        </p:grpSpPr>
        <p:sp>
          <p:nvSpPr>
            <p:cNvPr id="885" name="Shape 885"/>
            <p:cNvSpPr/>
            <p:nvPr/>
          </p:nvSpPr>
          <p:spPr>
            <a:xfrm>
              <a:off x="5632317" y="1189775"/>
              <a:ext cx="3305700" cy="669000"/>
            </a:xfrm>
            <a:prstGeom prst="chevron">
              <a:avLst>
                <a:gd name="adj" fmla="val 50000"/>
              </a:avLst>
            </a:prstGeom>
            <a:solidFill>
              <a:srgbClr val="D83829"/>
            </a:solidFill>
            <a:ln>
              <a:noFill/>
            </a:ln>
          </p:spPr>
          <p:txBody>
            <a:bodyPr spcFirstLastPara="1" wrap="square" lIns="121900" tIns="121900" rIns="121900" bIns="121900" anchor="ctr" anchorCtr="0">
              <a:noAutofit/>
            </a:bodyPr>
            <a:lstStyle/>
            <a:p>
              <a:pPr marL="0" lvl="0" indent="0" algn="ctr">
                <a:spcBef>
                  <a:spcPts val="0"/>
                </a:spcBef>
                <a:spcAft>
                  <a:spcPts val="0"/>
                </a:spcAft>
                <a:buNone/>
              </a:pPr>
              <a:r>
                <a:rPr lang="en-US" sz="1900">
                  <a:solidFill>
                    <a:srgbClr val="FFFFFF"/>
                  </a:solidFill>
                  <a:latin typeface="Roboto"/>
                  <a:ea typeface="Roboto"/>
                  <a:cs typeface="Roboto"/>
                  <a:sym typeface="Roboto"/>
                </a:rPr>
                <a:t>Repository</a:t>
              </a:r>
              <a:endParaRPr sz="1900">
                <a:solidFill>
                  <a:srgbClr val="FFFFFF"/>
                </a:solidFill>
                <a:latin typeface="Roboto"/>
                <a:ea typeface="Roboto"/>
                <a:cs typeface="Roboto"/>
                <a:sym typeface="Roboto"/>
              </a:endParaRPr>
            </a:p>
          </p:txBody>
        </p:sp>
        <p:sp>
          <p:nvSpPr>
            <p:cNvPr id="886" name="Shape 886"/>
            <p:cNvSpPr txBox="1"/>
            <p:nvPr/>
          </p:nvSpPr>
          <p:spPr>
            <a:xfrm>
              <a:off x="5881919" y="2057133"/>
              <a:ext cx="2806500" cy="2615700"/>
            </a:xfrm>
            <a:prstGeom prst="rect">
              <a:avLst/>
            </a:prstGeom>
            <a:noFill/>
            <a:ln>
              <a:noFill/>
            </a:ln>
          </p:spPr>
          <p:txBody>
            <a:bodyPr spcFirstLastPara="1" wrap="square" lIns="121900" tIns="121900" rIns="121900" bIns="121900" anchor="t" anchorCtr="0">
              <a:noAutofit/>
            </a:bodyPr>
            <a:lstStyle/>
            <a:p>
              <a:pPr marL="457200" lvl="0" indent="-355600" rtl="0">
                <a:lnSpc>
                  <a:spcPct val="115000"/>
                </a:lnSpc>
                <a:spcBef>
                  <a:spcPts val="0"/>
                </a:spcBef>
                <a:spcAft>
                  <a:spcPts val="0"/>
                </a:spcAft>
                <a:buSzPts val="2000"/>
                <a:buFont typeface="Roboto"/>
                <a:buChar char="●"/>
              </a:pPr>
              <a:r>
                <a:rPr lang="en-US" sz="2000">
                  <a:latin typeface="Roboto"/>
                  <a:ea typeface="Roboto"/>
                  <a:cs typeface="Roboto"/>
                  <a:sym typeface="Roboto"/>
                </a:rPr>
                <a:t>Information about the author, maintainer, license, package status, etc.</a:t>
              </a:r>
              <a:endParaRPr sz="2000">
                <a:latin typeface="Roboto"/>
                <a:ea typeface="Roboto"/>
                <a:cs typeface="Roboto"/>
                <a:sym typeface="Roboto"/>
              </a:endParaRPr>
            </a:p>
            <a:p>
              <a:pPr marL="457200" lvl="0" indent="-355600" rtl="0">
                <a:lnSpc>
                  <a:spcPct val="115000"/>
                </a:lnSpc>
                <a:spcBef>
                  <a:spcPts val="0"/>
                </a:spcBef>
                <a:spcAft>
                  <a:spcPts val="0"/>
                </a:spcAft>
                <a:buSzPts val="2000"/>
                <a:buFont typeface="Roboto"/>
                <a:buChar char="●"/>
              </a:pPr>
              <a:r>
                <a:rPr lang="en-US" sz="2000">
                  <a:latin typeface="Roboto"/>
                  <a:ea typeface="Roboto"/>
                  <a:cs typeface="Roboto"/>
                  <a:sym typeface="Roboto"/>
                </a:rPr>
                <a:t>When Github is used</a:t>
              </a:r>
              <a:endParaRPr sz="2000">
                <a:latin typeface="Roboto"/>
                <a:ea typeface="Roboto"/>
                <a:cs typeface="Roboto"/>
                <a:sym typeface="Roboto"/>
              </a:endParaRPr>
            </a:p>
            <a:p>
              <a:pPr marL="914400" lvl="1" indent="-355600" rtl="0">
                <a:lnSpc>
                  <a:spcPct val="115000"/>
                </a:lnSpc>
                <a:spcBef>
                  <a:spcPts val="0"/>
                </a:spcBef>
                <a:spcAft>
                  <a:spcPts val="0"/>
                </a:spcAft>
                <a:buSzPts val="2000"/>
                <a:buFont typeface="Roboto"/>
                <a:buChar char="○"/>
              </a:pPr>
              <a:r>
                <a:rPr lang="en-US" sz="2000">
                  <a:latin typeface="Roboto"/>
                  <a:ea typeface="Roboto"/>
                  <a:cs typeface="Roboto"/>
                  <a:sym typeface="Roboto"/>
                </a:rPr>
                <a:t>Additional information is provided</a:t>
              </a:r>
              <a:endParaRPr sz="2000">
                <a:latin typeface="Roboto"/>
                <a:ea typeface="Roboto"/>
                <a:cs typeface="Roboto"/>
                <a:sym typeface="Roboto"/>
              </a:endParaRPr>
            </a:p>
            <a:p>
              <a:pPr marL="1371600" lvl="2" indent="-355600" rtl="0">
                <a:lnSpc>
                  <a:spcPct val="115000"/>
                </a:lnSpc>
                <a:spcBef>
                  <a:spcPts val="0"/>
                </a:spcBef>
                <a:spcAft>
                  <a:spcPts val="0"/>
                </a:spcAft>
                <a:buSzPts val="2000"/>
                <a:buFont typeface="Roboto"/>
                <a:buChar char="■"/>
              </a:pPr>
              <a:r>
                <a:rPr lang="en-US" sz="2000">
                  <a:latin typeface="Roboto"/>
                  <a:ea typeface="Roboto"/>
                  <a:cs typeface="Roboto"/>
                  <a:sym typeface="Roboto"/>
                </a:rPr>
                <a:t>Contributions</a:t>
              </a:r>
              <a:endParaRPr sz="2000">
                <a:latin typeface="Roboto"/>
                <a:ea typeface="Roboto"/>
                <a:cs typeface="Roboto"/>
                <a:sym typeface="Roboto"/>
              </a:endParaRPr>
            </a:p>
            <a:p>
              <a:pPr marL="1371600" lvl="2" indent="-355600">
                <a:lnSpc>
                  <a:spcPct val="115000"/>
                </a:lnSpc>
                <a:spcBef>
                  <a:spcPts val="0"/>
                </a:spcBef>
                <a:spcAft>
                  <a:spcPts val="0"/>
                </a:spcAft>
                <a:buSzPts val="2000"/>
                <a:buFont typeface="Roboto"/>
                <a:buChar char="■"/>
              </a:pPr>
              <a:r>
                <a:rPr lang="en-US" sz="2000">
                  <a:latin typeface="Roboto"/>
                  <a:ea typeface="Roboto"/>
                  <a:cs typeface="Roboto"/>
                  <a:sym typeface="Roboto"/>
                </a:rPr>
                <a:t>Contributors </a:t>
              </a:r>
              <a:endParaRPr sz="2000">
                <a:latin typeface="Roboto"/>
                <a:ea typeface="Roboto"/>
                <a:cs typeface="Roboto"/>
                <a:sym typeface="Roboto"/>
              </a:endParaRPr>
            </a:p>
          </p:txBody>
        </p:sp>
      </p:grpSp>
      <p:grpSp>
        <p:nvGrpSpPr>
          <p:cNvPr id="887" name="Shape 887"/>
          <p:cNvGrpSpPr/>
          <p:nvPr/>
        </p:nvGrpSpPr>
        <p:grpSpPr>
          <a:xfrm>
            <a:off x="0" y="1586613"/>
            <a:ext cx="4729082" cy="4643675"/>
            <a:chOff x="0" y="1189989"/>
            <a:chExt cx="3546900" cy="3482843"/>
          </a:xfrm>
        </p:grpSpPr>
        <p:sp>
          <p:nvSpPr>
            <p:cNvPr id="888" name="Shape 888"/>
            <p:cNvSpPr/>
            <p:nvPr/>
          </p:nvSpPr>
          <p:spPr>
            <a:xfrm>
              <a:off x="0" y="1189989"/>
              <a:ext cx="3546900" cy="669000"/>
            </a:xfrm>
            <a:prstGeom prst="homePlate">
              <a:avLst>
                <a:gd name="adj" fmla="val 50000"/>
              </a:avLst>
            </a:prstGeom>
            <a:solidFill>
              <a:srgbClr val="802017"/>
            </a:solidFill>
            <a:ln>
              <a:noFill/>
            </a:ln>
          </p:spPr>
          <p:txBody>
            <a:bodyPr spcFirstLastPara="1" wrap="square" lIns="121900" tIns="121900" rIns="121900" bIns="121900" anchor="ctr" anchorCtr="0">
              <a:noAutofit/>
            </a:bodyPr>
            <a:lstStyle/>
            <a:p>
              <a:pPr marL="0" lvl="0" indent="0" algn="ctr">
                <a:spcBef>
                  <a:spcPts val="0"/>
                </a:spcBef>
                <a:spcAft>
                  <a:spcPts val="0"/>
                </a:spcAft>
                <a:buNone/>
              </a:pPr>
              <a:r>
                <a:rPr lang="en-US" sz="1900">
                  <a:solidFill>
                    <a:srgbClr val="FFFFFF"/>
                  </a:solidFill>
                  <a:latin typeface="Roboto"/>
                  <a:ea typeface="Roboto"/>
                  <a:cs typeface="Roboto"/>
                  <a:sym typeface="Roboto"/>
                </a:rPr>
                <a:t>Registry</a:t>
              </a:r>
              <a:endParaRPr sz="1900">
                <a:solidFill>
                  <a:srgbClr val="FFFFFF"/>
                </a:solidFill>
                <a:latin typeface="Roboto"/>
                <a:ea typeface="Roboto"/>
                <a:cs typeface="Roboto"/>
                <a:sym typeface="Roboto"/>
              </a:endParaRPr>
            </a:p>
          </p:txBody>
        </p:sp>
        <p:sp>
          <p:nvSpPr>
            <p:cNvPr id="889" name="Shape 889"/>
            <p:cNvSpPr txBox="1"/>
            <p:nvPr/>
          </p:nvSpPr>
          <p:spPr>
            <a:xfrm>
              <a:off x="463344" y="2057133"/>
              <a:ext cx="2620200" cy="2615700"/>
            </a:xfrm>
            <a:prstGeom prst="rect">
              <a:avLst/>
            </a:prstGeom>
            <a:noFill/>
            <a:ln>
              <a:noFill/>
            </a:ln>
          </p:spPr>
          <p:txBody>
            <a:bodyPr spcFirstLastPara="1" wrap="square" lIns="121900" tIns="121900" rIns="121900" bIns="121900" anchor="t" anchorCtr="0">
              <a:noAutofit/>
            </a:bodyPr>
            <a:lstStyle/>
            <a:p>
              <a:pPr marL="457200" lvl="0" indent="-381000" rtl="0">
                <a:lnSpc>
                  <a:spcPct val="115000"/>
                </a:lnSpc>
                <a:spcBef>
                  <a:spcPts val="0"/>
                </a:spcBef>
                <a:spcAft>
                  <a:spcPts val="0"/>
                </a:spcAft>
                <a:buSzPts val="2400"/>
                <a:buFont typeface="Roboto"/>
                <a:buChar char="●"/>
              </a:pPr>
              <a:r>
                <a:rPr lang="en-US" sz="2400">
                  <a:latin typeface="Roboto"/>
                  <a:ea typeface="Roboto"/>
                  <a:cs typeface="Roboto"/>
                  <a:sym typeface="Roboto"/>
                </a:rPr>
                <a:t>Common supported package managers</a:t>
              </a:r>
              <a:endParaRPr sz="2400">
                <a:latin typeface="Roboto"/>
                <a:ea typeface="Roboto"/>
                <a:cs typeface="Roboto"/>
                <a:sym typeface="Roboto"/>
              </a:endParaRPr>
            </a:p>
            <a:p>
              <a:pPr marL="457200" lvl="0" indent="-381000" rtl="0">
                <a:lnSpc>
                  <a:spcPct val="115000"/>
                </a:lnSpc>
                <a:spcBef>
                  <a:spcPts val="0"/>
                </a:spcBef>
                <a:spcAft>
                  <a:spcPts val="0"/>
                </a:spcAft>
                <a:buSzPts val="2400"/>
                <a:buFont typeface="Roboto"/>
                <a:buChar char="●"/>
              </a:pPr>
              <a:r>
                <a:rPr lang="en-US" sz="2400">
                  <a:latin typeface="Roboto"/>
                  <a:ea typeface="Roboto"/>
                  <a:cs typeface="Roboto"/>
                  <a:sym typeface="Roboto"/>
                </a:rPr>
                <a:t>Contains basic information about each package</a:t>
              </a:r>
              <a:endParaRPr sz="2400">
                <a:latin typeface="Roboto"/>
                <a:ea typeface="Roboto"/>
                <a:cs typeface="Roboto"/>
                <a:sym typeface="Roboto"/>
              </a:endParaRPr>
            </a:p>
            <a:p>
              <a:pPr marL="0" lvl="0" indent="0" rtl="0">
                <a:lnSpc>
                  <a:spcPct val="115000"/>
                </a:lnSpc>
                <a:spcBef>
                  <a:spcPts val="0"/>
                </a:spcBef>
                <a:spcAft>
                  <a:spcPts val="0"/>
                </a:spcAft>
                <a:buNone/>
              </a:pPr>
              <a:endParaRPr sz="2400">
                <a:latin typeface="Roboto"/>
                <a:ea typeface="Roboto"/>
                <a:cs typeface="Roboto"/>
                <a:sym typeface="Roboto"/>
              </a:endParaRPr>
            </a:p>
            <a:p>
              <a:pPr marL="0" lvl="0" indent="0">
                <a:lnSpc>
                  <a:spcPct val="115000"/>
                </a:lnSpc>
                <a:spcBef>
                  <a:spcPts val="0"/>
                </a:spcBef>
                <a:spcAft>
                  <a:spcPts val="0"/>
                </a:spcAft>
                <a:buNone/>
              </a:pPr>
              <a:endParaRPr sz="2400">
                <a:latin typeface="Roboto"/>
                <a:ea typeface="Roboto"/>
                <a:cs typeface="Roboto"/>
                <a:sym typeface="Roboto"/>
              </a:endParaRPr>
            </a:p>
          </p:txBody>
        </p:sp>
      </p:grpSp>
      <p:grpSp>
        <p:nvGrpSpPr>
          <p:cNvPr id="890" name="Shape 890"/>
          <p:cNvGrpSpPr/>
          <p:nvPr/>
        </p:nvGrpSpPr>
        <p:grpSpPr>
          <a:xfrm>
            <a:off x="3925507" y="1586327"/>
            <a:ext cx="4407490" cy="4643961"/>
            <a:chOff x="2944204" y="1189775"/>
            <a:chExt cx="3305700" cy="3483058"/>
          </a:xfrm>
        </p:grpSpPr>
        <p:sp>
          <p:nvSpPr>
            <p:cNvPr id="891" name="Shape 891"/>
            <p:cNvSpPr/>
            <p:nvPr/>
          </p:nvSpPr>
          <p:spPr>
            <a:xfrm>
              <a:off x="2944204" y="1189775"/>
              <a:ext cx="3305700" cy="669000"/>
            </a:xfrm>
            <a:prstGeom prst="chevron">
              <a:avLst>
                <a:gd name="adj" fmla="val 50000"/>
              </a:avLst>
            </a:prstGeom>
            <a:solidFill>
              <a:srgbClr val="B02C20"/>
            </a:solidFill>
            <a:ln>
              <a:noFill/>
            </a:ln>
          </p:spPr>
          <p:txBody>
            <a:bodyPr spcFirstLastPara="1" wrap="square" lIns="121900" tIns="121900" rIns="121900" bIns="121900" anchor="ctr" anchorCtr="0">
              <a:noAutofit/>
            </a:bodyPr>
            <a:lstStyle/>
            <a:p>
              <a:pPr marL="0" lvl="0" indent="0" algn="ctr">
                <a:spcBef>
                  <a:spcPts val="0"/>
                </a:spcBef>
                <a:spcAft>
                  <a:spcPts val="0"/>
                </a:spcAft>
                <a:buNone/>
              </a:pPr>
              <a:r>
                <a:rPr lang="en-US" sz="1900">
                  <a:solidFill>
                    <a:srgbClr val="FFFFFF"/>
                  </a:solidFill>
                  <a:latin typeface="Roboto"/>
                  <a:ea typeface="Roboto"/>
                  <a:cs typeface="Roboto"/>
                  <a:sym typeface="Roboto"/>
                </a:rPr>
                <a:t>Manifest File</a:t>
              </a:r>
              <a:endParaRPr sz="1900">
                <a:solidFill>
                  <a:srgbClr val="FFFFFF"/>
                </a:solidFill>
                <a:latin typeface="Roboto"/>
                <a:ea typeface="Roboto"/>
                <a:cs typeface="Roboto"/>
                <a:sym typeface="Roboto"/>
              </a:endParaRPr>
            </a:p>
          </p:txBody>
        </p:sp>
        <p:sp>
          <p:nvSpPr>
            <p:cNvPr id="892" name="Shape 892"/>
            <p:cNvSpPr txBox="1"/>
            <p:nvPr/>
          </p:nvSpPr>
          <p:spPr>
            <a:xfrm>
              <a:off x="3239556" y="2057133"/>
              <a:ext cx="2655600" cy="2615700"/>
            </a:xfrm>
            <a:prstGeom prst="rect">
              <a:avLst/>
            </a:prstGeom>
            <a:noFill/>
            <a:ln>
              <a:noFill/>
            </a:ln>
          </p:spPr>
          <p:txBody>
            <a:bodyPr spcFirstLastPara="1" wrap="square" lIns="121900" tIns="121900" rIns="121900" bIns="121900" anchor="t" anchorCtr="0">
              <a:noAutofit/>
            </a:bodyPr>
            <a:lstStyle/>
            <a:p>
              <a:pPr marL="457200" lvl="0" indent="-355600" rtl="0">
                <a:lnSpc>
                  <a:spcPct val="115000"/>
                </a:lnSpc>
                <a:spcBef>
                  <a:spcPts val="0"/>
                </a:spcBef>
                <a:spcAft>
                  <a:spcPts val="0"/>
                </a:spcAft>
                <a:buSzPts val="2000"/>
                <a:buFont typeface="Roboto"/>
                <a:buChar char="●"/>
              </a:pPr>
              <a:r>
                <a:rPr lang="en-US" sz="2000">
                  <a:latin typeface="Roboto"/>
                  <a:ea typeface="Roboto"/>
                  <a:cs typeface="Roboto"/>
                  <a:sym typeface="Roboto"/>
                </a:rPr>
                <a:t>Contains Metadata</a:t>
              </a:r>
              <a:endParaRPr sz="2000">
                <a:latin typeface="Roboto"/>
                <a:ea typeface="Roboto"/>
                <a:cs typeface="Roboto"/>
                <a:sym typeface="Roboto"/>
              </a:endParaRPr>
            </a:p>
            <a:p>
              <a:pPr marL="914400" lvl="1" indent="-355600" rtl="0">
                <a:lnSpc>
                  <a:spcPct val="115000"/>
                </a:lnSpc>
                <a:spcBef>
                  <a:spcPts val="0"/>
                </a:spcBef>
                <a:spcAft>
                  <a:spcPts val="0"/>
                </a:spcAft>
                <a:buSzPts val="2000"/>
                <a:buFont typeface="Roboto"/>
                <a:buChar char="○"/>
              </a:pPr>
              <a:r>
                <a:rPr lang="en-US" sz="2000">
                  <a:latin typeface="Roboto"/>
                  <a:ea typeface="Roboto"/>
                  <a:cs typeface="Roboto"/>
                  <a:sym typeface="Roboto"/>
                </a:rPr>
                <a:t>Author, license, version, dependencies, etc.</a:t>
              </a:r>
              <a:endParaRPr sz="2000">
                <a:latin typeface="Roboto"/>
                <a:ea typeface="Roboto"/>
                <a:cs typeface="Roboto"/>
                <a:sym typeface="Roboto"/>
              </a:endParaRPr>
            </a:p>
            <a:p>
              <a:pPr marL="457200" lvl="0" indent="-355600">
                <a:lnSpc>
                  <a:spcPct val="115000"/>
                </a:lnSpc>
                <a:spcBef>
                  <a:spcPts val="0"/>
                </a:spcBef>
                <a:spcAft>
                  <a:spcPts val="0"/>
                </a:spcAft>
                <a:buSzPts val="2000"/>
                <a:buFont typeface="Roboto"/>
                <a:buChar char="●"/>
              </a:pPr>
              <a:r>
                <a:rPr lang="en-US" sz="2000">
                  <a:latin typeface="Roboto"/>
                  <a:ea typeface="Roboto"/>
                  <a:cs typeface="Roboto"/>
                  <a:sym typeface="Roboto"/>
                </a:rPr>
                <a:t>Some registries parse this information while others do not.</a:t>
              </a:r>
              <a:endParaRPr sz="2000">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Shape 898"/>
          <p:cNvSpPr txBox="1">
            <a:spLocks noGrp="1"/>
          </p:cNvSpPr>
          <p:nvPr>
            <p:ph type="title"/>
          </p:nvPr>
        </p:nvSpPr>
        <p:spPr>
          <a:xfrm>
            <a:off x="831850" y="0"/>
            <a:ext cx="10515600" cy="10083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a:t>Data Collection</a:t>
            </a:r>
            <a:endParaRPr/>
          </a:p>
        </p:txBody>
      </p:sp>
      <p:sp>
        <p:nvSpPr>
          <p:cNvPr id="899" name="Shape 899"/>
          <p:cNvSpPr txBox="1">
            <a:spLocks noGrp="1"/>
          </p:cNvSpPr>
          <p:nvPr>
            <p:ph type="body" idx="1"/>
          </p:nvPr>
        </p:nvSpPr>
        <p:spPr>
          <a:xfrm>
            <a:off x="831850" y="1250577"/>
            <a:ext cx="10515600" cy="4839300"/>
          </a:xfrm>
          <a:prstGeom prst="rect">
            <a:avLst/>
          </a:prstGeom>
        </p:spPr>
        <p:txBody>
          <a:bodyPr spcFirstLastPara="1" wrap="square" lIns="91425" tIns="45700" rIns="91425" bIns="45700" anchor="t" anchorCtr="0">
            <a:noAutofit/>
          </a:bodyPr>
          <a:lstStyle/>
          <a:p>
            <a:pPr marL="457200" marR="0" lvl="0" indent="-381000" algn="l" rtl="0">
              <a:lnSpc>
                <a:spcPct val="90000"/>
              </a:lnSpc>
              <a:spcBef>
                <a:spcPts val="1100"/>
              </a:spcBef>
              <a:spcAft>
                <a:spcPts val="0"/>
              </a:spcAft>
              <a:buClr>
                <a:srgbClr val="000000"/>
              </a:buClr>
              <a:buSzPts val="2400"/>
              <a:buFont typeface="Arial"/>
              <a:buChar char="●"/>
            </a:pPr>
            <a:r>
              <a:rPr lang="en-US">
                <a:solidFill>
                  <a:srgbClr val="000000"/>
                </a:solidFill>
              </a:rPr>
              <a:t>Usual Tools</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GitHub API</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Travis C.I. API</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Licensee (Ruby Gem)</a:t>
            </a:r>
            <a:endParaRPr>
              <a:solidFill>
                <a:srgbClr val="000000"/>
              </a:solidFill>
            </a:endParaRPr>
          </a:p>
          <a:p>
            <a:pPr marL="457200" lvl="0" indent="0" rtl="0">
              <a:lnSpc>
                <a:spcPct val="100000"/>
              </a:lnSpc>
              <a:spcBef>
                <a:spcPts val="1100"/>
              </a:spcBef>
              <a:spcAft>
                <a:spcPts val="0"/>
              </a:spcAft>
              <a:buNone/>
            </a:pPr>
            <a:endParaRPr>
              <a:solidFill>
                <a:srgbClr val="000000"/>
              </a:solidFill>
            </a:endParaRPr>
          </a:p>
          <a:p>
            <a:pPr marL="457200" lvl="0" indent="-381000" rtl="0">
              <a:spcBef>
                <a:spcPts val="1100"/>
              </a:spcBef>
              <a:spcAft>
                <a:spcPts val="0"/>
              </a:spcAft>
              <a:buClr>
                <a:srgbClr val="000000"/>
              </a:buClr>
              <a:buSzPts val="2400"/>
              <a:buChar char="●"/>
            </a:pPr>
            <a:r>
              <a:rPr lang="en-US">
                <a:solidFill>
                  <a:srgbClr val="000000"/>
                </a:solidFill>
              </a:rPr>
              <a:t>Tables</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basic_information: (name, repository, status)</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licenses: (name, license type)</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authors: (name, entity, role, identity)</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dependencies: (name, release, dependency)</a:t>
            </a:r>
            <a:endParaRPr>
              <a:solidFill>
                <a:srgbClr val="000000"/>
              </a:solidFill>
            </a:endParaRPr>
          </a:p>
          <a:p>
            <a:pPr marL="914400" lvl="1" indent="-355600" rtl="0">
              <a:spcBef>
                <a:spcPts val="0"/>
              </a:spcBef>
              <a:spcAft>
                <a:spcPts val="0"/>
              </a:spcAft>
              <a:buClr>
                <a:srgbClr val="000000"/>
              </a:buClr>
              <a:buSzPts val="2000"/>
              <a:buChar char="○"/>
            </a:pPr>
            <a:r>
              <a:rPr lang="en-US">
                <a:solidFill>
                  <a:srgbClr val="000000"/>
                </a:solidFill>
              </a:rPr>
              <a:t>contributors: (name, entity, lines of code (LoC), start_date, end_date)</a:t>
            </a:r>
            <a:endParaRPr>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txBox="1"/>
          <p:nvPr/>
        </p:nvSpPr>
        <p:spPr>
          <a:xfrm>
            <a:off x="11570621" y="6473031"/>
            <a:ext cx="621300" cy="37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44</a:t>
            </a:fld>
            <a:endParaRPr sz="1900">
              <a:solidFill>
                <a:srgbClr val="FFFFFF"/>
              </a:solidFill>
              <a:latin typeface="Helvetica Neue Light"/>
              <a:ea typeface="Helvetica Neue Light"/>
              <a:cs typeface="Helvetica Neue Light"/>
              <a:sym typeface="Helvetica Neue Light"/>
            </a:endParaRPr>
          </a:p>
        </p:txBody>
      </p:sp>
      <p:sp>
        <p:nvSpPr>
          <p:cNvPr id="906" name="Shape 906"/>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Data Profiling</a:t>
            </a:r>
            <a:endParaRPr/>
          </a:p>
        </p:txBody>
      </p:sp>
      <p:graphicFrame>
        <p:nvGraphicFramePr>
          <p:cNvPr id="907" name="Shape 907"/>
          <p:cNvGraphicFramePr/>
          <p:nvPr/>
        </p:nvGraphicFramePr>
        <p:xfrm>
          <a:off x="2152800" y="2311260"/>
          <a:ext cx="3000000" cy="3000000"/>
        </p:xfrm>
        <a:graphic>
          <a:graphicData uri="http://schemas.openxmlformats.org/drawingml/2006/table">
            <a:tbl>
              <a:tblPr>
                <a:noFill/>
                <a:tableStyleId>{BEDEFDB7-53FC-4B04-BE80-10A9E02BBE09}</a:tableStyleId>
              </a:tblPr>
              <a:tblGrid>
                <a:gridCol w="2588925">
                  <a:extLst>
                    <a:ext uri="{9D8B030D-6E8A-4147-A177-3AD203B41FA5}">
                      <a16:colId xmlns:a16="http://schemas.microsoft.com/office/drawing/2014/main" val="20000"/>
                    </a:ext>
                  </a:extLst>
                </a:gridCol>
                <a:gridCol w="2588925">
                  <a:extLst>
                    <a:ext uri="{9D8B030D-6E8A-4147-A177-3AD203B41FA5}">
                      <a16:colId xmlns:a16="http://schemas.microsoft.com/office/drawing/2014/main" val="20001"/>
                    </a:ext>
                  </a:extLst>
                </a:gridCol>
                <a:gridCol w="2588925">
                  <a:extLst>
                    <a:ext uri="{9D8B030D-6E8A-4147-A177-3AD203B41FA5}">
                      <a16:colId xmlns:a16="http://schemas.microsoft.com/office/drawing/2014/main" val="20002"/>
                    </a:ext>
                  </a:extLst>
                </a:gridCol>
              </a:tblGrid>
              <a:tr h="971500">
                <a:tc>
                  <a:txBody>
                    <a:bodyPr/>
                    <a:lstStyle/>
                    <a:p>
                      <a:pPr marL="0" lvl="0" indent="0" algn="ctr">
                        <a:spcBef>
                          <a:spcPts val="0"/>
                        </a:spcBef>
                        <a:spcAft>
                          <a:spcPts val="0"/>
                        </a:spcAft>
                        <a:buNone/>
                      </a:pPr>
                      <a:r>
                        <a:rPr lang="en-US" sz="2400"/>
                        <a:t>Language</a:t>
                      </a:r>
                      <a:endParaRPr sz="2400"/>
                    </a:p>
                  </a:txBody>
                  <a:tcPr marL="91425" marR="91425" marT="91425" marB="91425">
                    <a:solidFill>
                      <a:srgbClr val="D9D9D9"/>
                    </a:solidFill>
                  </a:tcPr>
                </a:tc>
                <a:tc>
                  <a:txBody>
                    <a:bodyPr/>
                    <a:lstStyle/>
                    <a:p>
                      <a:pPr marL="0" lvl="0" indent="0" algn="ctr">
                        <a:spcBef>
                          <a:spcPts val="0"/>
                        </a:spcBef>
                        <a:spcAft>
                          <a:spcPts val="0"/>
                        </a:spcAft>
                        <a:buNone/>
                      </a:pPr>
                      <a:r>
                        <a:rPr lang="en-US" sz="2400"/>
                        <a:t>Package Manager</a:t>
                      </a:r>
                      <a:endParaRPr sz="2400"/>
                    </a:p>
                  </a:txBody>
                  <a:tcPr marL="91425" marR="91425" marT="91425" marB="91425">
                    <a:solidFill>
                      <a:srgbClr val="D9D9D9"/>
                    </a:solidFill>
                  </a:tcPr>
                </a:tc>
                <a:tc>
                  <a:txBody>
                    <a:bodyPr/>
                    <a:lstStyle/>
                    <a:p>
                      <a:pPr marL="0" lvl="0" indent="0" algn="ctr">
                        <a:spcBef>
                          <a:spcPts val="0"/>
                        </a:spcBef>
                        <a:spcAft>
                          <a:spcPts val="0"/>
                        </a:spcAft>
                        <a:buNone/>
                      </a:pPr>
                      <a:r>
                        <a:rPr lang="en-US" sz="2400"/>
                        <a:t>Number of Packages</a:t>
                      </a:r>
                      <a:endParaRPr sz="2400"/>
                    </a:p>
                  </a:txBody>
                  <a:tcPr marL="91425" marR="91425" marT="91425" marB="91425">
                    <a:solidFill>
                      <a:srgbClr val="D9D9D9"/>
                    </a:solidFill>
                  </a:tcPr>
                </a:tc>
                <a:extLst>
                  <a:ext uri="{0D108BD9-81ED-4DB2-BD59-A6C34878D82A}">
                    <a16:rowId xmlns:a16="http://schemas.microsoft.com/office/drawing/2014/main" val="10000"/>
                  </a:ext>
                </a:extLst>
              </a:tr>
              <a:tr h="583700">
                <a:tc>
                  <a:txBody>
                    <a:bodyPr/>
                    <a:lstStyle/>
                    <a:p>
                      <a:pPr marL="0" lvl="0" indent="0">
                        <a:spcBef>
                          <a:spcPts val="0"/>
                        </a:spcBef>
                        <a:spcAft>
                          <a:spcPts val="0"/>
                        </a:spcAft>
                        <a:buNone/>
                      </a:pPr>
                      <a:r>
                        <a:rPr lang="en-US" sz="2400"/>
                        <a:t>R</a:t>
                      </a:r>
                      <a:endParaRPr sz="24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spcBef>
                          <a:spcPts val="0"/>
                        </a:spcBef>
                        <a:spcAft>
                          <a:spcPts val="0"/>
                        </a:spcAft>
                        <a:buNone/>
                      </a:pPr>
                      <a:r>
                        <a:rPr lang="en-US" sz="2400"/>
                        <a:t>CRAN</a:t>
                      </a:r>
                      <a:endParaRPr sz="24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r">
                        <a:spcBef>
                          <a:spcPts val="0"/>
                        </a:spcBef>
                        <a:spcAft>
                          <a:spcPts val="0"/>
                        </a:spcAft>
                        <a:buNone/>
                      </a:pPr>
                      <a:r>
                        <a:rPr lang="en-US" sz="2400"/>
                        <a:t>12,614</a:t>
                      </a:r>
                      <a:endParaRPr sz="24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83700">
                <a:tc>
                  <a:txBody>
                    <a:bodyPr/>
                    <a:lstStyle/>
                    <a:p>
                      <a:pPr marL="0" lvl="0" indent="0">
                        <a:spcBef>
                          <a:spcPts val="0"/>
                        </a:spcBef>
                        <a:spcAft>
                          <a:spcPts val="0"/>
                        </a:spcAft>
                        <a:buNone/>
                      </a:pPr>
                      <a:r>
                        <a:rPr lang="en-US" sz="2400"/>
                        <a:t>Python</a:t>
                      </a:r>
                      <a:endParaRPr sz="24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spcBef>
                          <a:spcPts val="0"/>
                        </a:spcBef>
                        <a:spcAft>
                          <a:spcPts val="0"/>
                        </a:spcAft>
                        <a:buNone/>
                      </a:pPr>
                      <a:r>
                        <a:rPr lang="en-US" sz="2400"/>
                        <a:t>PyPi</a:t>
                      </a:r>
                      <a:endParaRPr sz="24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r" rtl="0">
                        <a:spcBef>
                          <a:spcPts val="0"/>
                        </a:spcBef>
                        <a:spcAft>
                          <a:spcPts val="0"/>
                        </a:spcAft>
                        <a:buClr>
                          <a:schemeClr val="dk1"/>
                        </a:buClr>
                        <a:buSzPts val="1100"/>
                        <a:buFont typeface="Arial"/>
                        <a:buNone/>
                      </a:pPr>
                      <a:r>
                        <a:rPr lang="en-US" sz="2400">
                          <a:solidFill>
                            <a:schemeClr val="dk1"/>
                          </a:solidFill>
                        </a:rPr>
                        <a:t>143,047</a:t>
                      </a:r>
                      <a:endParaRPr sz="24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587800">
                <a:tc>
                  <a:txBody>
                    <a:bodyPr/>
                    <a:lstStyle/>
                    <a:p>
                      <a:pPr marL="0" lvl="0" indent="0">
                        <a:spcBef>
                          <a:spcPts val="0"/>
                        </a:spcBef>
                        <a:spcAft>
                          <a:spcPts val="0"/>
                        </a:spcAft>
                        <a:buNone/>
                      </a:pPr>
                      <a:r>
                        <a:rPr lang="en-US" sz="2400"/>
                        <a:t>Julia</a:t>
                      </a:r>
                      <a:endParaRPr sz="2400"/>
                    </a:p>
                  </a:txBody>
                  <a:tcPr marL="91425" marR="91425" marT="91425" marB="91425"/>
                </a:tc>
                <a:tc>
                  <a:txBody>
                    <a:bodyPr/>
                    <a:lstStyle/>
                    <a:p>
                      <a:pPr marL="0" lvl="0" indent="0">
                        <a:spcBef>
                          <a:spcPts val="0"/>
                        </a:spcBef>
                        <a:spcAft>
                          <a:spcPts val="0"/>
                        </a:spcAft>
                        <a:buNone/>
                      </a:pPr>
                      <a:r>
                        <a:rPr lang="en-US" sz="2400"/>
                        <a:t>Pkg.jl</a:t>
                      </a:r>
                      <a:endParaRPr sz="2400"/>
                    </a:p>
                  </a:txBody>
                  <a:tcPr marL="91425" marR="91425" marT="91425" marB="91425"/>
                </a:tc>
                <a:tc>
                  <a:txBody>
                    <a:bodyPr/>
                    <a:lstStyle/>
                    <a:p>
                      <a:pPr marL="0" lvl="0" indent="0" algn="r">
                        <a:spcBef>
                          <a:spcPts val="0"/>
                        </a:spcBef>
                        <a:spcAft>
                          <a:spcPts val="0"/>
                        </a:spcAft>
                        <a:buNone/>
                      </a:pPr>
                      <a:r>
                        <a:rPr lang="en-US" sz="2400">
                          <a:solidFill>
                            <a:schemeClr val="dk1"/>
                          </a:solidFill>
                          <a:latin typeface="Trebuchet MS"/>
                          <a:ea typeface="Trebuchet MS"/>
                          <a:cs typeface="Trebuchet MS"/>
                          <a:sym typeface="Trebuchet MS"/>
                        </a:rPr>
                        <a:t>2,040</a:t>
                      </a:r>
                      <a:endParaRPr sz="2400">
                        <a:solidFill>
                          <a:schemeClr val="dk1"/>
                        </a:solidFill>
                      </a:endParaRPr>
                    </a:p>
                  </a:txBody>
                  <a:tcPr marL="91425" marR="91425" marT="91425" marB="91425"/>
                </a:tc>
                <a:extLst>
                  <a:ext uri="{0D108BD9-81ED-4DB2-BD59-A6C34878D82A}">
                    <a16:rowId xmlns:a16="http://schemas.microsoft.com/office/drawing/2014/main" val="10003"/>
                  </a:ext>
                </a:extLst>
              </a:tr>
              <a:tr h="971500">
                <a:tc>
                  <a:txBody>
                    <a:bodyPr/>
                    <a:lstStyle/>
                    <a:p>
                      <a:pPr marL="0" lvl="0" indent="0">
                        <a:spcBef>
                          <a:spcPts val="0"/>
                        </a:spcBef>
                        <a:spcAft>
                          <a:spcPts val="0"/>
                        </a:spcAft>
                        <a:buNone/>
                      </a:pPr>
                      <a:r>
                        <a:rPr lang="en-US" sz="2400"/>
                        <a:t>JavaScript</a:t>
                      </a:r>
                      <a:endParaRPr sz="2400"/>
                    </a:p>
                  </a:txBody>
                  <a:tcPr marL="91425" marR="91425" marT="91425" marB="91425"/>
                </a:tc>
                <a:tc>
                  <a:txBody>
                    <a:bodyPr/>
                    <a:lstStyle/>
                    <a:p>
                      <a:pPr marL="0" lvl="0" indent="0">
                        <a:spcBef>
                          <a:spcPts val="0"/>
                        </a:spcBef>
                        <a:spcAft>
                          <a:spcPts val="0"/>
                        </a:spcAft>
                        <a:buNone/>
                      </a:pPr>
                      <a:r>
                        <a:rPr lang="en-US" sz="2400"/>
                        <a:t>CDNJS</a:t>
                      </a:r>
                      <a:endParaRPr sz="2400"/>
                    </a:p>
                  </a:txBody>
                  <a:tcPr marL="91425" marR="91425" marT="91425" marB="91425"/>
                </a:tc>
                <a:tc>
                  <a:txBody>
                    <a:bodyPr/>
                    <a:lstStyle/>
                    <a:p>
                      <a:pPr marL="0" lvl="0" indent="0" algn="r">
                        <a:spcBef>
                          <a:spcPts val="0"/>
                        </a:spcBef>
                        <a:spcAft>
                          <a:spcPts val="0"/>
                        </a:spcAft>
                        <a:buNone/>
                      </a:pPr>
                      <a:r>
                        <a:rPr lang="en-US" sz="2400"/>
                        <a:t>3,367</a:t>
                      </a:r>
                      <a:endParaRPr sz="2400"/>
                    </a:p>
                  </a:txBody>
                  <a:tcPr marL="91425" marR="91425" marT="91425" marB="91425"/>
                </a:tc>
                <a:extLst>
                  <a:ext uri="{0D108BD9-81ED-4DB2-BD59-A6C34878D82A}">
                    <a16:rowId xmlns:a16="http://schemas.microsoft.com/office/drawing/2014/main" val="10004"/>
                  </a:ext>
                </a:extLst>
              </a:tr>
            </a:tbl>
          </a:graphicData>
        </a:graphic>
      </p:graphicFrame>
      <p:sp>
        <p:nvSpPr>
          <p:cNvPr id="908" name="Shape 908"/>
          <p:cNvSpPr txBox="1"/>
          <p:nvPr/>
        </p:nvSpPr>
        <p:spPr>
          <a:xfrm>
            <a:off x="1013200" y="1276900"/>
            <a:ext cx="9142500" cy="749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000"/>
              <a:t>After examining 30+ different languages / package managers / registries we chose a subset most suitable for this project (see full inventory </a:t>
            </a:r>
            <a:r>
              <a:rPr lang="en-US" sz="2000" u="sng">
                <a:solidFill>
                  <a:schemeClr val="hlink"/>
                </a:solidFill>
                <a:hlinkClick r:id="rId3"/>
              </a:rPr>
              <a:t>list</a:t>
            </a:r>
            <a:r>
              <a:rPr lang="en-US" sz="2000"/>
              <a:t>).</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grpSp>
        <p:nvGrpSpPr>
          <p:cNvPr id="914" name="Shape 914"/>
          <p:cNvGrpSpPr/>
          <p:nvPr/>
        </p:nvGrpSpPr>
        <p:grpSpPr>
          <a:xfrm>
            <a:off x="7509568" y="1586327"/>
            <a:ext cx="4407490" cy="4643951"/>
            <a:chOff x="5632317" y="1189775"/>
            <a:chExt cx="3305700" cy="3483050"/>
          </a:xfrm>
        </p:grpSpPr>
        <p:sp>
          <p:nvSpPr>
            <p:cNvPr id="915" name="Shape 915"/>
            <p:cNvSpPr/>
            <p:nvPr/>
          </p:nvSpPr>
          <p:spPr>
            <a:xfrm>
              <a:off x="5632317" y="1189775"/>
              <a:ext cx="3305700" cy="669000"/>
            </a:xfrm>
            <a:prstGeom prst="chevron">
              <a:avLst>
                <a:gd name="adj" fmla="val 50000"/>
              </a:avLst>
            </a:prstGeom>
            <a:solidFill>
              <a:srgbClr val="D83829"/>
            </a:solidFill>
            <a:ln>
              <a:noFill/>
            </a:ln>
          </p:spPr>
          <p:txBody>
            <a:bodyPr spcFirstLastPara="1" wrap="square" lIns="121900" tIns="121900" rIns="121900" bIns="121900" anchor="ctr" anchorCtr="0">
              <a:noAutofit/>
            </a:bodyPr>
            <a:lstStyle/>
            <a:p>
              <a:pPr marL="0" lvl="0" indent="0" algn="ctr">
                <a:spcBef>
                  <a:spcPts val="0"/>
                </a:spcBef>
                <a:spcAft>
                  <a:spcPts val="0"/>
                </a:spcAft>
                <a:buNone/>
              </a:pPr>
              <a:r>
                <a:rPr lang="en-US" sz="1900">
                  <a:solidFill>
                    <a:srgbClr val="FFFFFF"/>
                  </a:solidFill>
                  <a:latin typeface="Roboto"/>
                  <a:ea typeface="Roboto"/>
                  <a:cs typeface="Roboto"/>
                  <a:sym typeface="Roboto"/>
                </a:rPr>
                <a:t>Analysis</a:t>
              </a:r>
              <a:endParaRPr sz="1900">
                <a:solidFill>
                  <a:srgbClr val="FFFFFF"/>
                </a:solidFill>
                <a:latin typeface="Roboto"/>
                <a:ea typeface="Roboto"/>
                <a:cs typeface="Roboto"/>
                <a:sym typeface="Roboto"/>
              </a:endParaRPr>
            </a:p>
          </p:txBody>
        </p:sp>
        <p:sp>
          <p:nvSpPr>
            <p:cNvPr id="916" name="Shape 916"/>
            <p:cNvSpPr txBox="1"/>
            <p:nvPr/>
          </p:nvSpPr>
          <p:spPr>
            <a:xfrm>
              <a:off x="6167063" y="2057125"/>
              <a:ext cx="2236200" cy="2615700"/>
            </a:xfrm>
            <a:prstGeom prst="rect">
              <a:avLst/>
            </a:prstGeom>
            <a:noFill/>
            <a:ln>
              <a:noFill/>
            </a:ln>
          </p:spPr>
          <p:txBody>
            <a:bodyPr spcFirstLastPara="1" wrap="square" lIns="121900" tIns="121900" rIns="121900" bIns="121900" anchor="t" anchorCtr="0">
              <a:noAutofit/>
            </a:bodyPr>
            <a:lstStyle/>
            <a:p>
              <a:pPr marL="457200" lvl="0" indent="-330200" rtl="0">
                <a:lnSpc>
                  <a:spcPct val="115000"/>
                </a:lnSpc>
                <a:spcBef>
                  <a:spcPts val="0"/>
                </a:spcBef>
                <a:spcAft>
                  <a:spcPts val="0"/>
                </a:spcAft>
                <a:buSzPts val="1600"/>
                <a:buFont typeface="Roboto"/>
                <a:buChar char="●"/>
              </a:pPr>
              <a:r>
                <a:rPr lang="en-US" sz="1600">
                  <a:latin typeface="Roboto"/>
                  <a:ea typeface="Roboto"/>
                  <a:cs typeface="Roboto"/>
                  <a:sym typeface="Roboto"/>
                </a:rPr>
                <a:t>Estimate cost and value (by organization, sector, category, language)</a:t>
              </a:r>
              <a:endParaRPr sz="1600">
                <a:latin typeface="Roboto"/>
                <a:ea typeface="Roboto"/>
                <a:cs typeface="Roboto"/>
                <a:sym typeface="Roboto"/>
              </a:endParaRPr>
            </a:p>
            <a:p>
              <a:pPr marL="457200" lvl="0" indent="-330200" rtl="0">
                <a:lnSpc>
                  <a:spcPct val="115000"/>
                </a:lnSpc>
                <a:spcBef>
                  <a:spcPts val="0"/>
                </a:spcBef>
                <a:spcAft>
                  <a:spcPts val="0"/>
                </a:spcAft>
                <a:buSzPts val="1600"/>
                <a:buFont typeface="Roboto"/>
                <a:buChar char="●"/>
              </a:pPr>
              <a:r>
                <a:rPr lang="en-US" sz="1600">
                  <a:latin typeface="Roboto"/>
                  <a:ea typeface="Roboto"/>
                  <a:cs typeface="Roboto"/>
                  <a:sym typeface="Roboto"/>
                </a:rPr>
                <a:t>Network analysis of contributors and packages</a:t>
              </a:r>
              <a:endParaRPr sz="1600">
                <a:latin typeface="Roboto"/>
                <a:ea typeface="Roboto"/>
                <a:cs typeface="Roboto"/>
                <a:sym typeface="Roboto"/>
              </a:endParaRPr>
            </a:p>
            <a:p>
              <a:pPr marL="457200" lvl="0" indent="-330200" rtl="0">
                <a:lnSpc>
                  <a:spcPct val="115000"/>
                </a:lnSpc>
                <a:spcBef>
                  <a:spcPts val="0"/>
                </a:spcBef>
                <a:spcAft>
                  <a:spcPts val="0"/>
                </a:spcAft>
                <a:buSzPts val="1600"/>
                <a:buFont typeface="Roboto"/>
                <a:buChar char="●"/>
              </a:pPr>
              <a:r>
                <a:rPr lang="en-US" sz="1600">
                  <a:latin typeface="Roboto"/>
                  <a:ea typeface="Roboto"/>
                  <a:cs typeface="Roboto"/>
                  <a:sym typeface="Roboto"/>
                </a:rPr>
                <a:t>Dependency charts</a:t>
              </a:r>
              <a:endParaRPr sz="1600">
                <a:latin typeface="Roboto"/>
                <a:ea typeface="Roboto"/>
                <a:cs typeface="Roboto"/>
                <a:sym typeface="Roboto"/>
              </a:endParaRPr>
            </a:p>
            <a:p>
              <a:pPr marL="0" lvl="0" indent="0">
                <a:lnSpc>
                  <a:spcPct val="115000"/>
                </a:lnSpc>
                <a:spcBef>
                  <a:spcPts val="0"/>
                </a:spcBef>
                <a:spcAft>
                  <a:spcPts val="0"/>
                </a:spcAft>
                <a:buNone/>
              </a:pPr>
              <a:endParaRPr sz="1600">
                <a:latin typeface="Roboto"/>
                <a:ea typeface="Roboto"/>
                <a:cs typeface="Roboto"/>
                <a:sym typeface="Roboto"/>
              </a:endParaRPr>
            </a:p>
          </p:txBody>
        </p:sp>
      </p:grpSp>
      <p:grpSp>
        <p:nvGrpSpPr>
          <p:cNvPr id="917" name="Shape 917"/>
          <p:cNvGrpSpPr/>
          <p:nvPr/>
        </p:nvGrpSpPr>
        <p:grpSpPr>
          <a:xfrm>
            <a:off x="0" y="1586613"/>
            <a:ext cx="4729082" cy="4643665"/>
            <a:chOff x="0" y="1189989"/>
            <a:chExt cx="3546900" cy="3482836"/>
          </a:xfrm>
        </p:grpSpPr>
        <p:sp>
          <p:nvSpPr>
            <p:cNvPr id="918" name="Shape 918"/>
            <p:cNvSpPr/>
            <p:nvPr/>
          </p:nvSpPr>
          <p:spPr>
            <a:xfrm>
              <a:off x="0" y="1189989"/>
              <a:ext cx="3546900" cy="669000"/>
            </a:xfrm>
            <a:prstGeom prst="homePlate">
              <a:avLst>
                <a:gd name="adj" fmla="val 50000"/>
              </a:avLst>
            </a:prstGeom>
            <a:solidFill>
              <a:srgbClr val="802017"/>
            </a:solidFill>
            <a:ln>
              <a:noFill/>
            </a:ln>
          </p:spPr>
          <p:txBody>
            <a:bodyPr spcFirstLastPara="1" wrap="square" lIns="121900" tIns="121900" rIns="121900" bIns="121900" anchor="ctr" anchorCtr="0">
              <a:noAutofit/>
            </a:bodyPr>
            <a:lstStyle/>
            <a:p>
              <a:pPr marL="0" lvl="0" indent="0" algn="ctr">
                <a:spcBef>
                  <a:spcPts val="0"/>
                </a:spcBef>
                <a:spcAft>
                  <a:spcPts val="0"/>
                </a:spcAft>
                <a:buNone/>
              </a:pPr>
              <a:r>
                <a:rPr lang="en-US" sz="1900">
                  <a:solidFill>
                    <a:srgbClr val="FFFFFF"/>
                  </a:solidFill>
                  <a:latin typeface="Roboto"/>
                  <a:ea typeface="Roboto"/>
                  <a:cs typeface="Roboto"/>
                  <a:sym typeface="Roboto"/>
                </a:rPr>
                <a:t>Project Code (Github)</a:t>
              </a:r>
              <a:endParaRPr sz="1900">
                <a:solidFill>
                  <a:srgbClr val="FFFFFF"/>
                </a:solidFill>
                <a:latin typeface="Roboto"/>
                <a:ea typeface="Roboto"/>
                <a:cs typeface="Roboto"/>
                <a:sym typeface="Roboto"/>
              </a:endParaRPr>
            </a:p>
          </p:txBody>
        </p:sp>
        <p:sp>
          <p:nvSpPr>
            <p:cNvPr id="919" name="Shape 919"/>
            <p:cNvSpPr txBox="1"/>
            <p:nvPr/>
          </p:nvSpPr>
          <p:spPr>
            <a:xfrm>
              <a:off x="655361" y="2057125"/>
              <a:ext cx="2236200" cy="2615700"/>
            </a:xfrm>
            <a:prstGeom prst="rect">
              <a:avLst/>
            </a:prstGeom>
            <a:noFill/>
            <a:ln>
              <a:noFill/>
            </a:ln>
          </p:spPr>
          <p:txBody>
            <a:bodyPr spcFirstLastPara="1" wrap="square" lIns="121900" tIns="121900" rIns="121900" bIns="121900" anchor="t" anchorCtr="0">
              <a:noAutofit/>
            </a:bodyPr>
            <a:lstStyle/>
            <a:p>
              <a:pPr marL="0" lvl="0" indent="0" rtl="0">
                <a:lnSpc>
                  <a:spcPct val="115000"/>
                </a:lnSpc>
                <a:spcBef>
                  <a:spcPts val="0"/>
                </a:spcBef>
                <a:spcAft>
                  <a:spcPts val="0"/>
                </a:spcAft>
                <a:buNone/>
              </a:pPr>
              <a:r>
                <a:rPr lang="en-US" sz="1600">
                  <a:latin typeface="Roboto"/>
                  <a:ea typeface="Roboto"/>
                  <a:cs typeface="Roboto"/>
                  <a:sym typeface="Roboto"/>
                </a:rPr>
                <a:t>Collect the contributions and contributors.</a:t>
              </a:r>
              <a:endParaRPr sz="1600">
                <a:latin typeface="Roboto"/>
                <a:ea typeface="Roboto"/>
                <a:cs typeface="Roboto"/>
                <a:sym typeface="Roboto"/>
              </a:endParaRPr>
            </a:p>
            <a:p>
              <a:pPr marL="0" lvl="0" indent="0" rtl="0">
                <a:lnSpc>
                  <a:spcPct val="115000"/>
                </a:lnSpc>
                <a:spcBef>
                  <a:spcPts val="0"/>
                </a:spcBef>
                <a:spcAft>
                  <a:spcPts val="0"/>
                </a:spcAft>
                <a:buNone/>
              </a:pPr>
              <a:endParaRPr sz="1600">
                <a:latin typeface="Roboto"/>
                <a:ea typeface="Roboto"/>
                <a:cs typeface="Roboto"/>
                <a:sym typeface="Roboto"/>
              </a:endParaRPr>
            </a:p>
            <a:p>
              <a:pPr marL="457200" lvl="0" indent="-330200" rtl="0">
                <a:lnSpc>
                  <a:spcPct val="115000"/>
                </a:lnSpc>
                <a:spcBef>
                  <a:spcPts val="0"/>
                </a:spcBef>
                <a:spcAft>
                  <a:spcPts val="0"/>
                </a:spcAft>
                <a:buSzPts val="1600"/>
                <a:buFont typeface="Roboto"/>
                <a:buChar char="●"/>
              </a:pPr>
              <a:r>
                <a:rPr lang="en-US" sz="1600">
                  <a:latin typeface="Roboto"/>
                  <a:ea typeface="Roboto"/>
                  <a:cs typeface="Roboto"/>
                  <a:sym typeface="Roboto"/>
                </a:rPr>
                <a:t>For the latest release</a:t>
              </a:r>
              <a:endParaRPr sz="1600">
                <a:latin typeface="Roboto"/>
                <a:ea typeface="Roboto"/>
                <a:cs typeface="Roboto"/>
                <a:sym typeface="Roboto"/>
              </a:endParaRPr>
            </a:p>
            <a:p>
              <a:pPr marL="457200" lvl="0" indent="-330200" rtl="0">
                <a:lnSpc>
                  <a:spcPct val="115000"/>
                </a:lnSpc>
                <a:spcBef>
                  <a:spcPts val="0"/>
                </a:spcBef>
                <a:spcAft>
                  <a:spcPts val="0"/>
                </a:spcAft>
                <a:buSzPts val="1600"/>
                <a:buFont typeface="Roboto"/>
                <a:buChar char="●"/>
              </a:pPr>
              <a:r>
                <a:rPr lang="en-US" sz="1600">
                  <a:latin typeface="Roboto"/>
                  <a:ea typeface="Roboto"/>
                  <a:cs typeface="Roboto"/>
                  <a:sym typeface="Roboto"/>
                </a:rPr>
                <a:t>For the top 100 contributors by commits</a:t>
              </a:r>
              <a:endParaRPr sz="1600">
                <a:latin typeface="Roboto"/>
                <a:ea typeface="Roboto"/>
                <a:cs typeface="Roboto"/>
                <a:sym typeface="Roboto"/>
              </a:endParaRPr>
            </a:p>
            <a:p>
              <a:pPr marL="457200" lvl="0" indent="-330200" rtl="0">
                <a:lnSpc>
                  <a:spcPct val="115000"/>
                </a:lnSpc>
                <a:spcBef>
                  <a:spcPts val="0"/>
                </a:spcBef>
                <a:spcAft>
                  <a:spcPts val="0"/>
                </a:spcAft>
                <a:buSzPts val="1600"/>
                <a:buFont typeface="Roboto"/>
                <a:buChar char="●"/>
              </a:pPr>
              <a:r>
                <a:rPr lang="en-US" sz="1600">
                  <a:latin typeface="Roboto"/>
                  <a:ea typeface="Roboto"/>
                  <a:cs typeface="Roboto"/>
                  <a:sym typeface="Roboto"/>
                </a:rPr>
                <a:t>Timestamped Lines of Code (LoC)</a:t>
              </a:r>
              <a:endParaRPr sz="1600">
                <a:latin typeface="Roboto"/>
                <a:ea typeface="Roboto"/>
                <a:cs typeface="Roboto"/>
                <a:sym typeface="Roboto"/>
              </a:endParaRPr>
            </a:p>
            <a:p>
              <a:pPr marL="457200" lvl="0" indent="-330200">
                <a:lnSpc>
                  <a:spcPct val="115000"/>
                </a:lnSpc>
                <a:spcBef>
                  <a:spcPts val="0"/>
                </a:spcBef>
                <a:spcAft>
                  <a:spcPts val="0"/>
                </a:spcAft>
                <a:buSzPts val="1600"/>
                <a:buFont typeface="Roboto"/>
                <a:buChar char="●"/>
              </a:pPr>
              <a:r>
                <a:rPr lang="en-US" sz="1600">
                  <a:latin typeface="Roboto"/>
                  <a:ea typeface="Roboto"/>
                  <a:cs typeface="Roboto"/>
                  <a:sym typeface="Roboto"/>
                </a:rPr>
                <a:t>Profile of contributors</a:t>
              </a:r>
              <a:endParaRPr sz="1600">
                <a:latin typeface="Roboto"/>
                <a:ea typeface="Roboto"/>
                <a:cs typeface="Roboto"/>
                <a:sym typeface="Roboto"/>
              </a:endParaRPr>
            </a:p>
          </p:txBody>
        </p:sp>
      </p:grpSp>
      <p:grpSp>
        <p:nvGrpSpPr>
          <p:cNvPr id="920" name="Shape 920"/>
          <p:cNvGrpSpPr/>
          <p:nvPr/>
        </p:nvGrpSpPr>
        <p:grpSpPr>
          <a:xfrm>
            <a:off x="3925507" y="1586327"/>
            <a:ext cx="4407490" cy="4643951"/>
            <a:chOff x="2944204" y="1189775"/>
            <a:chExt cx="3305700" cy="3483050"/>
          </a:xfrm>
        </p:grpSpPr>
        <p:sp>
          <p:nvSpPr>
            <p:cNvPr id="921" name="Shape 921"/>
            <p:cNvSpPr/>
            <p:nvPr/>
          </p:nvSpPr>
          <p:spPr>
            <a:xfrm>
              <a:off x="2944204" y="1189775"/>
              <a:ext cx="3305700" cy="669000"/>
            </a:xfrm>
            <a:prstGeom prst="chevron">
              <a:avLst>
                <a:gd name="adj" fmla="val 50000"/>
              </a:avLst>
            </a:prstGeom>
            <a:solidFill>
              <a:srgbClr val="B02C20"/>
            </a:solidFill>
            <a:ln>
              <a:noFill/>
            </a:ln>
          </p:spPr>
          <p:txBody>
            <a:bodyPr spcFirstLastPara="1" wrap="square" lIns="121900" tIns="121900" rIns="121900" bIns="121900" anchor="ctr" anchorCtr="0">
              <a:noAutofit/>
            </a:bodyPr>
            <a:lstStyle/>
            <a:p>
              <a:pPr marL="0" lvl="0" indent="0" algn="ctr">
                <a:spcBef>
                  <a:spcPts val="0"/>
                </a:spcBef>
                <a:spcAft>
                  <a:spcPts val="0"/>
                </a:spcAft>
                <a:buNone/>
              </a:pPr>
              <a:r>
                <a:rPr lang="en-US" sz="1900">
                  <a:solidFill>
                    <a:srgbClr val="FFFFFF"/>
                  </a:solidFill>
                  <a:latin typeface="Roboto"/>
                  <a:ea typeface="Roboto"/>
                  <a:cs typeface="Roboto"/>
                  <a:sym typeface="Roboto"/>
                </a:rPr>
                <a:t>Validate Data</a:t>
              </a:r>
              <a:endParaRPr sz="1900">
                <a:solidFill>
                  <a:srgbClr val="FFFFFF"/>
                </a:solidFill>
                <a:latin typeface="Roboto"/>
                <a:ea typeface="Roboto"/>
                <a:cs typeface="Roboto"/>
                <a:sym typeface="Roboto"/>
              </a:endParaRPr>
            </a:p>
          </p:txBody>
        </p:sp>
        <p:sp>
          <p:nvSpPr>
            <p:cNvPr id="922" name="Shape 922"/>
            <p:cNvSpPr txBox="1"/>
            <p:nvPr/>
          </p:nvSpPr>
          <p:spPr>
            <a:xfrm>
              <a:off x="3478949" y="2057125"/>
              <a:ext cx="2236200" cy="2615700"/>
            </a:xfrm>
            <a:prstGeom prst="rect">
              <a:avLst/>
            </a:prstGeom>
            <a:noFill/>
            <a:ln>
              <a:noFill/>
            </a:ln>
          </p:spPr>
          <p:txBody>
            <a:bodyPr spcFirstLastPara="1" wrap="square" lIns="121900" tIns="121900" rIns="121900" bIns="121900" anchor="t" anchorCtr="0">
              <a:noAutofit/>
            </a:bodyPr>
            <a:lstStyle/>
            <a:p>
              <a:pPr marL="457200" marR="0" lvl="0" indent="-330200" algn="l" rtl="0">
                <a:lnSpc>
                  <a:spcPct val="115000"/>
                </a:lnSpc>
                <a:spcBef>
                  <a:spcPts val="0"/>
                </a:spcBef>
                <a:spcAft>
                  <a:spcPts val="0"/>
                </a:spcAft>
                <a:buClr>
                  <a:srgbClr val="000000"/>
                </a:buClr>
                <a:buSzPts val="1600"/>
                <a:buFont typeface="Roboto"/>
                <a:buChar char="●"/>
              </a:pPr>
              <a:r>
                <a:rPr lang="en-US" sz="1600">
                  <a:latin typeface="Roboto"/>
                  <a:ea typeface="Roboto"/>
                  <a:cs typeface="Roboto"/>
                  <a:sym typeface="Roboto"/>
                </a:rPr>
                <a:t>License</a:t>
              </a:r>
              <a:endParaRPr sz="1600">
                <a:latin typeface="Roboto"/>
                <a:ea typeface="Roboto"/>
                <a:cs typeface="Roboto"/>
                <a:sym typeface="Roboto"/>
              </a:endParaRPr>
            </a:p>
            <a:p>
              <a:pPr marL="457200" marR="0" lvl="0" indent="-330200" algn="l" rtl="0">
                <a:lnSpc>
                  <a:spcPct val="115000"/>
                </a:lnSpc>
                <a:spcBef>
                  <a:spcPts val="0"/>
                </a:spcBef>
                <a:spcAft>
                  <a:spcPts val="0"/>
                </a:spcAft>
                <a:buClr>
                  <a:srgbClr val="000000"/>
                </a:buClr>
                <a:buSzPts val="1600"/>
                <a:buFont typeface="Roboto"/>
                <a:buChar char="●"/>
              </a:pPr>
              <a:r>
                <a:rPr lang="en-US" sz="1600">
                  <a:latin typeface="Roboto"/>
                  <a:ea typeface="Roboto"/>
                  <a:cs typeface="Roboto"/>
                  <a:sym typeface="Roboto"/>
                </a:rPr>
                <a:t>Package status</a:t>
              </a:r>
              <a:endParaRPr sz="1600">
                <a:latin typeface="Roboto"/>
                <a:ea typeface="Roboto"/>
                <a:cs typeface="Roboto"/>
                <a:sym typeface="Roboto"/>
              </a:endParaRPr>
            </a:p>
            <a:p>
              <a:pPr marL="914400" lvl="1" indent="-330200" rtl="0">
                <a:lnSpc>
                  <a:spcPct val="115000"/>
                </a:lnSpc>
                <a:spcBef>
                  <a:spcPts val="0"/>
                </a:spcBef>
                <a:spcAft>
                  <a:spcPts val="0"/>
                </a:spcAft>
                <a:buSzPts val="1600"/>
                <a:buFont typeface="Roboto"/>
                <a:buChar char="○"/>
              </a:pPr>
              <a:r>
                <a:rPr lang="en-US" sz="1600">
                  <a:latin typeface="Roboto"/>
                  <a:ea typeface="Roboto"/>
                  <a:cs typeface="Roboto"/>
                  <a:sym typeface="Roboto"/>
                </a:rPr>
                <a:t>Continuous Integration (C.I.)</a:t>
              </a:r>
              <a:endParaRPr sz="1600">
                <a:latin typeface="Roboto"/>
                <a:ea typeface="Roboto"/>
                <a:cs typeface="Roboto"/>
                <a:sym typeface="Roboto"/>
              </a:endParaRPr>
            </a:p>
            <a:p>
              <a:pPr marL="914400" lvl="1" indent="-330200" rtl="0">
                <a:lnSpc>
                  <a:spcPct val="115000"/>
                </a:lnSpc>
                <a:spcBef>
                  <a:spcPts val="0"/>
                </a:spcBef>
                <a:spcAft>
                  <a:spcPts val="0"/>
                </a:spcAft>
                <a:buSzPts val="1600"/>
                <a:buFont typeface="Roboto"/>
                <a:buChar char="○"/>
              </a:pPr>
              <a:r>
                <a:rPr lang="en-US" sz="1600">
                  <a:latin typeface="Roboto"/>
                  <a:ea typeface="Roboto"/>
                  <a:cs typeface="Roboto"/>
                  <a:sym typeface="Roboto"/>
                </a:rPr>
                <a:t>Maintainers</a:t>
              </a:r>
              <a:endParaRPr sz="1600">
                <a:latin typeface="Roboto"/>
                <a:ea typeface="Roboto"/>
                <a:cs typeface="Roboto"/>
                <a:sym typeface="Roboto"/>
              </a:endParaRPr>
            </a:p>
            <a:p>
              <a:pPr marL="914400" lvl="1" indent="-330200" rtl="0">
                <a:lnSpc>
                  <a:spcPct val="115000"/>
                </a:lnSpc>
                <a:spcBef>
                  <a:spcPts val="0"/>
                </a:spcBef>
                <a:spcAft>
                  <a:spcPts val="0"/>
                </a:spcAft>
                <a:buSzPts val="1600"/>
                <a:buFont typeface="Roboto"/>
                <a:buChar char="○"/>
              </a:pPr>
              <a:r>
                <a:rPr lang="en-US" sz="1600">
                  <a:latin typeface="Roboto"/>
                  <a:ea typeface="Roboto"/>
                  <a:cs typeface="Roboto"/>
                  <a:sym typeface="Roboto"/>
                </a:rPr>
                <a:t>Activity</a:t>
              </a:r>
              <a:endParaRPr sz="1600">
                <a:latin typeface="Roboto"/>
                <a:ea typeface="Roboto"/>
                <a:cs typeface="Roboto"/>
                <a:sym typeface="Roboto"/>
              </a:endParaRPr>
            </a:p>
            <a:p>
              <a:pPr marL="0" lvl="0" indent="0">
                <a:lnSpc>
                  <a:spcPct val="115000"/>
                </a:lnSpc>
                <a:spcBef>
                  <a:spcPts val="0"/>
                </a:spcBef>
                <a:spcAft>
                  <a:spcPts val="0"/>
                </a:spcAft>
                <a:buNone/>
              </a:pPr>
              <a:endParaRPr sz="1600">
                <a:latin typeface="Roboto"/>
                <a:ea typeface="Roboto"/>
                <a:cs typeface="Roboto"/>
                <a:sym typeface="Roboto"/>
              </a:endParaRPr>
            </a:p>
          </p:txBody>
        </p:sp>
      </p:grpSp>
      <p:sp>
        <p:nvSpPr>
          <p:cNvPr id="923" name="Shape 923"/>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chemeClr val="dk1"/>
              </a:buClr>
              <a:buSzPts val="1100"/>
              <a:buFont typeface="Arial"/>
              <a:buNone/>
            </a:pPr>
            <a:r>
              <a:rPr lang="en-US" sz="4000">
                <a:solidFill>
                  <a:schemeClr val="dk2"/>
                </a:solidFill>
                <a:latin typeface="Raleway"/>
                <a:ea typeface="Raleway"/>
                <a:cs typeface="Raleway"/>
                <a:sym typeface="Raleway"/>
              </a:rPr>
              <a:t>Next Steps</a:t>
            </a:r>
            <a:endParaRPr sz="4000">
              <a:solidFill>
                <a:schemeClr val="dk2"/>
              </a:solidFill>
              <a:latin typeface="Raleway"/>
              <a:ea typeface="Raleway"/>
              <a:cs typeface="Raleway"/>
              <a:sym typeface="Raleway"/>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pic>
        <p:nvPicPr>
          <p:cNvPr id="929" name="Shape 929" descr="Biocomplexity-PP-SectionTitle5-SDAL-BKGD-Light_2015-11.jpg"/>
          <p:cNvPicPr preferRelativeResize="0"/>
          <p:nvPr/>
        </p:nvPicPr>
        <p:blipFill rotWithShape="1">
          <a:blip r:embed="rId3">
            <a:alphaModFix/>
          </a:blip>
          <a:srcRect/>
          <a:stretch/>
        </p:blipFill>
        <p:spPr>
          <a:xfrm>
            <a:off x="32426" y="0"/>
            <a:ext cx="12159574" cy="6858000"/>
          </a:xfrm>
          <a:prstGeom prst="rect">
            <a:avLst/>
          </a:prstGeom>
          <a:noFill/>
          <a:ln>
            <a:noFill/>
          </a:ln>
        </p:spPr>
      </p:pic>
      <p:sp>
        <p:nvSpPr>
          <p:cNvPr id="930" name="Shape 930"/>
          <p:cNvSpPr txBox="1"/>
          <p:nvPr/>
        </p:nvSpPr>
        <p:spPr>
          <a:xfrm>
            <a:off x="422800" y="532125"/>
            <a:ext cx="7021200" cy="2850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33E50"/>
              </a:buClr>
              <a:buSzPts val="5400"/>
              <a:buFont typeface="Raleway"/>
              <a:buNone/>
            </a:pPr>
            <a:r>
              <a:rPr lang="en-US" sz="3200" b="1">
                <a:solidFill>
                  <a:srgbClr val="233E50"/>
                </a:solidFill>
                <a:latin typeface="Raleway"/>
                <a:ea typeface="Raleway"/>
                <a:cs typeface="Raleway"/>
                <a:sym typeface="Raleway"/>
              </a:rPr>
              <a:t>Virginia Tech</a:t>
            </a:r>
            <a:endParaRPr sz="3200" b="1">
              <a:solidFill>
                <a:srgbClr val="233E50"/>
              </a:solidFill>
              <a:latin typeface="Raleway"/>
              <a:ea typeface="Raleway"/>
              <a:cs typeface="Raleway"/>
              <a:sym typeface="Raleway"/>
            </a:endParaRPr>
          </a:p>
          <a:p>
            <a:pPr marL="0" marR="0" lvl="0" indent="0" algn="ctr" rtl="0">
              <a:lnSpc>
                <a:spcPct val="100000"/>
              </a:lnSpc>
              <a:spcBef>
                <a:spcPts val="0"/>
              </a:spcBef>
              <a:spcAft>
                <a:spcPts val="0"/>
              </a:spcAft>
              <a:buClr>
                <a:srgbClr val="233E50"/>
              </a:buClr>
              <a:buSzPts val="5400"/>
              <a:buFont typeface="Raleway"/>
              <a:buNone/>
            </a:pPr>
            <a:r>
              <a:rPr lang="en-US" sz="3200" b="1">
                <a:solidFill>
                  <a:srgbClr val="233E50"/>
                </a:solidFill>
                <a:latin typeface="Raleway"/>
                <a:ea typeface="Raleway"/>
                <a:cs typeface="Raleway"/>
                <a:sym typeface="Raleway"/>
              </a:rPr>
              <a:t>Student Lifecycle Metrics</a:t>
            </a:r>
            <a:endParaRPr sz="3200" b="1">
              <a:solidFill>
                <a:srgbClr val="233E50"/>
              </a:solidFill>
              <a:latin typeface="Raleway"/>
              <a:ea typeface="Raleway"/>
              <a:cs typeface="Raleway"/>
              <a:sym typeface="Raleway"/>
            </a:endParaRPr>
          </a:p>
        </p:txBody>
      </p:sp>
      <p:sp>
        <p:nvSpPr>
          <p:cNvPr id="931" name="Shape 931"/>
          <p:cNvSpPr txBox="1"/>
          <p:nvPr/>
        </p:nvSpPr>
        <p:spPr>
          <a:xfrm>
            <a:off x="358700" y="3680075"/>
            <a:ext cx="8271300" cy="159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200">
                <a:latin typeface="Raleway"/>
                <a:ea typeface="Raleway"/>
                <a:cs typeface="Raleway"/>
                <a:sym typeface="Raleway"/>
              </a:rPr>
              <a:t>PI: Aaron Schroeder</a:t>
            </a:r>
            <a:endParaRPr sz="2200">
              <a:latin typeface="Raleway"/>
              <a:ea typeface="Raleway"/>
              <a:cs typeface="Raleway"/>
              <a:sym typeface="Raleway"/>
            </a:endParaRPr>
          </a:p>
          <a:p>
            <a:pPr marL="0" lvl="0" indent="0">
              <a:spcBef>
                <a:spcPts val="0"/>
              </a:spcBef>
              <a:spcAft>
                <a:spcPts val="0"/>
              </a:spcAft>
              <a:buNone/>
            </a:pPr>
            <a:r>
              <a:rPr lang="en-US" sz="2200">
                <a:latin typeface="Raleway"/>
                <a:ea typeface="Raleway"/>
                <a:cs typeface="Raleway"/>
                <a:sym typeface="Raleway"/>
              </a:rPr>
              <a:t>SDAL Leads: Gizem Korkmaz &amp; Sallie Keller</a:t>
            </a:r>
            <a:endParaRPr sz="2200">
              <a:latin typeface="Raleway"/>
              <a:ea typeface="Raleway"/>
              <a:cs typeface="Raleway"/>
              <a:sym typeface="Raleway"/>
            </a:endParaRPr>
          </a:p>
          <a:p>
            <a:pPr marL="0" lvl="0" indent="0" rtl="0">
              <a:spcBef>
                <a:spcPts val="0"/>
              </a:spcBef>
              <a:spcAft>
                <a:spcPts val="0"/>
              </a:spcAft>
              <a:buNone/>
            </a:pPr>
            <a:r>
              <a:rPr lang="en-US" sz="2200">
                <a:latin typeface="Raleway"/>
                <a:ea typeface="Raleway"/>
                <a:cs typeface="Raleway"/>
                <a:sym typeface="Raleway"/>
              </a:rPr>
              <a:t>SDAL Team: Devika Nair, Jay Warajuntano, Doug Mattingly, Davon Woodard</a:t>
            </a:r>
            <a:endParaRPr sz="2200">
              <a:latin typeface="Raleway"/>
              <a:ea typeface="Raleway"/>
              <a:cs typeface="Raleway"/>
              <a:sym typeface="Raleway"/>
            </a:endParaRPr>
          </a:p>
          <a:p>
            <a:pPr marL="0" lvl="0" indent="0" rtl="0">
              <a:spcBef>
                <a:spcPts val="0"/>
              </a:spcBef>
              <a:spcAft>
                <a:spcPts val="0"/>
              </a:spcAft>
              <a:buClr>
                <a:schemeClr val="dk1"/>
              </a:buClr>
              <a:buSzPts val="1100"/>
              <a:buFont typeface="Arial"/>
              <a:buNone/>
            </a:pPr>
            <a:r>
              <a:rPr lang="en-US" sz="2200">
                <a:solidFill>
                  <a:schemeClr val="dk1"/>
                </a:solidFill>
                <a:latin typeface="Raleway"/>
                <a:ea typeface="Raleway"/>
                <a:cs typeface="Raleway"/>
                <a:sym typeface="Raleway"/>
              </a:rPr>
              <a:t>Sponsor: Ken Smith, Vice Provost of Virginia Tech</a:t>
            </a:r>
            <a:endParaRPr sz="2200">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Shape 937"/>
          <p:cNvSpPr txBox="1"/>
          <p:nvPr/>
        </p:nvSpPr>
        <p:spPr>
          <a:xfrm>
            <a:off x="11570621" y="6473031"/>
            <a:ext cx="621300" cy="37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67">
                <a:solidFill>
                  <a:srgbClr val="FFFFFF"/>
                </a:solidFill>
                <a:latin typeface="Helvetica Neue Light"/>
                <a:ea typeface="Helvetica Neue Light"/>
                <a:cs typeface="Helvetica Neue Light"/>
                <a:sym typeface="Helvetica Neue Light"/>
              </a:rPr>
              <a:t> </a:t>
            </a:r>
            <a:fld id="{00000000-1234-1234-1234-123412341234}" type="slidenum">
              <a:rPr lang="en-US" sz="1867">
                <a:solidFill>
                  <a:srgbClr val="FFFFFF"/>
                </a:solidFill>
                <a:latin typeface="Helvetica Neue Light"/>
                <a:ea typeface="Helvetica Neue Light"/>
                <a:cs typeface="Helvetica Neue Light"/>
                <a:sym typeface="Helvetica Neue Light"/>
              </a:rPr>
              <a:t>47</a:t>
            </a:fld>
            <a:endParaRPr sz="1867">
              <a:solidFill>
                <a:srgbClr val="FFFFFF"/>
              </a:solidFill>
              <a:latin typeface="Helvetica Neue Light"/>
              <a:ea typeface="Helvetica Neue Light"/>
              <a:cs typeface="Helvetica Neue Light"/>
              <a:sym typeface="Helvetica Neue Light"/>
            </a:endParaRPr>
          </a:p>
        </p:txBody>
      </p:sp>
      <p:sp>
        <p:nvSpPr>
          <p:cNvPr id="938" name="Shape 938"/>
          <p:cNvSpPr txBox="1">
            <a:spLocks noGrp="1"/>
          </p:cNvSpPr>
          <p:nvPr>
            <p:ph type="title"/>
          </p:nvPr>
        </p:nvSpPr>
        <p:spPr>
          <a:xfrm>
            <a:off x="831850" y="-16042"/>
            <a:ext cx="10515600" cy="1008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Agenda</a:t>
            </a:r>
            <a:endParaRPr/>
          </a:p>
        </p:txBody>
      </p:sp>
      <p:sp>
        <p:nvSpPr>
          <p:cNvPr id="939" name="Shape 939"/>
          <p:cNvSpPr txBox="1"/>
          <p:nvPr/>
        </p:nvSpPr>
        <p:spPr>
          <a:xfrm>
            <a:off x="1831250" y="1565700"/>
            <a:ext cx="7920000" cy="45414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Char char="●"/>
            </a:pPr>
            <a:r>
              <a:rPr lang="en-US" sz="2400"/>
              <a:t>Research Questions</a:t>
            </a:r>
            <a:endParaRPr sz="2400"/>
          </a:p>
          <a:p>
            <a:pPr marL="0" lvl="0" indent="0">
              <a:spcBef>
                <a:spcPts val="0"/>
              </a:spcBef>
              <a:spcAft>
                <a:spcPts val="0"/>
              </a:spcAft>
              <a:buNone/>
            </a:pPr>
            <a:endParaRPr sz="2400"/>
          </a:p>
          <a:p>
            <a:pPr marL="457200" lvl="0" indent="-381000" rtl="0">
              <a:spcBef>
                <a:spcPts val="0"/>
              </a:spcBef>
              <a:spcAft>
                <a:spcPts val="0"/>
              </a:spcAft>
              <a:buSzPts val="2400"/>
              <a:buChar char="●"/>
            </a:pPr>
            <a:r>
              <a:rPr lang="en-US" sz="2400"/>
              <a:t>Project Plan</a:t>
            </a:r>
            <a:endParaRPr sz="2400"/>
          </a:p>
          <a:p>
            <a:pPr marL="0" lvl="0" indent="0">
              <a:spcBef>
                <a:spcPts val="0"/>
              </a:spcBef>
              <a:spcAft>
                <a:spcPts val="0"/>
              </a:spcAft>
              <a:buNone/>
            </a:pPr>
            <a:endParaRPr sz="2400"/>
          </a:p>
          <a:p>
            <a:pPr marL="457200" lvl="0" indent="-381000" rtl="0">
              <a:spcBef>
                <a:spcPts val="0"/>
              </a:spcBef>
              <a:spcAft>
                <a:spcPts val="0"/>
              </a:spcAft>
              <a:buSzPts val="2400"/>
              <a:buChar char="●"/>
            </a:pPr>
            <a:r>
              <a:rPr lang="en-US" sz="2400"/>
              <a:t>Research Areas</a:t>
            </a:r>
            <a:endParaRPr sz="2400"/>
          </a:p>
          <a:p>
            <a:pPr marL="0" lvl="0" indent="0" rtl="0">
              <a:spcBef>
                <a:spcPts val="0"/>
              </a:spcBef>
              <a:spcAft>
                <a:spcPts val="0"/>
              </a:spcAft>
              <a:buNone/>
            </a:pPr>
            <a:endParaRPr sz="2400"/>
          </a:p>
          <a:p>
            <a:pPr marL="914400" lvl="1" indent="-381000" rtl="0">
              <a:spcBef>
                <a:spcPts val="0"/>
              </a:spcBef>
              <a:spcAft>
                <a:spcPts val="0"/>
              </a:spcAft>
              <a:buSzPts val="2400"/>
              <a:buChar char="○"/>
            </a:pPr>
            <a:r>
              <a:rPr lang="en-US" sz="2400"/>
              <a:t>Admissions</a:t>
            </a:r>
            <a:endParaRPr sz="2400"/>
          </a:p>
          <a:p>
            <a:pPr marL="0" lvl="0" indent="0" rtl="0">
              <a:spcBef>
                <a:spcPts val="0"/>
              </a:spcBef>
              <a:spcAft>
                <a:spcPts val="0"/>
              </a:spcAft>
              <a:buNone/>
            </a:pPr>
            <a:endParaRPr sz="2400"/>
          </a:p>
          <a:p>
            <a:pPr marL="914400" lvl="1" indent="-381000" rtl="0">
              <a:spcBef>
                <a:spcPts val="0"/>
              </a:spcBef>
              <a:spcAft>
                <a:spcPts val="0"/>
              </a:spcAft>
              <a:buSzPts val="2400"/>
              <a:buChar char="○"/>
            </a:pPr>
            <a:r>
              <a:rPr lang="en-US" sz="2400"/>
              <a:t>Progression</a:t>
            </a:r>
            <a:endParaRPr sz="2400"/>
          </a:p>
          <a:p>
            <a:pPr marL="0" lvl="0" indent="0">
              <a:spcBef>
                <a:spcPts val="0"/>
              </a:spcBef>
              <a:spcAft>
                <a:spcPts val="0"/>
              </a:spcAft>
              <a:buNone/>
            </a:pPr>
            <a:endParaRPr sz="2400"/>
          </a:p>
          <a:p>
            <a:pPr marL="457200" lvl="0" indent="-381000">
              <a:spcBef>
                <a:spcPts val="0"/>
              </a:spcBef>
              <a:spcAft>
                <a:spcPts val="0"/>
              </a:spcAft>
              <a:buSzPts val="2400"/>
              <a:buChar char="●"/>
            </a:pPr>
            <a:r>
              <a:rPr lang="en-US" sz="2400"/>
              <a:t>Next Steps</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p:nvPr/>
        </p:nvSpPr>
        <p:spPr>
          <a:xfrm>
            <a:off x="11570621" y="6473031"/>
            <a:ext cx="621300" cy="37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67">
                <a:solidFill>
                  <a:srgbClr val="FFFFFF"/>
                </a:solidFill>
                <a:latin typeface="Helvetica Neue Light"/>
                <a:ea typeface="Helvetica Neue Light"/>
                <a:cs typeface="Helvetica Neue Light"/>
                <a:sym typeface="Helvetica Neue Light"/>
              </a:rPr>
              <a:t> </a:t>
            </a:r>
            <a:fld id="{00000000-1234-1234-1234-123412341234}" type="slidenum">
              <a:rPr lang="en-US" sz="1867">
                <a:solidFill>
                  <a:srgbClr val="FFFFFF"/>
                </a:solidFill>
                <a:latin typeface="Helvetica Neue Light"/>
                <a:ea typeface="Helvetica Neue Light"/>
                <a:cs typeface="Helvetica Neue Light"/>
                <a:sym typeface="Helvetica Neue Light"/>
              </a:rPr>
              <a:t>48</a:t>
            </a:fld>
            <a:endParaRPr sz="1867">
              <a:solidFill>
                <a:srgbClr val="FFFFFF"/>
              </a:solidFill>
              <a:latin typeface="Helvetica Neue Light"/>
              <a:ea typeface="Helvetica Neue Light"/>
              <a:cs typeface="Helvetica Neue Light"/>
              <a:sym typeface="Helvetica Neue Light"/>
            </a:endParaRPr>
          </a:p>
        </p:txBody>
      </p:sp>
      <p:sp>
        <p:nvSpPr>
          <p:cNvPr id="946" name="Shape 946"/>
          <p:cNvSpPr txBox="1">
            <a:spLocks noGrp="1"/>
          </p:cNvSpPr>
          <p:nvPr>
            <p:ph type="title"/>
          </p:nvPr>
        </p:nvSpPr>
        <p:spPr>
          <a:xfrm>
            <a:off x="831850" y="-16042"/>
            <a:ext cx="10515600" cy="1008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Research Questions</a:t>
            </a:r>
            <a:endParaRPr/>
          </a:p>
        </p:txBody>
      </p:sp>
      <p:sp>
        <p:nvSpPr>
          <p:cNvPr id="947" name="Shape 947"/>
          <p:cNvSpPr txBox="1"/>
          <p:nvPr/>
        </p:nvSpPr>
        <p:spPr>
          <a:xfrm>
            <a:off x="2136000" y="1231550"/>
            <a:ext cx="7920000" cy="4541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000"/>
              <a:t>Using the new Virginia Tech Data Lake and other available to create new metrics to measure student success in the areas of:</a:t>
            </a:r>
            <a:endParaRPr sz="2000"/>
          </a:p>
          <a:p>
            <a:pPr marL="0" lvl="0" indent="0" rtl="0">
              <a:spcBef>
                <a:spcPts val="0"/>
              </a:spcBef>
              <a:spcAft>
                <a:spcPts val="0"/>
              </a:spcAft>
              <a:buNone/>
            </a:pPr>
            <a:endParaRPr sz="2000"/>
          </a:p>
          <a:p>
            <a:pPr marL="457200" lvl="0" indent="-355600" rtl="0">
              <a:spcBef>
                <a:spcPts val="0"/>
              </a:spcBef>
              <a:spcAft>
                <a:spcPts val="0"/>
              </a:spcAft>
              <a:buSzPts val="2000"/>
              <a:buChar char="●"/>
            </a:pPr>
            <a:r>
              <a:rPr lang="en-US" sz="2000"/>
              <a:t>Admissions</a:t>
            </a:r>
            <a:endParaRPr sz="2000"/>
          </a:p>
          <a:p>
            <a:pPr marL="914400" lvl="1" indent="-342900" rtl="0">
              <a:spcBef>
                <a:spcPts val="0"/>
              </a:spcBef>
              <a:spcAft>
                <a:spcPts val="0"/>
              </a:spcAft>
              <a:buSzPts val="1800"/>
              <a:buChar char="○"/>
            </a:pPr>
            <a:r>
              <a:rPr lang="en-US" sz="1800"/>
              <a:t>How do students respond to acceptances? </a:t>
            </a:r>
            <a:endParaRPr sz="1800"/>
          </a:p>
          <a:p>
            <a:pPr marL="914400" lvl="1" indent="-342900" rtl="0">
              <a:spcBef>
                <a:spcPts val="0"/>
              </a:spcBef>
              <a:spcAft>
                <a:spcPts val="0"/>
              </a:spcAft>
              <a:buSzPts val="1800"/>
              <a:buChar char="○"/>
            </a:pPr>
            <a:r>
              <a:rPr lang="en-US" sz="1800"/>
              <a:t>What patterns accompany students who choose to enroll elsewhere?</a:t>
            </a:r>
            <a:endParaRPr sz="1800"/>
          </a:p>
          <a:p>
            <a:pPr marL="0" lvl="0" indent="0" rtl="0">
              <a:spcBef>
                <a:spcPts val="0"/>
              </a:spcBef>
              <a:spcAft>
                <a:spcPts val="0"/>
              </a:spcAft>
              <a:buNone/>
            </a:pPr>
            <a:endParaRPr sz="2000"/>
          </a:p>
          <a:p>
            <a:pPr marL="457200" lvl="0" indent="-355600" rtl="0">
              <a:spcBef>
                <a:spcPts val="0"/>
              </a:spcBef>
              <a:spcAft>
                <a:spcPts val="0"/>
              </a:spcAft>
              <a:buSzPts val="2000"/>
              <a:buChar char="●"/>
            </a:pPr>
            <a:r>
              <a:rPr lang="en-US" sz="2000"/>
              <a:t>Student Success</a:t>
            </a:r>
            <a:endParaRPr sz="2000"/>
          </a:p>
          <a:p>
            <a:pPr marL="914400" lvl="1" indent="-342900" rtl="0">
              <a:spcBef>
                <a:spcPts val="0"/>
              </a:spcBef>
              <a:spcAft>
                <a:spcPts val="0"/>
              </a:spcAft>
              <a:buSzPts val="1800"/>
              <a:buChar char="○"/>
            </a:pPr>
            <a:r>
              <a:rPr lang="en-US" sz="1800"/>
              <a:t>How do students perform throughout their 4 years at Virginia Tech? </a:t>
            </a:r>
            <a:endParaRPr sz="1800"/>
          </a:p>
          <a:p>
            <a:pPr marL="914400" lvl="1" indent="-342900" rtl="0">
              <a:spcBef>
                <a:spcPts val="0"/>
              </a:spcBef>
              <a:spcAft>
                <a:spcPts val="0"/>
              </a:spcAft>
              <a:buSzPts val="1800"/>
              <a:buChar char="○"/>
            </a:pPr>
            <a:r>
              <a:rPr lang="en-US" sz="1800"/>
              <a:t>What patterns characterize students struggling to complete their studies?</a:t>
            </a:r>
            <a:endParaRPr sz="1800"/>
          </a:p>
          <a:p>
            <a:pPr marL="0" lvl="0" indent="0" rtl="0">
              <a:spcBef>
                <a:spcPts val="0"/>
              </a:spcBef>
              <a:spcAft>
                <a:spcPts val="0"/>
              </a:spcAft>
              <a:buNone/>
            </a:pPr>
            <a:endParaRPr sz="2400"/>
          </a:p>
          <a:p>
            <a:pPr marL="0" lvl="0" indent="0" rtl="0">
              <a:spcBef>
                <a:spcPts val="0"/>
              </a:spcBef>
              <a:spcAft>
                <a:spcPts val="0"/>
              </a:spcAft>
              <a:buNone/>
            </a:pP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Shape 952"/>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SzPts val="4000"/>
              <a:buFont typeface="Raleway"/>
              <a:buNone/>
            </a:pPr>
            <a:r>
              <a:rPr lang="en-US" sz="4000"/>
              <a:t>Admissions</a:t>
            </a:r>
            <a:endParaRPr sz="4000"/>
          </a:p>
          <a:p>
            <a:pPr marL="0" marR="0" lvl="0" indent="0" algn="ctr" rtl="0">
              <a:lnSpc>
                <a:spcPct val="90000"/>
              </a:lnSpc>
              <a:spcBef>
                <a:spcPts val="0"/>
              </a:spcBef>
              <a:spcAft>
                <a:spcPts val="0"/>
              </a:spcAft>
              <a:buClr>
                <a:schemeClr val="dk2"/>
              </a:buClr>
              <a:buSzPts val="4000"/>
              <a:buFont typeface="Raleway"/>
              <a:buNone/>
            </a:pPr>
            <a:r>
              <a:rPr lang="en-US" sz="3000"/>
              <a:t>Patterns for  Alternate Enrollment</a:t>
            </a:r>
            <a:endParaRPr sz="3000" b="1" i="0" u="none" strike="noStrike" cap="none">
              <a:solidFill>
                <a:schemeClr val="dk2"/>
              </a:solidFill>
              <a:latin typeface="Raleway"/>
              <a:ea typeface="Raleway"/>
              <a:cs typeface="Raleway"/>
              <a:sym typeface="Raleway"/>
            </a:endParaRPr>
          </a:p>
        </p:txBody>
      </p:sp>
      <p:sp>
        <p:nvSpPr>
          <p:cNvPr id="953" name="Shape 953"/>
          <p:cNvSpPr txBox="1"/>
          <p:nvPr/>
        </p:nvSpPr>
        <p:spPr>
          <a:xfrm>
            <a:off x="1311950" y="1358100"/>
            <a:ext cx="4163100" cy="44553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0"/>
              </a:spcBef>
              <a:spcAft>
                <a:spcPts val="0"/>
              </a:spcAft>
              <a:buClr>
                <a:srgbClr val="000000"/>
              </a:buClr>
              <a:buSzPts val="1600"/>
              <a:buChar char="●"/>
            </a:pPr>
            <a:r>
              <a:rPr lang="en-US" sz="1600"/>
              <a:t>Finance</a:t>
            </a:r>
            <a:endParaRPr sz="1600"/>
          </a:p>
          <a:p>
            <a:pPr marL="914400" lvl="1" indent="-317500" rtl="0">
              <a:lnSpc>
                <a:spcPct val="115000"/>
              </a:lnSpc>
              <a:spcBef>
                <a:spcPts val="0"/>
              </a:spcBef>
              <a:spcAft>
                <a:spcPts val="0"/>
              </a:spcAft>
              <a:buClr>
                <a:srgbClr val="000000"/>
              </a:buClr>
              <a:buSzPts val="1400"/>
              <a:buChar char="○"/>
            </a:pPr>
            <a:r>
              <a:rPr lang="en-US"/>
              <a:t>The Expected Family Contribution</a:t>
            </a:r>
            <a:endParaRPr/>
          </a:p>
          <a:p>
            <a:pPr marL="0" lvl="0" indent="0" rtl="0">
              <a:lnSpc>
                <a:spcPct val="115000"/>
              </a:lnSpc>
              <a:spcBef>
                <a:spcPts val="0"/>
              </a:spcBef>
              <a:spcAft>
                <a:spcPts val="0"/>
              </a:spcAft>
              <a:buNone/>
            </a:pPr>
            <a:endParaRPr/>
          </a:p>
          <a:p>
            <a:pPr marL="457200" lvl="0" indent="-330200" rtl="0">
              <a:lnSpc>
                <a:spcPct val="115000"/>
              </a:lnSpc>
              <a:spcBef>
                <a:spcPts val="0"/>
              </a:spcBef>
              <a:spcAft>
                <a:spcPts val="0"/>
              </a:spcAft>
              <a:buClr>
                <a:srgbClr val="000000"/>
              </a:buClr>
              <a:buSzPts val="1600"/>
              <a:buChar char="●"/>
            </a:pPr>
            <a:r>
              <a:rPr lang="en-US" sz="1600"/>
              <a:t>Location</a:t>
            </a:r>
            <a:endParaRPr sz="1600"/>
          </a:p>
          <a:p>
            <a:pPr marL="914400" lvl="1" indent="-317500" rtl="0">
              <a:lnSpc>
                <a:spcPct val="115000"/>
              </a:lnSpc>
              <a:spcBef>
                <a:spcPts val="0"/>
              </a:spcBef>
              <a:spcAft>
                <a:spcPts val="0"/>
              </a:spcAft>
              <a:buClr>
                <a:srgbClr val="000000"/>
              </a:buClr>
              <a:buSzPts val="1400"/>
              <a:buChar char="○"/>
            </a:pPr>
            <a:r>
              <a:rPr lang="en-US"/>
              <a:t>Community Demographics </a:t>
            </a:r>
            <a:endParaRPr/>
          </a:p>
          <a:p>
            <a:pPr marL="914400" lvl="1" indent="-317500" rtl="0">
              <a:lnSpc>
                <a:spcPct val="115000"/>
              </a:lnSpc>
              <a:spcBef>
                <a:spcPts val="0"/>
              </a:spcBef>
              <a:spcAft>
                <a:spcPts val="0"/>
              </a:spcAft>
              <a:buClr>
                <a:srgbClr val="000000"/>
              </a:buClr>
              <a:buSzPts val="1400"/>
              <a:buChar char="○"/>
            </a:pPr>
            <a:r>
              <a:rPr lang="en-US"/>
              <a:t>High School - College Goingness</a:t>
            </a:r>
            <a:endParaRPr/>
          </a:p>
          <a:p>
            <a:pPr marL="914400" lvl="1" indent="-317500" rtl="0">
              <a:lnSpc>
                <a:spcPct val="115000"/>
              </a:lnSpc>
              <a:spcBef>
                <a:spcPts val="0"/>
              </a:spcBef>
              <a:spcAft>
                <a:spcPts val="0"/>
              </a:spcAft>
              <a:buClr>
                <a:srgbClr val="000000"/>
              </a:buClr>
              <a:buSzPts val="1400"/>
              <a:buChar char="○"/>
            </a:pPr>
            <a:r>
              <a:rPr lang="en-US"/>
              <a:t>Family Education History</a:t>
            </a:r>
            <a:endParaRPr/>
          </a:p>
          <a:p>
            <a:pPr marL="0" lvl="0" indent="0" rtl="0">
              <a:lnSpc>
                <a:spcPct val="115000"/>
              </a:lnSpc>
              <a:spcBef>
                <a:spcPts val="0"/>
              </a:spcBef>
              <a:spcAft>
                <a:spcPts val="0"/>
              </a:spcAft>
              <a:buNone/>
            </a:pPr>
            <a:endParaRPr/>
          </a:p>
          <a:p>
            <a:pPr marL="457200" lvl="0" indent="-330200" rtl="0">
              <a:lnSpc>
                <a:spcPct val="115000"/>
              </a:lnSpc>
              <a:spcBef>
                <a:spcPts val="0"/>
              </a:spcBef>
              <a:spcAft>
                <a:spcPts val="0"/>
              </a:spcAft>
              <a:buClr>
                <a:srgbClr val="000000"/>
              </a:buClr>
              <a:buSzPts val="1600"/>
              <a:buChar char="●"/>
            </a:pPr>
            <a:r>
              <a:rPr lang="en-US" sz="1600"/>
              <a:t>School Chosen Factors</a:t>
            </a:r>
            <a:endParaRPr sz="1600"/>
          </a:p>
          <a:p>
            <a:pPr marL="914400" lvl="1" indent="-317500" rtl="0">
              <a:lnSpc>
                <a:spcPct val="115000"/>
              </a:lnSpc>
              <a:spcBef>
                <a:spcPts val="0"/>
              </a:spcBef>
              <a:spcAft>
                <a:spcPts val="0"/>
              </a:spcAft>
              <a:buClr>
                <a:srgbClr val="000000"/>
              </a:buClr>
              <a:buSzPts val="1400"/>
              <a:buChar char="○"/>
            </a:pPr>
            <a:r>
              <a:rPr lang="en-US"/>
              <a:t>School/Program Ranking differences</a:t>
            </a:r>
            <a:endParaRPr/>
          </a:p>
          <a:p>
            <a:pPr marL="914400" lvl="1" indent="-317500" rtl="0">
              <a:lnSpc>
                <a:spcPct val="115000"/>
              </a:lnSpc>
              <a:spcBef>
                <a:spcPts val="0"/>
              </a:spcBef>
              <a:spcAft>
                <a:spcPts val="0"/>
              </a:spcAft>
              <a:buClr>
                <a:srgbClr val="000000"/>
              </a:buClr>
              <a:buSzPts val="1400"/>
              <a:buChar char="○"/>
            </a:pPr>
            <a:r>
              <a:rPr lang="en-US"/>
              <a:t>Size/type</a:t>
            </a:r>
            <a:endParaRPr/>
          </a:p>
          <a:p>
            <a:pPr marL="914400" lvl="1" indent="-317500" rtl="0">
              <a:lnSpc>
                <a:spcPct val="115000"/>
              </a:lnSpc>
              <a:spcBef>
                <a:spcPts val="0"/>
              </a:spcBef>
              <a:spcAft>
                <a:spcPts val="0"/>
              </a:spcAft>
              <a:buClr>
                <a:srgbClr val="000000"/>
              </a:buClr>
              <a:buSzPts val="1400"/>
              <a:buChar char="○"/>
            </a:pPr>
            <a:r>
              <a:rPr lang="en-US"/>
              <a:t>Distance difference </a:t>
            </a:r>
            <a:endParaRPr/>
          </a:p>
          <a:p>
            <a:pPr marL="914400" lvl="1" indent="-317500" rtl="0">
              <a:lnSpc>
                <a:spcPct val="115000"/>
              </a:lnSpc>
              <a:spcBef>
                <a:spcPts val="0"/>
              </a:spcBef>
              <a:spcAft>
                <a:spcPts val="0"/>
              </a:spcAft>
              <a:buClr>
                <a:srgbClr val="000000"/>
              </a:buClr>
              <a:buSzPts val="1400"/>
              <a:buChar char="○"/>
            </a:pPr>
            <a:r>
              <a:rPr lang="en-US"/>
              <a:t>Realistic tuition difference</a:t>
            </a:r>
            <a:endParaRPr/>
          </a:p>
          <a:p>
            <a:pPr marL="914400" lvl="1" indent="-317500" rtl="0">
              <a:lnSpc>
                <a:spcPct val="115000"/>
              </a:lnSpc>
              <a:spcBef>
                <a:spcPts val="0"/>
              </a:spcBef>
              <a:spcAft>
                <a:spcPts val="0"/>
              </a:spcAft>
              <a:buClr>
                <a:srgbClr val="000000"/>
              </a:buClr>
              <a:buSzPts val="1400"/>
              <a:buChar char="○"/>
            </a:pPr>
            <a:r>
              <a:rPr lang="en-US"/>
              <a:t>Rural vs. Urban</a:t>
            </a:r>
            <a:endParaRPr/>
          </a:p>
          <a:p>
            <a:pPr marL="0" lvl="0" indent="0" rtl="0">
              <a:lnSpc>
                <a:spcPct val="115000"/>
              </a:lnSpc>
              <a:spcBef>
                <a:spcPts val="1600"/>
              </a:spcBef>
              <a:spcAft>
                <a:spcPts val="0"/>
              </a:spcAft>
              <a:buNone/>
            </a:pPr>
            <a:endParaRPr sz="1800"/>
          </a:p>
          <a:p>
            <a:pPr marL="0" lvl="0" indent="0" rtl="0">
              <a:lnSpc>
                <a:spcPct val="115000"/>
              </a:lnSpc>
              <a:spcBef>
                <a:spcPts val="1600"/>
              </a:spcBef>
              <a:spcAft>
                <a:spcPts val="1600"/>
              </a:spcAft>
              <a:buNone/>
            </a:pPr>
            <a:endParaRPr sz="1800"/>
          </a:p>
        </p:txBody>
      </p:sp>
      <p:graphicFrame>
        <p:nvGraphicFramePr>
          <p:cNvPr id="954" name="Shape 954"/>
          <p:cNvGraphicFramePr/>
          <p:nvPr/>
        </p:nvGraphicFramePr>
        <p:xfrm>
          <a:off x="6468075" y="2058600"/>
          <a:ext cx="3000000" cy="3000000"/>
        </p:xfrm>
        <a:graphic>
          <a:graphicData uri="http://schemas.openxmlformats.org/drawingml/2006/table">
            <a:tbl>
              <a:tblPr>
                <a:noFill/>
                <a:tableStyleId>{BEDEFDB7-53FC-4B04-BE80-10A9E02BBE09}</a:tableStyleId>
              </a:tblPr>
              <a:tblGrid>
                <a:gridCol w="1500300">
                  <a:extLst>
                    <a:ext uri="{9D8B030D-6E8A-4147-A177-3AD203B41FA5}">
                      <a16:colId xmlns:a16="http://schemas.microsoft.com/office/drawing/2014/main" val="20000"/>
                    </a:ext>
                  </a:extLst>
                </a:gridCol>
                <a:gridCol w="1500300">
                  <a:extLst>
                    <a:ext uri="{9D8B030D-6E8A-4147-A177-3AD203B41FA5}">
                      <a16:colId xmlns:a16="http://schemas.microsoft.com/office/drawing/2014/main" val="20001"/>
                    </a:ext>
                  </a:extLst>
                </a:gridCol>
                <a:gridCol w="1500300">
                  <a:extLst>
                    <a:ext uri="{9D8B030D-6E8A-4147-A177-3AD203B41FA5}">
                      <a16:colId xmlns:a16="http://schemas.microsoft.com/office/drawing/2014/main" val="20002"/>
                    </a:ext>
                  </a:extLst>
                </a:gridCol>
              </a:tblGrid>
              <a:tr h="681525">
                <a:tc>
                  <a:txBody>
                    <a:bodyPr/>
                    <a:lstStyle/>
                    <a:p>
                      <a:pPr marL="0" lvl="0" indent="0" algn="ctr" rtl="0">
                        <a:spcBef>
                          <a:spcPts val="0"/>
                        </a:spcBef>
                        <a:spcAft>
                          <a:spcPts val="0"/>
                        </a:spcAft>
                        <a:buNone/>
                      </a:pPr>
                      <a:r>
                        <a:rPr lang="en-US" b="1"/>
                        <a:t>Method</a:t>
                      </a:r>
                      <a:endParaRPr b="1"/>
                    </a:p>
                  </a:txBody>
                  <a:tcPr marL="91425" marR="91425" marT="91425" marB="91425" anchor="ctr">
                    <a:solidFill>
                      <a:srgbClr val="CFE2F3"/>
                    </a:solidFill>
                  </a:tcPr>
                </a:tc>
                <a:tc>
                  <a:txBody>
                    <a:bodyPr/>
                    <a:lstStyle/>
                    <a:p>
                      <a:pPr marL="0" lvl="0" indent="0" algn="ctr" rtl="0">
                        <a:spcBef>
                          <a:spcPts val="0"/>
                        </a:spcBef>
                        <a:spcAft>
                          <a:spcPts val="0"/>
                        </a:spcAft>
                        <a:buNone/>
                      </a:pPr>
                      <a:r>
                        <a:rPr lang="en-US" b="1"/>
                        <a:t>Target</a:t>
                      </a:r>
                      <a:endParaRPr b="1"/>
                    </a:p>
                  </a:txBody>
                  <a:tcPr marL="91425" marR="91425" marT="91425" marB="91425" anchor="ctr">
                    <a:solidFill>
                      <a:srgbClr val="CFE2F3"/>
                    </a:solidFill>
                  </a:tcPr>
                </a:tc>
                <a:tc>
                  <a:txBody>
                    <a:bodyPr/>
                    <a:lstStyle/>
                    <a:p>
                      <a:pPr marL="0" lvl="0" indent="0" algn="ctr" rtl="0">
                        <a:spcBef>
                          <a:spcPts val="0"/>
                        </a:spcBef>
                        <a:spcAft>
                          <a:spcPts val="0"/>
                        </a:spcAft>
                        <a:buNone/>
                      </a:pPr>
                      <a:r>
                        <a:rPr lang="en-US" b="1"/>
                        <a:t>Example</a:t>
                      </a:r>
                      <a:endParaRPr b="1"/>
                    </a:p>
                    <a:p>
                      <a:pPr marL="0" lvl="0" indent="0" algn="ctr" rtl="0">
                        <a:spcBef>
                          <a:spcPts val="0"/>
                        </a:spcBef>
                        <a:spcAft>
                          <a:spcPts val="0"/>
                        </a:spcAft>
                        <a:buNone/>
                      </a:pPr>
                      <a:r>
                        <a:rPr lang="en-US" b="1"/>
                        <a:t>Independent Variables</a:t>
                      </a:r>
                      <a:endParaRPr b="1"/>
                    </a:p>
                  </a:txBody>
                  <a:tcPr marL="91425" marR="91425" marT="91425" marB="91425" anchor="ctr">
                    <a:solidFill>
                      <a:srgbClr val="CFE2F3"/>
                    </a:solidFill>
                  </a:tcPr>
                </a:tc>
                <a:extLst>
                  <a:ext uri="{0D108BD9-81ED-4DB2-BD59-A6C34878D82A}">
                    <a16:rowId xmlns:a16="http://schemas.microsoft.com/office/drawing/2014/main" val="10000"/>
                  </a:ext>
                </a:extLst>
              </a:tr>
              <a:tr h="654225">
                <a:tc>
                  <a:txBody>
                    <a:bodyPr/>
                    <a:lstStyle/>
                    <a:p>
                      <a:pPr marL="0" lvl="0" indent="0" algn="ctr" rtl="0">
                        <a:spcBef>
                          <a:spcPts val="0"/>
                        </a:spcBef>
                        <a:spcAft>
                          <a:spcPts val="0"/>
                        </a:spcAft>
                        <a:buNone/>
                      </a:pPr>
                      <a:r>
                        <a:rPr lang="en-US" i="1"/>
                        <a:t>Logistic Regression</a:t>
                      </a:r>
                      <a:endParaRPr i="1"/>
                    </a:p>
                  </a:txBody>
                  <a:tcPr marL="91425" marR="91425" marT="91425" marB="91425" anchor="ctr">
                    <a:solidFill>
                      <a:srgbClr val="CFE2F3"/>
                    </a:solidFill>
                  </a:tcPr>
                </a:tc>
                <a:tc>
                  <a:txBody>
                    <a:bodyPr/>
                    <a:lstStyle/>
                    <a:p>
                      <a:pPr marL="0" lvl="0" indent="0" algn="ctr" rtl="0">
                        <a:spcBef>
                          <a:spcPts val="0"/>
                        </a:spcBef>
                        <a:spcAft>
                          <a:spcPts val="0"/>
                        </a:spcAft>
                        <a:buNone/>
                      </a:pPr>
                      <a:r>
                        <a:rPr lang="en-US"/>
                        <a:t>Accept/Decline</a:t>
                      </a:r>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a:t>Degree Program Ranking + Tuition</a:t>
                      </a:r>
                      <a:endParaRPr/>
                    </a:p>
                  </a:txBody>
                  <a:tcPr marL="91425" marR="91425" marT="91425" marB="91425" anchor="ctr">
                    <a:solidFill>
                      <a:srgbClr val="CFE2F3"/>
                    </a:solidFill>
                  </a:tcPr>
                </a:tc>
                <a:extLst>
                  <a:ext uri="{0D108BD9-81ED-4DB2-BD59-A6C34878D82A}">
                    <a16:rowId xmlns:a16="http://schemas.microsoft.com/office/drawing/2014/main" val="10001"/>
                  </a:ext>
                </a:extLst>
              </a:tr>
              <a:tr h="654225">
                <a:tc>
                  <a:txBody>
                    <a:bodyPr/>
                    <a:lstStyle/>
                    <a:p>
                      <a:pPr marL="0" lvl="0" indent="0" algn="ctr" rtl="0">
                        <a:spcBef>
                          <a:spcPts val="0"/>
                        </a:spcBef>
                        <a:spcAft>
                          <a:spcPts val="0"/>
                        </a:spcAft>
                        <a:buNone/>
                      </a:pPr>
                      <a:r>
                        <a:rPr lang="en-US" i="1"/>
                        <a:t>Multinomial logistic regression</a:t>
                      </a:r>
                      <a:endParaRPr i="1"/>
                    </a:p>
                  </a:txBody>
                  <a:tcPr marL="91425" marR="91425" marT="91425" marB="91425" anchor="ctr">
                    <a:solidFill>
                      <a:srgbClr val="CFE2F3"/>
                    </a:solidFill>
                  </a:tcPr>
                </a:tc>
                <a:tc>
                  <a:txBody>
                    <a:bodyPr/>
                    <a:lstStyle/>
                    <a:p>
                      <a:pPr marL="0" lvl="0" indent="0" algn="ctr" rtl="0">
                        <a:spcBef>
                          <a:spcPts val="0"/>
                        </a:spcBef>
                        <a:spcAft>
                          <a:spcPts val="0"/>
                        </a:spcAft>
                        <a:buNone/>
                      </a:pPr>
                      <a:r>
                        <a:rPr lang="en-US"/>
                        <a:t>School Selected</a:t>
                      </a:r>
                      <a:endParaRPr/>
                    </a:p>
                  </a:txBody>
                  <a:tcPr marL="91425" marR="91425" marT="91425" marB="91425" anchor="ctr">
                    <a:solidFill>
                      <a:srgbClr val="CFE2F3"/>
                    </a:solidFill>
                  </a:tcPr>
                </a:tc>
                <a:tc>
                  <a:txBody>
                    <a:bodyPr/>
                    <a:lstStyle/>
                    <a:p>
                      <a:pPr marL="0" lvl="0" indent="0" algn="ctr" rtl="0">
                        <a:spcBef>
                          <a:spcPts val="0"/>
                        </a:spcBef>
                        <a:spcAft>
                          <a:spcPts val="0"/>
                        </a:spcAft>
                        <a:buNone/>
                      </a:pPr>
                      <a:r>
                        <a:rPr lang="en-US"/>
                        <a:t>Distance + Scholarship status</a:t>
                      </a:r>
                      <a:endParaRPr/>
                    </a:p>
                  </a:txBody>
                  <a:tcPr marL="91425" marR="91425" marT="91425" marB="91425" anchor="ctr">
                    <a:solidFill>
                      <a:srgbClr val="CFE2F3"/>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Shape 587"/>
          <p:cNvSpPr txBox="1">
            <a:spLocks noGrp="1"/>
          </p:cNvSpPr>
          <p:nvPr>
            <p:ph type="title"/>
          </p:nvPr>
        </p:nvSpPr>
        <p:spPr>
          <a:xfrm>
            <a:off x="831850" y="-16042"/>
            <a:ext cx="10515600" cy="1008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Introduction</a:t>
            </a:r>
            <a:endParaRPr sz="4400">
              <a:solidFill>
                <a:srgbClr val="233E50"/>
              </a:solidFill>
              <a:latin typeface="Raleway"/>
              <a:ea typeface="Raleway"/>
              <a:cs typeface="Raleway"/>
              <a:sym typeface="Raleway"/>
            </a:endParaRPr>
          </a:p>
        </p:txBody>
      </p:sp>
      <p:sp>
        <p:nvSpPr>
          <p:cNvPr id="588" name="Shape 588"/>
          <p:cNvSpPr txBox="1"/>
          <p:nvPr/>
        </p:nvSpPr>
        <p:spPr>
          <a:xfrm>
            <a:off x="831850" y="1305300"/>
            <a:ext cx="10515600" cy="5013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2400"/>
              <a:buFont typeface="Arial"/>
              <a:buNone/>
            </a:pPr>
            <a:r>
              <a:rPr lang="en-US" sz="3000" i="0" u="none" strike="noStrike" cap="none">
                <a:solidFill>
                  <a:srgbClr val="000000"/>
                </a:solidFill>
                <a:latin typeface="Trebuchet MS"/>
                <a:ea typeface="Trebuchet MS"/>
                <a:cs typeface="Trebuchet MS"/>
                <a:sym typeface="Trebuchet MS"/>
              </a:rPr>
              <a:t>Problem Statement: Identify and measure education and training pathways to STEM</a:t>
            </a:r>
            <a:r>
              <a:rPr lang="en-US" sz="3000">
                <a:latin typeface="Trebuchet MS"/>
                <a:ea typeface="Trebuchet MS"/>
                <a:cs typeface="Trebuchet MS"/>
                <a:sym typeface="Trebuchet MS"/>
              </a:rPr>
              <a:t> and STEM-related</a:t>
            </a:r>
            <a:r>
              <a:rPr lang="en-US" sz="3000" i="0" u="none" strike="noStrike" cap="none">
                <a:solidFill>
                  <a:srgbClr val="000000"/>
                </a:solidFill>
                <a:latin typeface="Trebuchet MS"/>
                <a:ea typeface="Trebuchet MS"/>
                <a:cs typeface="Trebuchet MS"/>
                <a:sym typeface="Trebuchet MS"/>
              </a:rPr>
              <a:t> occupations</a:t>
            </a:r>
            <a:endParaRPr sz="3000">
              <a:latin typeface="Trebuchet MS"/>
              <a:ea typeface="Trebuchet MS"/>
              <a:cs typeface="Trebuchet MS"/>
              <a:sym typeface="Trebuchet MS"/>
            </a:endParaRPr>
          </a:p>
          <a:p>
            <a:pPr marL="342900" marR="0" lvl="0" indent="-368300" algn="l" rtl="0">
              <a:spcBef>
                <a:spcPts val="1500"/>
              </a:spcBef>
              <a:spcAft>
                <a:spcPts val="0"/>
              </a:spcAft>
              <a:buClr>
                <a:srgbClr val="000000"/>
              </a:buClr>
              <a:buSzPts val="2400"/>
              <a:buFont typeface="Trebuchet MS"/>
              <a:buChar char="•"/>
            </a:pPr>
            <a:r>
              <a:rPr lang="en-US" sz="2400" i="0" u="none" strike="noStrike" cap="none">
                <a:solidFill>
                  <a:srgbClr val="000000"/>
                </a:solidFill>
                <a:latin typeface="Trebuchet MS"/>
                <a:ea typeface="Trebuchet MS"/>
                <a:cs typeface="Trebuchet MS"/>
                <a:sym typeface="Trebuchet MS"/>
              </a:rPr>
              <a:t>NCSES relies on surveys to understand the landscape of STEM graduates and the STEM workforce</a:t>
            </a:r>
            <a:endParaRPr sz="2400" i="0" u="none" strike="noStrike" cap="none">
              <a:solidFill>
                <a:srgbClr val="000000"/>
              </a:solidFill>
              <a:latin typeface="Trebuchet MS"/>
              <a:ea typeface="Trebuchet MS"/>
              <a:cs typeface="Trebuchet MS"/>
              <a:sym typeface="Trebuchet MS"/>
            </a:endParaRPr>
          </a:p>
          <a:p>
            <a:pPr marL="342900" marR="0" lvl="0" indent="-368300" algn="l" rtl="0">
              <a:spcBef>
                <a:spcPts val="1500"/>
              </a:spcBef>
              <a:spcAft>
                <a:spcPts val="0"/>
              </a:spcAft>
              <a:buClr>
                <a:srgbClr val="000000"/>
              </a:buClr>
              <a:buSzPts val="2400"/>
              <a:buFont typeface="Trebuchet MS"/>
              <a:buChar char="•"/>
            </a:pPr>
            <a:r>
              <a:rPr lang="en-US" sz="2400" i="0" u="none" strike="noStrike" cap="none">
                <a:solidFill>
                  <a:srgbClr val="000000"/>
                </a:solidFill>
                <a:latin typeface="Trebuchet MS"/>
                <a:ea typeface="Trebuchet MS"/>
                <a:cs typeface="Trebuchet MS"/>
                <a:sym typeface="Trebuchet MS"/>
              </a:rPr>
              <a:t>Current NCSES reporting focuses on the ‘traditional’ pipeline of STEM education and training from high school to STEM occupation (e.g., National Survey of College Graduates, Survey of Earned Doctorates)</a:t>
            </a:r>
            <a:endParaRPr sz="2400">
              <a:latin typeface="Trebuchet MS"/>
              <a:ea typeface="Trebuchet MS"/>
              <a:cs typeface="Trebuchet MS"/>
              <a:sym typeface="Trebuchet MS"/>
            </a:endParaRPr>
          </a:p>
          <a:p>
            <a:pPr marL="342900" marR="0" lvl="0" indent="-368300" algn="l" rtl="0">
              <a:spcBef>
                <a:spcPts val="1500"/>
              </a:spcBef>
              <a:spcAft>
                <a:spcPts val="0"/>
              </a:spcAft>
              <a:buClr>
                <a:srgbClr val="000000"/>
              </a:buClr>
              <a:buSzPts val="2400"/>
              <a:buFont typeface="Trebuchet MS"/>
              <a:buChar char="•"/>
            </a:pPr>
            <a:r>
              <a:rPr lang="en-US" sz="2400" i="0" u="none" strike="noStrike" cap="none">
                <a:solidFill>
                  <a:srgbClr val="000000"/>
                </a:solidFill>
                <a:latin typeface="Trebuchet MS"/>
                <a:ea typeface="Trebuchet MS"/>
                <a:cs typeface="Trebuchet MS"/>
                <a:sym typeface="Trebuchet MS"/>
              </a:rPr>
              <a:t>Half of all STEM jobs are available to workers without a 4-year degree and the pathways that lead to these jobs are diverse</a:t>
            </a:r>
            <a:r>
              <a:rPr lang="en-US" sz="2400">
                <a:latin typeface="Trebuchet MS"/>
                <a:ea typeface="Trebuchet MS"/>
                <a:cs typeface="Trebuchet MS"/>
                <a:sym typeface="Trebuchet MS"/>
              </a:rPr>
              <a:t> and not well-understood.  Currently, there is a gap in understanding for skilled-technical STEM workers with less than a 4 year degree</a:t>
            </a:r>
            <a:endParaRPr sz="2400">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Shape 959"/>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SzPts val="4000"/>
              <a:buFont typeface="Raleway"/>
              <a:buNone/>
            </a:pPr>
            <a:r>
              <a:rPr lang="en-US" sz="4000"/>
              <a:t>Progression</a:t>
            </a:r>
            <a:endParaRPr sz="4000"/>
          </a:p>
          <a:p>
            <a:pPr marL="0" marR="0" lvl="0" indent="0" algn="ctr" rtl="0">
              <a:lnSpc>
                <a:spcPct val="90000"/>
              </a:lnSpc>
              <a:spcBef>
                <a:spcPts val="0"/>
              </a:spcBef>
              <a:spcAft>
                <a:spcPts val="0"/>
              </a:spcAft>
              <a:buClr>
                <a:schemeClr val="dk2"/>
              </a:buClr>
              <a:buSzPts val="4000"/>
              <a:buFont typeface="Raleway"/>
              <a:buNone/>
            </a:pPr>
            <a:r>
              <a:rPr lang="en-US" sz="3000"/>
              <a:t>Patterns for  Student Success</a:t>
            </a:r>
            <a:endParaRPr sz="3000" b="1" i="0" u="none" strike="noStrike" cap="none">
              <a:solidFill>
                <a:schemeClr val="dk2"/>
              </a:solidFill>
              <a:latin typeface="Raleway"/>
              <a:ea typeface="Raleway"/>
              <a:cs typeface="Raleway"/>
              <a:sym typeface="Raleway"/>
            </a:endParaRPr>
          </a:p>
        </p:txBody>
      </p:sp>
      <p:sp>
        <p:nvSpPr>
          <p:cNvPr id="960" name="Shape 960"/>
          <p:cNvSpPr txBox="1"/>
          <p:nvPr/>
        </p:nvSpPr>
        <p:spPr>
          <a:xfrm>
            <a:off x="7685050" y="1158188"/>
            <a:ext cx="3892500" cy="1851000"/>
          </a:xfrm>
          <a:prstGeom prst="rect">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200" b="1">
              <a:solidFill>
                <a:schemeClr val="dk1"/>
              </a:solidFill>
            </a:endParaRPr>
          </a:p>
          <a:p>
            <a:pPr marL="0" lvl="0" indent="0" algn="ctr" rtl="0">
              <a:spcBef>
                <a:spcPts val="0"/>
              </a:spcBef>
              <a:spcAft>
                <a:spcPts val="0"/>
              </a:spcAft>
              <a:buNone/>
            </a:pPr>
            <a:r>
              <a:rPr lang="en-US" sz="2200" b="1">
                <a:solidFill>
                  <a:schemeClr val="dk1"/>
                </a:solidFill>
              </a:rPr>
              <a:t>Goal Measure: </a:t>
            </a:r>
            <a:endParaRPr sz="2200" b="1">
              <a:solidFill>
                <a:schemeClr val="dk1"/>
              </a:solidFill>
            </a:endParaRPr>
          </a:p>
          <a:p>
            <a:pPr marL="0" lvl="0" indent="0" algn="ctr" rtl="0">
              <a:spcBef>
                <a:spcPts val="0"/>
              </a:spcBef>
              <a:spcAft>
                <a:spcPts val="0"/>
              </a:spcAft>
              <a:buNone/>
            </a:pPr>
            <a:endParaRPr sz="2200" b="1">
              <a:solidFill>
                <a:schemeClr val="dk1"/>
              </a:solidFill>
            </a:endParaRPr>
          </a:p>
          <a:p>
            <a:pPr marL="457200" lvl="0" indent="-355600" rtl="0">
              <a:spcBef>
                <a:spcPts val="0"/>
              </a:spcBef>
              <a:spcAft>
                <a:spcPts val="0"/>
              </a:spcAft>
              <a:buClr>
                <a:schemeClr val="dk1"/>
              </a:buClr>
              <a:buSzPts val="2000"/>
              <a:buChar char="●"/>
            </a:pPr>
            <a:r>
              <a:rPr lang="en-US" sz="2000">
                <a:solidFill>
                  <a:schemeClr val="dk1"/>
                </a:solidFill>
              </a:rPr>
              <a:t>Graduation Rate</a:t>
            </a:r>
            <a:endParaRPr sz="2000">
              <a:solidFill>
                <a:schemeClr val="dk1"/>
              </a:solidFill>
            </a:endParaRPr>
          </a:p>
          <a:p>
            <a:pPr marL="457200" lvl="0" indent="-355600" rtl="0">
              <a:spcBef>
                <a:spcPts val="0"/>
              </a:spcBef>
              <a:spcAft>
                <a:spcPts val="0"/>
              </a:spcAft>
              <a:buClr>
                <a:schemeClr val="dk1"/>
              </a:buClr>
              <a:buSzPts val="2000"/>
              <a:buChar char="●"/>
            </a:pPr>
            <a:r>
              <a:rPr lang="en-US" sz="2000">
                <a:solidFill>
                  <a:schemeClr val="dk1"/>
                </a:solidFill>
              </a:rPr>
              <a:t>Retention from year to year</a:t>
            </a:r>
            <a:br>
              <a:rPr lang="en-US" sz="2000">
                <a:solidFill>
                  <a:schemeClr val="dk1"/>
                </a:solidFill>
              </a:rPr>
            </a:br>
            <a:endParaRPr sz="2000">
              <a:solidFill>
                <a:schemeClr val="dk1"/>
              </a:solidFill>
            </a:endParaRPr>
          </a:p>
        </p:txBody>
      </p:sp>
      <p:sp>
        <p:nvSpPr>
          <p:cNvPr id="961" name="Shape 961"/>
          <p:cNvSpPr txBox="1"/>
          <p:nvPr/>
        </p:nvSpPr>
        <p:spPr>
          <a:xfrm>
            <a:off x="5519500" y="1519125"/>
            <a:ext cx="2262300" cy="1267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600" b="1"/>
              <a:t>Finance</a:t>
            </a:r>
            <a:endParaRPr sz="1600" b="1"/>
          </a:p>
          <a:p>
            <a:pPr marL="914400" lvl="1" indent="-317500" rtl="0">
              <a:lnSpc>
                <a:spcPct val="115000"/>
              </a:lnSpc>
              <a:spcBef>
                <a:spcPts val="0"/>
              </a:spcBef>
              <a:spcAft>
                <a:spcPts val="0"/>
              </a:spcAft>
              <a:buClr>
                <a:srgbClr val="000000"/>
              </a:buClr>
              <a:buSzPts val="1400"/>
              <a:buChar char="○"/>
            </a:pPr>
            <a:r>
              <a:rPr lang="en-US"/>
              <a:t>Unmet need</a:t>
            </a:r>
            <a:endParaRPr/>
          </a:p>
          <a:p>
            <a:pPr marL="0" lvl="0" indent="0" rtl="0">
              <a:spcBef>
                <a:spcPts val="1600"/>
              </a:spcBef>
              <a:spcAft>
                <a:spcPts val="0"/>
              </a:spcAft>
              <a:buNone/>
            </a:pPr>
            <a:endParaRPr/>
          </a:p>
        </p:txBody>
      </p:sp>
      <p:sp>
        <p:nvSpPr>
          <p:cNvPr id="962" name="Shape 962"/>
          <p:cNvSpPr txBox="1"/>
          <p:nvPr/>
        </p:nvSpPr>
        <p:spPr>
          <a:xfrm>
            <a:off x="3288875" y="1519125"/>
            <a:ext cx="2955300" cy="1779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600" b="1"/>
              <a:t>Background</a:t>
            </a:r>
            <a:endParaRPr sz="1600" b="1"/>
          </a:p>
          <a:p>
            <a:pPr marL="914400" lvl="1" indent="-317500" rtl="0">
              <a:lnSpc>
                <a:spcPct val="115000"/>
              </a:lnSpc>
              <a:spcBef>
                <a:spcPts val="0"/>
              </a:spcBef>
              <a:spcAft>
                <a:spcPts val="0"/>
              </a:spcAft>
              <a:buClr>
                <a:srgbClr val="ADADAD"/>
              </a:buClr>
              <a:buSzPts val="1400"/>
              <a:buChar char="○"/>
            </a:pPr>
            <a:r>
              <a:rPr lang="en-US"/>
              <a:t>Community Characteristics</a:t>
            </a:r>
            <a:endParaRPr/>
          </a:p>
          <a:p>
            <a:pPr marL="914400" lvl="1" indent="-317500" rtl="0">
              <a:lnSpc>
                <a:spcPct val="115000"/>
              </a:lnSpc>
              <a:spcBef>
                <a:spcPts val="0"/>
              </a:spcBef>
              <a:spcAft>
                <a:spcPts val="0"/>
              </a:spcAft>
              <a:buClr>
                <a:srgbClr val="ADADAD"/>
              </a:buClr>
              <a:buSzPts val="1400"/>
              <a:buChar char="○"/>
            </a:pPr>
            <a:r>
              <a:rPr lang="en-US"/>
              <a:t>High school - College Goingness</a:t>
            </a:r>
            <a:endParaRPr/>
          </a:p>
          <a:p>
            <a:pPr marL="914400" lvl="1" indent="-317500" rtl="0">
              <a:lnSpc>
                <a:spcPct val="115000"/>
              </a:lnSpc>
              <a:spcBef>
                <a:spcPts val="0"/>
              </a:spcBef>
              <a:spcAft>
                <a:spcPts val="0"/>
              </a:spcAft>
              <a:buClr>
                <a:srgbClr val="ADADAD"/>
              </a:buClr>
              <a:buSzPts val="1400"/>
              <a:buChar char="○"/>
            </a:pPr>
            <a:r>
              <a:rPr lang="en-US"/>
              <a:t>First generation</a:t>
            </a:r>
            <a:endParaRPr/>
          </a:p>
          <a:p>
            <a:pPr marL="0" lvl="0" indent="0" rtl="0">
              <a:spcBef>
                <a:spcPts val="1600"/>
              </a:spcBef>
              <a:spcAft>
                <a:spcPts val="0"/>
              </a:spcAft>
              <a:buNone/>
            </a:pPr>
            <a:endParaRPr/>
          </a:p>
        </p:txBody>
      </p:sp>
      <p:sp>
        <p:nvSpPr>
          <p:cNvPr id="963" name="Shape 963"/>
          <p:cNvSpPr txBox="1"/>
          <p:nvPr/>
        </p:nvSpPr>
        <p:spPr>
          <a:xfrm>
            <a:off x="668300" y="1519125"/>
            <a:ext cx="3214800" cy="1714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600" b="1"/>
              <a:t>Embeddedness</a:t>
            </a:r>
            <a:endParaRPr sz="1600" b="1"/>
          </a:p>
          <a:p>
            <a:pPr marL="914400" lvl="1" indent="-317500" rtl="0">
              <a:lnSpc>
                <a:spcPct val="115000"/>
              </a:lnSpc>
              <a:spcBef>
                <a:spcPts val="0"/>
              </a:spcBef>
              <a:spcAft>
                <a:spcPts val="0"/>
              </a:spcAft>
              <a:buClr>
                <a:srgbClr val="ADADAD"/>
              </a:buClr>
              <a:buSzPts val="1400"/>
              <a:buChar char="○"/>
            </a:pPr>
            <a:r>
              <a:rPr lang="en-US"/>
              <a:t>Greek life</a:t>
            </a:r>
            <a:endParaRPr/>
          </a:p>
          <a:p>
            <a:pPr marL="914400" lvl="1" indent="-317500" rtl="0">
              <a:lnSpc>
                <a:spcPct val="115000"/>
              </a:lnSpc>
              <a:spcBef>
                <a:spcPts val="0"/>
              </a:spcBef>
              <a:spcAft>
                <a:spcPts val="0"/>
              </a:spcAft>
              <a:buClr>
                <a:srgbClr val="ADADAD"/>
              </a:buClr>
              <a:buSzPts val="1400"/>
              <a:buChar char="○"/>
            </a:pPr>
            <a:r>
              <a:rPr lang="en-US"/>
              <a:t>Intramurals</a:t>
            </a:r>
            <a:endParaRPr/>
          </a:p>
          <a:p>
            <a:pPr marL="914400" lvl="1" indent="-317500" rtl="0">
              <a:lnSpc>
                <a:spcPct val="115000"/>
              </a:lnSpc>
              <a:spcBef>
                <a:spcPts val="0"/>
              </a:spcBef>
              <a:spcAft>
                <a:spcPts val="0"/>
              </a:spcAft>
              <a:buClr>
                <a:srgbClr val="ADADAD"/>
              </a:buClr>
              <a:buSzPts val="1400"/>
              <a:buChar char="○"/>
            </a:pPr>
            <a:r>
              <a:rPr lang="en-US"/>
              <a:t>Student athlete</a:t>
            </a:r>
            <a:endParaRPr/>
          </a:p>
          <a:p>
            <a:pPr marL="914400" lvl="1" indent="-317500" rtl="0">
              <a:lnSpc>
                <a:spcPct val="115000"/>
              </a:lnSpc>
              <a:spcBef>
                <a:spcPts val="0"/>
              </a:spcBef>
              <a:spcAft>
                <a:spcPts val="0"/>
              </a:spcAft>
              <a:buClr>
                <a:srgbClr val="ADADAD"/>
              </a:buClr>
              <a:buSzPts val="1400"/>
              <a:buChar char="○"/>
            </a:pPr>
            <a:r>
              <a:rPr lang="en-US"/>
              <a:t>Hokie Camp</a:t>
            </a:r>
            <a:endParaRPr/>
          </a:p>
          <a:p>
            <a:pPr marL="914400" lvl="1" indent="-317500" rtl="0">
              <a:lnSpc>
                <a:spcPct val="115000"/>
              </a:lnSpc>
              <a:spcBef>
                <a:spcPts val="0"/>
              </a:spcBef>
              <a:spcAft>
                <a:spcPts val="0"/>
              </a:spcAft>
              <a:buClr>
                <a:srgbClr val="ADADAD"/>
              </a:buClr>
              <a:buSzPts val="1400"/>
              <a:buChar char="○"/>
            </a:pPr>
            <a:r>
              <a:rPr lang="en-US"/>
              <a:t>Learning Community</a:t>
            </a:r>
            <a:endParaRPr/>
          </a:p>
          <a:p>
            <a:pPr marL="0" lvl="0" indent="0" rtl="0">
              <a:spcBef>
                <a:spcPts val="1600"/>
              </a:spcBef>
              <a:spcAft>
                <a:spcPts val="0"/>
              </a:spcAft>
              <a:buNone/>
            </a:pPr>
            <a:endParaRPr/>
          </a:p>
        </p:txBody>
      </p:sp>
      <p:pic>
        <p:nvPicPr>
          <p:cNvPr id="964" name="Shape 964"/>
          <p:cNvPicPr preferRelativeResize="0"/>
          <p:nvPr/>
        </p:nvPicPr>
        <p:blipFill rotWithShape="1">
          <a:blip r:embed="rId3">
            <a:alphaModFix/>
          </a:blip>
          <a:srcRect l="3603" t="29312" r="27225" b="38461"/>
          <a:stretch/>
        </p:blipFill>
        <p:spPr>
          <a:xfrm>
            <a:off x="999300" y="4144300"/>
            <a:ext cx="10211200" cy="1659300"/>
          </a:xfrm>
          <a:prstGeom prst="rect">
            <a:avLst/>
          </a:prstGeom>
          <a:noFill/>
          <a:ln>
            <a:noFill/>
          </a:ln>
        </p:spPr>
      </p:pic>
      <p:sp>
        <p:nvSpPr>
          <p:cNvPr id="965" name="Shape 965"/>
          <p:cNvSpPr txBox="1"/>
          <p:nvPr/>
        </p:nvSpPr>
        <p:spPr>
          <a:xfrm>
            <a:off x="1915750" y="3795750"/>
            <a:ext cx="2557800" cy="51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t>Logistic Regression</a:t>
            </a:r>
            <a:endParaRPr sz="2000"/>
          </a:p>
        </p:txBody>
      </p:sp>
      <p:sp>
        <p:nvSpPr>
          <p:cNvPr id="966" name="Shape 966"/>
          <p:cNvSpPr txBox="1"/>
          <p:nvPr/>
        </p:nvSpPr>
        <p:spPr>
          <a:xfrm>
            <a:off x="5081150" y="3795750"/>
            <a:ext cx="1842900" cy="7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t>Decision Tree</a:t>
            </a:r>
            <a:endParaRPr sz="2000"/>
          </a:p>
        </p:txBody>
      </p:sp>
      <p:sp>
        <p:nvSpPr>
          <p:cNvPr id="967" name="Shape 967"/>
          <p:cNvSpPr txBox="1"/>
          <p:nvPr/>
        </p:nvSpPr>
        <p:spPr>
          <a:xfrm>
            <a:off x="7781800" y="3732850"/>
            <a:ext cx="2652000" cy="7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t>Stepwise Regression</a:t>
            </a:r>
            <a:endParaRPr sz="2000"/>
          </a:p>
        </p:txBody>
      </p:sp>
      <p:sp>
        <p:nvSpPr>
          <p:cNvPr id="968" name="Shape 968"/>
          <p:cNvSpPr txBox="1"/>
          <p:nvPr/>
        </p:nvSpPr>
        <p:spPr>
          <a:xfrm>
            <a:off x="721675" y="3163863"/>
            <a:ext cx="6433500" cy="750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200" b="1"/>
              <a:t>Data Analysis Methods:</a:t>
            </a:r>
            <a:endParaRPr sz="2200" b="1"/>
          </a:p>
        </p:txBody>
      </p:sp>
      <p:sp>
        <p:nvSpPr>
          <p:cNvPr id="969" name="Shape 969"/>
          <p:cNvSpPr txBox="1"/>
          <p:nvPr/>
        </p:nvSpPr>
        <p:spPr>
          <a:xfrm>
            <a:off x="614700" y="1138125"/>
            <a:ext cx="6433500" cy="43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200" b="1"/>
              <a:t>Factors of Interest:</a:t>
            </a:r>
            <a:endParaRPr sz="2200"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SzPts val="4000"/>
              <a:buFont typeface="Raleway"/>
              <a:buNone/>
            </a:pPr>
            <a:r>
              <a:rPr lang="en-US" sz="4000"/>
              <a:t>Overall Data Sources</a:t>
            </a:r>
            <a:endParaRPr sz="3000" b="1" i="0" u="none" strike="noStrike" cap="none">
              <a:solidFill>
                <a:schemeClr val="dk2"/>
              </a:solidFill>
              <a:latin typeface="Raleway"/>
              <a:ea typeface="Raleway"/>
              <a:cs typeface="Raleway"/>
              <a:sym typeface="Raleway"/>
            </a:endParaRPr>
          </a:p>
        </p:txBody>
      </p:sp>
      <p:sp>
        <p:nvSpPr>
          <p:cNvPr id="975" name="Shape 975"/>
          <p:cNvSpPr txBox="1"/>
          <p:nvPr/>
        </p:nvSpPr>
        <p:spPr>
          <a:xfrm>
            <a:off x="547225" y="1210750"/>
            <a:ext cx="6184800" cy="1872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200" u="sng"/>
              <a:t>Internal</a:t>
            </a:r>
            <a:endParaRPr sz="2200" u="sng"/>
          </a:p>
          <a:p>
            <a:pPr marL="457200" lvl="0" indent="0" rtl="0">
              <a:spcBef>
                <a:spcPts val="1000"/>
              </a:spcBef>
              <a:spcAft>
                <a:spcPts val="0"/>
              </a:spcAft>
              <a:buNone/>
            </a:pPr>
            <a:r>
              <a:rPr lang="en-US" sz="2200"/>
              <a:t>University Data Commons</a:t>
            </a:r>
            <a:endParaRPr sz="2200"/>
          </a:p>
          <a:p>
            <a:pPr marL="457200" lvl="0" indent="0" rtl="0">
              <a:spcBef>
                <a:spcPts val="0"/>
              </a:spcBef>
              <a:spcAft>
                <a:spcPts val="0"/>
              </a:spcAft>
              <a:buNone/>
            </a:pPr>
            <a:endParaRPr sz="2200"/>
          </a:p>
          <a:p>
            <a:pPr marL="457200" lvl="0" indent="0" rtl="0">
              <a:spcBef>
                <a:spcPts val="0"/>
              </a:spcBef>
              <a:spcAft>
                <a:spcPts val="0"/>
              </a:spcAft>
              <a:buNone/>
            </a:pPr>
            <a:r>
              <a:rPr lang="en-US" sz="2200"/>
              <a:t>Post-Secondary Trajectory Model (SDAL)</a:t>
            </a:r>
            <a:endParaRPr sz="2200"/>
          </a:p>
          <a:p>
            <a:pPr marL="0" lvl="0" indent="0" rtl="0">
              <a:spcBef>
                <a:spcPts val="0"/>
              </a:spcBef>
              <a:spcAft>
                <a:spcPts val="0"/>
              </a:spcAft>
              <a:buNone/>
            </a:pPr>
            <a:endParaRPr sz="2200"/>
          </a:p>
          <a:p>
            <a:pPr marL="0" lvl="0" indent="0" rtl="0">
              <a:spcBef>
                <a:spcPts val="0"/>
              </a:spcBef>
              <a:spcAft>
                <a:spcPts val="0"/>
              </a:spcAft>
              <a:buNone/>
            </a:pPr>
            <a:endParaRPr sz="2200" b="1"/>
          </a:p>
        </p:txBody>
      </p:sp>
      <p:sp>
        <p:nvSpPr>
          <p:cNvPr id="976" name="Shape 976"/>
          <p:cNvSpPr txBox="1"/>
          <p:nvPr/>
        </p:nvSpPr>
        <p:spPr>
          <a:xfrm>
            <a:off x="6815500" y="1210750"/>
            <a:ext cx="5080200" cy="4695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u="sng"/>
              <a:t>External</a:t>
            </a:r>
            <a:endParaRPr sz="2200" u="sng"/>
          </a:p>
          <a:p>
            <a:pPr marL="457200" lvl="0" indent="0" rtl="0">
              <a:spcBef>
                <a:spcPts val="1000"/>
              </a:spcBef>
              <a:spcAft>
                <a:spcPts val="0"/>
              </a:spcAft>
              <a:buNone/>
            </a:pPr>
            <a:r>
              <a:rPr lang="en-US" sz="2200"/>
              <a:t>State Council of Higher Education for Virginia (SCHEV)</a:t>
            </a:r>
            <a:endParaRPr sz="2200"/>
          </a:p>
          <a:p>
            <a:pPr marL="457200" lvl="0" indent="0" rtl="0">
              <a:spcBef>
                <a:spcPts val="0"/>
              </a:spcBef>
              <a:spcAft>
                <a:spcPts val="0"/>
              </a:spcAft>
              <a:buNone/>
            </a:pPr>
            <a:endParaRPr sz="2200"/>
          </a:p>
          <a:p>
            <a:pPr marL="457200" lvl="0" indent="0" rtl="0">
              <a:spcBef>
                <a:spcPts val="0"/>
              </a:spcBef>
              <a:spcAft>
                <a:spcPts val="0"/>
              </a:spcAft>
              <a:buNone/>
            </a:pPr>
            <a:r>
              <a:rPr lang="en-US" sz="2200"/>
              <a:t>Virginia Department of Education (VDOE)</a:t>
            </a:r>
            <a:endParaRPr sz="2200"/>
          </a:p>
          <a:p>
            <a:pPr marL="457200" lvl="0" indent="0" rtl="0">
              <a:spcBef>
                <a:spcPts val="0"/>
              </a:spcBef>
              <a:spcAft>
                <a:spcPts val="0"/>
              </a:spcAft>
              <a:buNone/>
            </a:pPr>
            <a:endParaRPr sz="2200"/>
          </a:p>
          <a:p>
            <a:pPr marL="457200" lvl="0" indent="0" rtl="0">
              <a:spcBef>
                <a:spcPts val="0"/>
              </a:spcBef>
              <a:spcAft>
                <a:spcPts val="0"/>
              </a:spcAft>
              <a:buNone/>
            </a:pPr>
            <a:r>
              <a:rPr lang="en-US" sz="2200"/>
              <a:t>National Student Clearinghouse</a:t>
            </a:r>
            <a:endParaRPr sz="2200"/>
          </a:p>
          <a:p>
            <a:pPr marL="457200" lvl="0" indent="0" rtl="0">
              <a:spcBef>
                <a:spcPts val="0"/>
              </a:spcBef>
              <a:spcAft>
                <a:spcPts val="0"/>
              </a:spcAft>
              <a:buNone/>
            </a:pPr>
            <a:endParaRPr sz="2200"/>
          </a:p>
          <a:p>
            <a:pPr marL="457200" lvl="0" indent="0" rtl="0">
              <a:spcBef>
                <a:spcPts val="0"/>
              </a:spcBef>
              <a:spcAft>
                <a:spcPts val="0"/>
              </a:spcAft>
              <a:buNone/>
            </a:pPr>
            <a:r>
              <a:rPr lang="en-US" sz="2200"/>
              <a:t>American Community Survey (ACS)</a:t>
            </a:r>
            <a:endParaRPr sz="2200"/>
          </a:p>
          <a:p>
            <a:pPr marL="457200" lvl="0" indent="0" rtl="0">
              <a:spcBef>
                <a:spcPts val="0"/>
              </a:spcBef>
              <a:spcAft>
                <a:spcPts val="0"/>
              </a:spcAft>
              <a:buNone/>
            </a:pPr>
            <a:endParaRPr sz="2200"/>
          </a:p>
          <a:p>
            <a:pPr marL="457200" lvl="0" indent="0" rtl="0">
              <a:spcBef>
                <a:spcPts val="0"/>
              </a:spcBef>
              <a:spcAft>
                <a:spcPts val="0"/>
              </a:spcAft>
              <a:buNone/>
            </a:pPr>
            <a:r>
              <a:rPr lang="en-US" sz="2200"/>
              <a:t>College Rankings (US News)</a:t>
            </a:r>
            <a:endParaRPr sz="2200"/>
          </a:p>
          <a:p>
            <a:pPr marL="457200" lvl="0" indent="0" rtl="0">
              <a:spcBef>
                <a:spcPts val="0"/>
              </a:spcBef>
              <a:spcAft>
                <a:spcPts val="0"/>
              </a:spcAft>
              <a:buNone/>
            </a:pPr>
            <a:endParaRPr sz="2200" b="1"/>
          </a:p>
        </p:txBody>
      </p:sp>
      <p:pic>
        <p:nvPicPr>
          <p:cNvPr id="977" name="Shape 977"/>
          <p:cNvPicPr preferRelativeResize="0"/>
          <p:nvPr/>
        </p:nvPicPr>
        <p:blipFill>
          <a:blip r:embed="rId3">
            <a:alphaModFix/>
          </a:blip>
          <a:stretch>
            <a:fillRect/>
          </a:stretch>
        </p:blipFill>
        <p:spPr>
          <a:xfrm>
            <a:off x="694575" y="2485450"/>
            <a:ext cx="291875" cy="291875"/>
          </a:xfrm>
          <a:prstGeom prst="rect">
            <a:avLst/>
          </a:prstGeom>
          <a:noFill/>
          <a:ln>
            <a:noFill/>
          </a:ln>
        </p:spPr>
      </p:pic>
      <p:pic>
        <p:nvPicPr>
          <p:cNvPr id="978" name="Shape 978"/>
          <p:cNvPicPr preferRelativeResize="0"/>
          <p:nvPr/>
        </p:nvPicPr>
        <p:blipFill>
          <a:blip r:embed="rId4">
            <a:alphaModFix/>
          </a:blip>
          <a:stretch>
            <a:fillRect/>
          </a:stretch>
        </p:blipFill>
        <p:spPr>
          <a:xfrm>
            <a:off x="687601" y="1734675"/>
            <a:ext cx="291876" cy="291876"/>
          </a:xfrm>
          <a:prstGeom prst="rect">
            <a:avLst/>
          </a:prstGeom>
          <a:noFill/>
          <a:ln>
            <a:noFill/>
          </a:ln>
        </p:spPr>
      </p:pic>
      <p:pic>
        <p:nvPicPr>
          <p:cNvPr id="979" name="Shape 979"/>
          <p:cNvPicPr preferRelativeResize="0"/>
          <p:nvPr/>
        </p:nvPicPr>
        <p:blipFill>
          <a:blip r:embed="rId4">
            <a:alphaModFix/>
          </a:blip>
          <a:stretch>
            <a:fillRect/>
          </a:stretch>
        </p:blipFill>
        <p:spPr>
          <a:xfrm>
            <a:off x="6920551" y="5342687"/>
            <a:ext cx="291876" cy="291876"/>
          </a:xfrm>
          <a:prstGeom prst="rect">
            <a:avLst/>
          </a:prstGeom>
          <a:noFill/>
          <a:ln>
            <a:noFill/>
          </a:ln>
        </p:spPr>
      </p:pic>
      <p:pic>
        <p:nvPicPr>
          <p:cNvPr id="980" name="Shape 980"/>
          <p:cNvPicPr preferRelativeResize="0"/>
          <p:nvPr/>
        </p:nvPicPr>
        <p:blipFill>
          <a:blip r:embed="rId3">
            <a:alphaModFix/>
          </a:blip>
          <a:stretch>
            <a:fillRect/>
          </a:stretch>
        </p:blipFill>
        <p:spPr>
          <a:xfrm>
            <a:off x="6920550" y="3651150"/>
            <a:ext cx="291875" cy="291875"/>
          </a:xfrm>
          <a:prstGeom prst="rect">
            <a:avLst/>
          </a:prstGeom>
          <a:noFill/>
          <a:ln>
            <a:noFill/>
          </a:ln>
        </p:spPr>
      </p:pic>
      <p:pic>
        <p:nvPicPr>
          <p:cNvPr id="981" name="Shape 981"/>
          <p:cNvPicPr preferRelativeResize="0"/>
          <p:nvPr/>
        </p:nvPicPr>
        <p:blipFill>
          <a:blip r:embed="rId4">
            <a:alphaModFix/>
          </a:blip>
          <a:stretch>
            <a:fillRect/>
          </a:stretch>
        </p:blipFill>
        <p:spPr>
          <a:xfrm>
            <a:off x="6920551" y="2654812"/>
            <a:ext cx="291876" cy="291876"/>
          </a:xfrm>
          <a:prstGeom prst="rect">
            <a:avLst/>
          </a:prstGeom>
          <a:noFill/>
          <a:ln>
            <a:noFill/>
          </a:ln>
        </p:spPr>
      </p:pic>
      <p:pic>
        <p:nvPicPr>
          <p:cNvPr id="982" name="Shape 982"/>
          <p:cNvPicPr preferRelativeResize="0"/>
          <p:nvPr/>
        </p:nvPicPr>
        <p:blipFill>
          <a:blip r:embed="rId4">
            <a:alphaModFix/>
          </a:blip>
          <a:stretch>
            <a:fillRect/>
          </a:stretch>
        </p:blipFill>
        <p:spPr>
          <a:xfrm>
            <a:off x="6920551" y="1658475"/>
            <a:ext cx="291876" cy="291876"/>
          </a:xfrm>
          <a:prstGeom prst="rect">
            <a:avLst/>
          </a:prstGeom>
          <a:noFill/>
          <a:ln>
            <a:noFill/>
          </a:ln>
        </p:spPr>
      </p:pic>
      <p:pic>
        <p:nvPicPr>
          <p:cNvPr id="983" name="Shape 983"/>
          <p:cNvPicPr preferRelativeResize="0"/>
          <p:nvPr/>
        </p:nvPicPr>
        <p:blipFill>
          <a:blip r:embed="rId3">
            <a:alphaModFix/>
          </a:blip>
          <a:stretch>
            <a:fillRect/>
          </a:stretch>
        </p:blipFill>
        <p:spPr>
          <a:xfrm>
            <a:off x="6920550" y="4368325"/>
            <a:ext cx="291875" cy="291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Shape 988"/>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2"/>
              </a:buClr>
              <a:buSzPts val="4000"/>
              <a:buFont typeface="Raleway"/>
              <a:buNone/>
            </a:pPr>
            <a:r>
              <a:rPr lang="en-US" sz="4000" b="1" i="0" u="none" strike="noStrike" cap="none">
                <a:solidFill>
                  <a:schemeClr val="dk2"/>
                </a:solidFill>
                <a:latin typeface="Raleway"/>
                <a:ea typeface="Raleway"/>
                <a:cs typeface="Raleway"/>
                <a:sym typeface="Raleway"/>
              </a:rPr>
              <a:t>Project Plan &amp; Next Steps</a:t>
            </a:r>
            <a:endParaRPr sz="4000" b="1" i="0" u="none" strike="noStrike" cap="none">
              <a:solidFill>
                <a:schemeClr val="dk2"/>
              </a:solidFill>
              <a:latin typeface="Raleway"/>
              <a:ea typeface="Raleway"/>
              <a:cs typeface="Raleway"/>
              <a:sym typeface="Raleway"/>
            </a:endParaRPr>
          </a:p>
        </p:txBody>
      </p:sp>
      <p:sp>
        <p:nvSpPr>
          <p:cNvPr id="989" name="Shape 989"/>
          <p:cNvSpPr txBox="1"/>
          <p:nvPr/>
        </p:nvSpPr>
        <p:spPr>
          <a:xfrm>
            <a:off x="1191525" y="2044550"/>
            <a:ext cx="4326300" cy="2897700"/>
          </a:xfrm>
          <a:prstGeom prst="rect">
            <a:avLst/>
          </a:prstGeom>
          <a:solidFill>
            <a:srgbClr val="F4CCCC"/>
          </a:solid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US" sz="1800" b="1" i="1"/>
              <a:t>Deadline: June 30 (TBD)</a:t>
            </a:r>
            <a:endParaRPr sz="1800" b="1" i="1"/>
          </a:p>
          <a:p>
            <a:pPr marL="457200" lvl="0" indent="-342900" rtl="0">
              <a:lnSpc>
                <a:spcPct val="115000"/>
              </a:lnSpc>
              <a:spcBef>
                <a:spcPts val="1600"/>
              </a:spcBef>
              <a:spcAft>
                <a:spcPts val="0"/>
              </a:spcAft>
              <a:buClr>
                <a:srgbClr val="000000"/>
              </a:buClr>
              <a:buSzPts val="1800"/>
              <a:buChar char="●"/>
            </a:pPr>
            <a:r>
              <a:rPr lang="en-US" sz="1800"/>
              <a:t>Data</a:t>
            </a:r>
            <a:endParaRPr sz="1800"/>
          </a:p>
          <a:p>
            <a:pPr marL="914400" lvl="1" indent="-342900" rtl="0">
              <a:lnSpc>
                <a:spcPct val="115000"/>
              </a:lnSpc>
              <a:spcBef>
                <a:spcPts val="0"/>
              </a:spcBef>
              <a:spcAft>
                <a:spcPts val="0"/>
              </a:spcAft>
              <a:buClr>
                <a:srgbClr val="000000"/>
              </a:buClr>
              <a:buSzPts val="1800"/>
              <a:buChar char="○"/>
            </a:pPr>
            <a:r>
              <a:rPr lang="en-US" sz="1800"/>
              <a:t>Quality Review </a:t>
            </a:r>
            <a:endParaRPr sz="1800"/>
          </a:p>
          <a:p>
            <a:pPr marL="914400" lvl="1" indent="-342900" rtl="0">
              <a:lnSpc>
                <a:spcPct val="115000"/>
              </a:lnSpc>
              <a:spcBef>
                <a:spcPts val="0"/>
              </a:spcBef>
              <a:spcAft>
                <a:spcPts val="0"/>
              </a:spcAft>
              <a:buClr>
                <a:srgbClr val="000000"/>
              </a:buClr>
              <a:buSzPts val="1800"/>
              <a:buChar char="○"/>
            </a:pPr>
            <a:r>
              <a:rPr lang="en-US" sz="1800"/>
              <a:t>Fitness Evaluation </a:t>
            </a:r>
            <a:endParaRPr sz="1800"/>
          </a:p>
          <a:p>
            <a:pPr marL="914400" lvl="1" indent="-342900" rtl="0">
              <a:lnSpc>
                <a:spcPct val="115000"/>
              </a:lnSpc>
              <a:spcBef>
                <a:spcPts val="0"/>
              </a:spcBef>
              <a:spcAft>
                <a:spcPts val="0"/>
              </a:spcAft>
              <a:buClr>
                <a:srgbClr val="000000"/>
              </a:buClr>
              <a:buSzPts val="1800"/>
              <a:buChar char="○"/>
            </a:pPr>
            <a:r>
              <a:rPr lang="en-US" sz="1800"/>
              <a:t>Identification of key identifiers</a:t>
            </a:r>
            <a:endParaRPr sz="1800"/>
          </a:p>
          <a:p>
            <a:pPr marL="457200" lvl="0" indent="-342900" rtl="0">
              <a:lnSpc>
                <a:spcPct val="115000"/>
              </a:lnSpc>
              <a:spcBef>
                <a:spcPts val="0"/>
              </a:spcBef>
              <a:spcAft>
                <a:spcPts val="0"/>
              </a:spcAft>
              <a:buClr>
                <a:srgbClr val="000000"/>
              </a:buClr>
              <a:buSzPts val="1800"/>
              <a:buChar char="●"/>
            </a:pPr>
            <a:r>
              <a:rPr lang="en-US" sz="1800"/>
              <a:t>Approach</a:t>
            </a:r>
            <a:endParaRPr sz="1800"/>
          </a:p>
          <a:p>
            <a:pPr marL="914400" lvl="1" indent="-342900" rtl="0">
              <a:lnSpc>
                <a:spcPct val="115000"/>
              </a:lnSpc>
              <a:spcBef>
                <a:spcPts val="0"/>
              </a:spcBef>
              <a:spcAft>
                <a:spcPts val="0"/>
              </a:spcAft>
              <a:buClr>
                <a:srgbClr val="000000"/>
              </a:buClr>
              <a:buSzPts val="1800"/>
              <a:buChar char="○"/>
            </a:pPr>
            <a:r>
              <a:rPr lang="en-US" sz="1800"/>
              <a:t>Topic Selection </a:t>
            </a:r>
            <a:endParaRPr sz="1800"/>
          </a:p>
          <a:p>
            <a:pPr marL="914400" lvl="1" indent="-342900" rtl="0">
              <a:lnSpc>
                <a:spcPct val="115000"/>
              </a:lnSpc>
              <a:spcBef>
                <a:spcPts val="0"/>
              </a:spcBef>
              <a:spcAft>
                <a:spcPts val="0"/>
              </a:spcAft>
              <a:buClr>
                <a:srgbClr val="000000"/>
              </a:buClr>
              <a:buSzPts val="1800"/>
              <a:buChar char="○"/>
            </a:pPr>
            <a:r>
              <a:rPr lang="en-US" sz="1800"/>
              <a:t>Method Selection</a:t>
            </a:r>
            <a:endParaRPr sz="1800"/>
          </a:p>
        </p:txBody>
      </p:sp>
      <p:sp>
        <p:nvSpPr>
          <p:cNvPr id="990" name="Shape 990"/>
          <p:cNvSpPr txBox="1"/>
          <p:nvPr/>
        </p:nvSpPr>
        <p:spPr>
          <a:xfrm>
            <a:off x="5802525" y="1282550"/>
            <a:ext cx="5201700" cy="3970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800" b="1" i="1">
                <a:solidFill>
                  <a:schemeClr val="dk1"/>
                </a:solidFill>
              </a:rPr>
              <a:t>Deadline: July 15</a:t>
            </a:r>
            <a:endParaRPr sz="1800" b="1" i="1">
              <a:solidFill>
                <a:schemeClr val="dk1"/>
              </a:solidFill>
            </a:endParaRPr>
          </a:p>
          <a:p>
            <a:pPr marL="457200" lvl="0" indent="-342900" rtl="0">
              <a:lnSpc>
                <a:spcPct val="115000"/>
              </a:lnSpc>
              <a:spcBef>
                <a:spcPts val="0"/>
              </a:spcBef>
              <a:spcAft>
                <a:spcPts val="0"/>
              </a:spcAft>
              <a:buClr>
                <a:schemeClr val="dk1"/>
              </a:buClr>
              <a:buSzPts val="1800"/>
              <a:buChar char="●"/>
            </a:pPr>
            <a:r>
              <a:rPr lang="en-US" sz="1800">
                <a:solidFill>
                  <a:schemeClr val="dk1"/>
                </a:solidFill>
              </a:rPr>
              <a:t>Variable Adjustments</a:t>
            </a:r>
            <a:endParaRPr sz="1800">
              <a:solidFill>
                <a:schemeClr val="dk1"/>
              </a:solidFill>
            </a:endParaRPr>
          </a:p>
          <a:p>
            <a:pPr marL="914400" lvl="1" indent="-342900" rtl="0">
              <a:lnSpc>
                <a:spcPct val="115000"/>
              </a:lnSpc>
              <a:spcBef>
                <a:spcPts val="0"/>
              </a:spcBef>
              <a:spcAft>
                <a:spcPts val="0"/>
              </a:spcAft>
              <a:buClr>
                <a:schemeClr val="dk1"/>
              </a:buClr>
              <a:buSzPts val="1800"/>
              <a:buChar char="○"/>
            </a:pPr>
            <a:r>
              <a:rPr lang="en-US" sz="1800">
                <a:solidFill>
                  <a:schemeClr val="dk1"/>
                </a:solidFill>
              </a:rPr>
              <a:t>Transforming variables</a:t>
            </a:r>
            <a:endParaRPr sz="1800">
              <a:solidFill>
                <a:schemeClr val="dk1"/>
              </a:solidFill>
            </a:endParaRPr>
          </a:p>
          <a:p>
            <a:pPr marL="914400" lvl="1" indent="-342900" rtl="0">
              <a:lnSpc>
                <a:spcPct val="115000"/>
              </a:lnSpc>
              <a:spcBef>
                <a:spcPts val="0"/>
              </a:spcBef>
              <a:spcAft>
                <a:spcPts val="0"/>
              </a:spcAft>
              <a:buClr>
                <a:schemeClr val="dk1"/>
              </a:buClr>
              <a:buSzPts val="1800"/>
              <a:buChar char="○"/>
            </a:pPr>
            <a:r>
              <a:rPr lang="en-US" sz="1800">
                <a:solidFill>
                  <a:schemeClr val="dk1"/>
                </a:solidFill>
              </a:rPr>
              <a:t>Creating new variables</a:t>
            </a:r>
            <a:endParaRPr sz="1800">
              <a:solidFill>
                <a:schemeClr val="dk1"/>
              </a:solidFill>
            </a:endParaRPr>
          </a:p>
          <a:p>
            <a:pPr marL="914400" lvl="1" indent="-342900" rtl="0">
              <a:lnSpc>
                <a:spcPct val="115000"/>
              </a:lnSpc>
              <a:spcBef>
                <a:spcPts val="0"/>
              </a:spcBef>
              <a:spcAft>
                <a:spcPts val="0"/>
              </a:spcAft>
              <a:buClr>
                <a:schemeClr val="dk1"/>
              </a:buClr>
              <a:buSzPts val="1800"/>
              <a:buChar char="○"/>
            </a:pPr>
            <a:r>
              <a:rPr lang="en-US" sz="1800">
                <a:solidFill>
                  <a:schemeClr val="dk1"/>
                </a:solidFill>
              </a:rPr>
              <a:t>Linking data </a:t>
            </a:r>
            <a:endParaRPr sz="1800" b="1" i="1"/>
          </a:p>
          <a:p>
            <a:pPr marL="0" lvl="0" indent="0" rtl="0">
              <a:lnSpc>
                <a:spcPct val="115000"/>
              </a:lnSpc>
              <a:spcBef>
                <a:spcPts val="1600"/>
              </a:spcBef>
              <a:spcAft>
                <a:spcPts val="0"/>
              </a:spcAft>
              <a:buNone/>
            </a:pPr>
            <a:r>
              <a:rPr lang="en-US" sz="1800" b="1" i="1"/>
              <a:t>Deadline July 31</a:t>
            </a:r>
            <a:endParaRPr sz="1800" b="1" i="1"/>
          </a:p>
          <a:p>
            <a:pPr marL="457200" lvl="0" indent="-342900" rtl="0">
              <a:lnSpc>
                <a:spcPct val="115000"/>
              </a:lnSpc>
              <a:spcBef>
                <a:spcPts val="0"/>
              </a:spcBef>
              <a:spcAft>
                <a:spcPts val="0"/>
              </a:spcAft>
              <a:buClr>
                <a:srgbClr val="000000"/>
              </a:buClr>
              <a:buSzPts val="1800"/>
              <a:buChar char="●"/>
            </a:pPr>
            <a:r>
              <a:rPr lang="en-US" sz="1800"/>
              <a:t>Modeling</a:t>
            </a:r>
            <a:endParaRPr sz="1800"/>
          </a:p>
          <a:p>
            <a:pPr marL="914400" lvl="1" indent="-342900" rtl="0">
              <a:lnSpc>
                <a:spcPct val="115000"/>
              </a:lnSpc>
              <a:spcBef>
                <a:spcPts val="0"/>
              </a:spcBef>
              <a:spcAft>
                <a:spcPts val="0"/>
              </a:spcAft>
              <a:buClr>
                <a:srgbClr val="000000"/>
              </a:buClr>
              <a:buSzPts val="1800"/>
              <a:buChar char="○"/>
            </a:pPr>
            <a:r>
              <a:rPr lang="en-US" sz="1800"/>
              <a:t>Prediction generation</a:t>
            </a:r>
            <a:endParaRPr sz="1800"/>
          </a:p>
          <a:p>
            <a:pPr marL="914400" lvl="1" indent="-342900" rtl="0">
              <a:lnSpc>
                <a:spcPct val="115000"/>
              </a:lnSpc>
              <a:spcBef>
                <a:spcPts val="0"/>
              </a:spcBef>
              <a:spcAft>
                <a:spcPts val="0"/>
              </a:spcAft>
              <a:buClr>
                <a:srgbClr val="000000"/>
              </a:buClr>
              <a:buSzPts val="1800"/>
              <a:buChar char="○"/>
            </a:pPr>
            <a:r>
              <a:rPr lang="en-US" sz="1800"/>
              <a:t>Subset comparisons</a:t>
            </a:r>
            <a:endParaRPr sz="1800"/>
          </a:p>
          <a:p>
            <a:pPr marL="0" lvl="0" indent="0" rtl="0">
              <a:lnSpc>
                <a:spcPct val="115000"/>
              </a:lnSpc>
              <a:spcBef>
                <a:spcPts val="1600"/>
              </a:spcBef>
              <a:spcAft>
                <a:spcPts val="0"/>
              </a:spcAft>
              <a:buNone/>
            </a:pPr>
            <a:r>
              <a:rPr lang="en-US" sz="1800" b="1" i="1"/>
              <a:t>Deadline: August 5</a:t>
            </a:r>
            <a:endParaRPr sz="1800" b="1" i="1"/>
          </a:p>
          <a:p>
            <a:pPr marL="457200" lvl="0" indent="-342900" rtl="0">
              <a:lnSpc>
                <a:spcPct val="115000"/>
              </a:lnSpc>
              <a:spcBef>
                <a:spcPts val="0"/>
              </a:spcBef>
              <a:spcAft>
                <a:spcPts val="0"/>
              </a:spcAft>
              <a:buClr>
                <a:srgbClr val="000000"/>
              </a:buClr>
              <a:buSzPts val="1800"/>
              <a:buChar char="●"/>
            </a:pPr>
            <a:r>
              <a:rPr lang="en-US" sz="1800"/>
              <a:t>Presentation</a:t>
            </a:r>
            <a:endParaRPr sz="1800"/>
          </a:p>
          <a:p>
            <a:pPr marL="914400" lvl="1" indent="-342900" rtl="0">
              <a:lnSpc>
                <a:spcPct val="115000"/>
              </a:lnSpc>
              <a:spcBef>
                <a:spcPts val="0"/>
              </a:spcBef>
              <a:spcAft>
                <a:spcPts val="0"/>
              </a:spcAft>
              <a:buClr>
                <a:srgbClr val="000000"/>
              </a:buClr>
              <a:buSzPts val="1800"/>
              <a:buChar char="○"/>
            </a:pPr>
            <a:r>
              <a:rPr lang="en-US" sz="1800"/>
              <a:t>Poster Preparation</a:t>
            </a:r>
            <a:endParaRPr sz="1800"/>
          </a:p>
          <a:p>
            <a:pPr marL="914400" lvl="1" indent="-342900" rtl="0">
              <a:lnSpc>
                <a:spcPct val="115000"/>
              </a:lnSpc>
              <a:spcBef>
                <a:spcPts val="0"/>
              </a:spcBef>
              <a:spcAft>
                <a:spcPts val="0"/>
              </a:spcAft>
              <a:buClr>
                <a:srgbClr val="000000"/>
              </a:buClr>
              <a:buSzPts val="1800"/>
              <a:buChar char="○"/>
            </a:pPr>
            <a:r>
              <a:rPr lang="en-US" sz="1800"/>
              <a:t>Presentation Practice</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Shape 996"/>
          <p:cNvSpPr txBox="1">
            <a:spLocks noGrp="1"/>
          </p:cNvSpPr>
          <p:nvPr>
            <p:ph type="title"/>
          </p:nvPr>
        </p:nvSpPr>
        <p:spPr>
          <a:xfrm>
            <a:off x="838200" y="2848608"/>
            <a:ext cx="10515600" cy="1008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Questions?</a:t>
            </a:r>
            <a:endParaRPr sz="4400">
              <a:solidFill>
                <a:srgbClr val="233E50"/>
              </a:solidFill>
              <a:latin typeface="Raleway"/>
              <a:ea typeface="Raleway"/>
              <a:cs typeface="Raleway"/>
              <a:sym typeface="Raleway"/>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2" name="Shape 1002" descr="Biocomplexity-PP-SectionTitle5-SDAL-BKGD-Light_2015-11.jpg"/>
          <p:cNvPicPr preferRelativeResize="0"/>
          <p:nvPr/>
        </p:nvPicPr>
        <p:blipFill rotWithShape="1">
          <a:blip r:embed="rId3">
            <a:alphaModFix/>
          </a:blip>
          <a:srcRect/>
          <a:stretch/>
        </p:blipFill>
        <p:spPr>
          <a:xfrm>
            <a:off x="32426" y="0"/>
            <a:ext cx="12159574" cy="6858000"/>
          </a:xfrm>
          <a:prstGeom prst="rect">
            <a:avLst/>
          </a:prstGeom>
          <a:noFill/>
          <a:ln>
            <a:noFill/>
          </a:ln>
        </p:spPr>
      </p:pic>
      <p:sp>
        <p:nvSpPr>
          <p:cNvPr id="1003" name="Shape 1003"/>
          <p:cNvSpPr txBox="1"/>
          <p:nvPr/>
        </p:nvSpPr>
        <p:spPr>
          <a:xfrm>
            <a:off x="203201" y="984624"/>
            <a:ext cx="8534400" cy="2850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33E50"/>
              </a:buClr>
              <a:buSzPts val="5500"/>
              <a:buFont typeface="Raleway"/>
              <a:buNone/>
            </a:pPr>
            <a:r>
              <a:rPr lang="en-US" sz="5500" b="1">
                <a:solidFill>
                  <a:srgbClr val="233E50"/>
                </a:solidFill>
                <a:latin typeface="Raleway"/>
                <a:ea typeface="Raleway"/>
                <a:cs typeface="Raleway"/>
                <a:sym typeface="Raleway"/>
              </a:rPr>
              <a:t>VCE Dashboard</a:t>
            </a:r>
            <a:endParaRPr sz="5500" b="1">
              <a:solidFill>
                <a:srgbClr val="233E50"/>
              </a:solidFill>
              <a:latin typeface="Raleway"/>
              <a:ea typeface="Raleway"/>
              <a:cs typeface="Raleway"/>
              <a:sym typeface="Raleway"/>
            </a:endParaRPr>
          </a:p>
          <a:p>
            <a:pPr marL="0" marR="0" lvl="0" indent="0" algn="ctr" rtl="0">
              <a:lnSpc>
                <a:spcPct val="100000"/>
              </a:lnSpc>
              <a:spcBef>
                <a:spcPts val="0"/>
              </a:spcBef>
              <a:spcAft>
                <a:spcPts val="0"/>
              </a:spcAft>
              <a:buClr>
                <a:srgbClr val="233E50"/>
              </a:buClr>
              <a:buSzPts val="5500"/>
              <a:buFont typeface="Raleway"/>
              <a:buNone/>
            </a:pPr>
            <a:r>
              <a:rPr lang="en-US" sz="5500" b="1">
                <a:solidFill>
                  <a:srgbClr val="233E50"/>
                </a:solidFill>
                <a:latin typeface="Raleway"/>
                <a:ea typeface="Raleway"/>
                <a:cs typeface="Raleway"/>
                <a:sym typeface="Raleway"/>
              </a:rPr>
              <a:t>Midpoint Presentation</a:t>
            </a:r>
            <a:endParaRPr sz="5500" b="1">
              <a:solidFill>
                <a:srgbClr val="233E50"/>
              </a:solidFill>
              <a:latin typeface="Raleway"/>
              <a:ea typeface="Raleway"/>
              <a:cs typeface="Raleway"/>
              <a:sym typeface="Raleway"/>
            </a:endParaRPr>
          </a:p>
        </p:txBody>
      </p:sp>
      <p:sp>
        <p:nvSpPr>
          <p:cNvPr id="1004" name="Shape 1004"/>
          <p:cNvSpPr txBox="1"/>
          <p:nvPr/>
        </p:nvSpPr>
        <p:spPr>
          <a:xfrm>
            <a:off x="358700" y="3680067"/>
            <a:ext cx="10587600" cy="159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200">
                <a:solidFill>
                  <a:srgbClr val="233E50"/>
                </a:solidFill>
                <a:latin typeface="Raleway"/>
                <a:ea typeface="Raleway"/>
                <a:cs typeface="Raleway"/>
                <a:sym typeface="Raleway"/>
              </a:rPr>
              <a:t>PI: Aaron Schroeder</a:t>
            </a:r>
            <a:endParaRPr sz="2200">
              <a:solidFill>
                <a:srgbClr val="233E50"/>
              </a:solidFill>
              <a:latin typeface="Raleway"/>
              <a:ea typeface="Raleway"/>
              <a:cs typeface="Raleway"/>
              <a:sym typeface="Raleway"/>
            </a:endParaRPr>
          </a:p>
          <a:p>
            <a:pPr marL="0" lvl="0" indent="0" rtl="0">
              <a:spcBef>
                <a:spcPts val="0"/>
              </a:spcBef>
              <a:spcAft>
                <a:spcPts val="0"/>
              </a:spcAft>
              <a:buNone/>
            </a:pPr>
            <a:r>
              <a:rPr lang="en-US" sz="2200">
                <a:solidFill>
                  <a:srgbClr val="233E50"/>
                </a:solidFill>
                <a:latin typeface="Raleway"/>
                <a:ea typeface="Raleway"/>
                <a:cs typeface="Raleway"/>
                <a:sym typeface="Raleway"/>
              </a:rPr>
              <a:t>co-PIs: Stephanie Shipp, Brian Goode, Daniel Chen</a:t>
            </a:r>
            <a:endParaRPr sz="2200">
              <a:solidFill>
                <a:srgbClr val="233E50"/>
              </a:solidFill>
              <a:latin typeface="Raleway"/>
              <a:ea typeface="Raleway"/>
              <a:cs typeface="Raleway"/>
              <a:sym typeface="Raleway"/>
            </a:endParaRPr>
          </a:p>
          <a:p>
            <a:pPr marL="0" lvl="0" indent="0" rtl="0">
              <a:spcBef>
                <a:spcPts val="0"/>
              </a:spcBef>
              <a:spcAft>
                <a:spcPts val="0"/>
              </a:spcAft>
              <a:buNone/>
            </a:pPr>
            <a:r>
              <a:rPr lang="en-US" sz="2200">
                <a:solidFill>
                  <a:srgbClr val="233E50"/>
                </a:solidFill>
                <a:latin typeface="Raleway"/>
                <a:ea typeface="Raleway"/>
                <a:cs typeface="Raleway"/>
                <a:sym typeface="Raleway"/>
              </a:rPr>
              <a:t>Team: Devika Nair, Cory Kim, Luke Kim</a:t>
            </a:r>
            <a:endParaRPr sz="2200">
              <a:solidFill>
                <a:srgbClr val="233E50"/>
              </a:solidFill>
              <a:latin typeface="Raleway"/>
              <a:ea typeface="Raleway"/>
              <a:cs typeface="Raleway"/>
              <a:sym typeface="Raleway"/>
            </a:endParaRPr>
          </a:p>
          <a:p>
            <a:pPr marL="0" lvl="0" indent="0" rtl="0">
              <a:spcBef>
                <a:spcPts val="0"/>
              </a:spcBef>
              <a:spcAft>
                <a:spcPts val="0"/>
              </a:spcAft>
              <a:buClr>
                <a:schemeClr val="dk1"/>
              </a:buClr>
              <a:buSzPts val="1100"/>
              <a:buFont typeface="Arial"/>
              <a:buNone/>
            </a:pPr>
            <a:r>
              <a:rPr lang="en-US" sz="2200">
                <a:solidFill>
                  <a:srgbClr val="233E50"/>
                </a:solidFill>
                <a:latin typeface="Raleway"/>
                <a:ea typeface="Raleway"/>
                <a:cs typeface="Raleway"/>
                <a:sym typeface="Raleway"/>
              </a:rPr>
              <a:t>Sponsor: Michael Lambur, Associate Director, Virginia Cooperative Extension </a:t>
            </a:r>
            <a:endParaRPr sz="2200">
              <a:solidFill>
                <a:srgbClr val="233E50"/>
              </a:solidFill>
              <a:latin typeface="Raleway"/>
              <a:ea typeface="Raleway"/>
              <a:cs typeface="Raleway"/>
              <a:sym typeface="Raleway"/>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Shape 1010"/>
          <p:cNvSpPr txBox="1"/>
          <p:nvPr/>
        </p:nvSpPr>
        <p:spPr>
          <a:xfrm>
            <a:off x="11570621" y="6473031"/>
            <a:ext cx="621300" cy="37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55</a:t>
            </a:fld>
            <a:endParaRPr sz="1900">
              <a:solidFill>
                <a:srgbClr val="FFFFFF"/>
              </a:solidFill>
              <a:latin typeface="Helvetica Neue Light"/>
              <a:ea typeface="Helvetica Neue Light"/>
              <a:cs typeface="Helvetica Neue Light"/>
              <a:sym typeface="Helvetica Neue Light"/>
            </a:endParaRPr>
          </a:p>
        </p:txBody>
      </p:sp>
      <p:sp>
        <p:nvSpPr>
          <p:cNvPr id="1011" name="Shape 1011"/>
          <p:cNvSpPr txBox="1">
            <a:spLocks noGrp="1"/>
          </p:cNvSpPr>
          <p:nvPr>
            <p:ph type="title"/>
          </p:nvPr>
        </p:nvSpPr>
        <p:spPr>
          <a:xfrm>
            <a:off x="443754" y="1"/>
            <a:ext cx="11322300" cy="10221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Agenda</a:t>
            </a:r>
            <a:endParaRPr/>
          </a:p>
        </p:txBody>
      </p:sp>
      <p:sp>
        <p:nvSpPr>
          <p:cNvPr id="1012" name="Shape 1012"/>
          <p:cNvSpPr txBox="1">
            <a:spLocks noGrp="1"/>
          </p:cNvSpPr>
          <p:nvPr>
            <p:ph type="body" idx="1"/>
          </p:nvPr>
        </p:nvSpPr>
        <p:spPr>
          <a:xfrm>
            <a:off x="838200" y="1210235"/>
            <a:ext cx="10515600" cy="4599300"/>
          </a:xfrm>
          <a:prstGeom prst="rect">
            <a:avLst/>
          </a:prstGeom>
        </p:spPr>
        <p:txBody>
          <a:bodyPr spcFirstLastPara="1" wrap="square" lIns="91425" tIns="45700" rIns="91425" bIns="45700" anchor="t" anchorCtr="0">
            <a:noAutofit/>
          </a:bodyPr>
          <a:lstStyle/>
          <a:p>
            <a:pPr marL="609600" lvl="0" indent="-482600" rtl="0">
              <a:lnSpc>
                <a:spcPct val="150000"/>
              </a:lnSpc>
              <a:spcBef>
                <a:spcPts val="1100"/>
              </a:spcBef>
              <a:spcAft>
                <a:spcPts val="0"/>
              </a:spcAft>
              <a:buClr>
                <a:srgbClr val="233E50"/>
              </a:buClr>
              <a:buSzPts val="2800"/>
              <a:buFont typeface="Trebuchet MS"/>
              <a:buChar char="●"/>
            </a:pPr>
            <a:r>
              <a:rPr lang="en-US">
                <a:solidFill>
                  <a:srgbClr val="233E50"/>
                </a:solidFill>
                <a:latin typeface="Trebuchet MS"/>
                <a:ea typeface="Trebuchet MS"/>
                <a:cs typeface="Trebuchet MS"/>
                <a:sym typeface="Trebuchet MS"/>
              </a:rPr>
              <a:t>Project Goals</a:t>
            </a:r>
            <a:endParaRPr>
              <a:solidFill>
                <a:srgbClr val="233E50"/>
              </a:solidFill>
              <a:latin typeface="Trebuchet MS"/>
              <a:ea typeface="Trebuchet MS"/>
              <a:cs typeface="Trebuchet MS"/>
              <a:sym typeface="Trebuchet MS"/>
            </a:endParaRPr>
          </a:p>
          <a:p>
            <a:pPr marL="609600" lvl="0" indent="-482600" rtl="0">
              <a:lnSpc>
                <a:spcPct val="150000"/>
              </a:lnSpc>
              <a:spcBef>
                <a:spcPts val="0"/>
              </a:spcBef>
              <a:spcAft>
                <a:spcPts val="0"/>
              </a:spcAft>
              <a:buClr>
                <a:srgbClr val="233E50"/>
              </a:buClr>
              <a:buSzPts val="2800"/>
              <a:buFont typeface="Trebuchet MS"/>
              <a:buChar char="●"/>
            </a:pPr>
            <a:r>
              <a:rPr lang="en-US">
                <a:solidFill>
                  <a:srgbClr val="233E50"/>
                </a:solidFill>
                <a:latin typeface="Trebuchet MS"/>
                <a:ea typeface="Trebuchet MS"/>
                <a:cs typeface="Trebuchet MS"/>
                <a:sym typeface="Trebuchet MS"/>
              </a:rPr>
              <a:t>Pro</a:t>
            </a:r>
            <a:r>
              <a:rPr lang="en-US">
                <a:solidFill>
                  <a:srgbClr val="233E50"/>
                </a:solidFill>
              </a:rPr>
              <a:t>gress</a:t>
            </a:r>
            <a:endParaRPr>
              <a:solidFill>
                <a:srgbClr val="233E50"/>
              </a:solidFill>
              <a:latin typeface="Trebuchet MS"/>
              <a:ea typeface="Trebuchet MS"/>
              <a:cs typeface="Trebuchet MS"/>
              <a:sym typeface="Trebuchet MS"/>
            </a:endParaRPr>
          </a:p>
          <a:p>
            <a:pPr marL="609600" lvl="0" indent="-482600" rtl="0">
              <a:lnSpc>
                <a:spcPct val="150000"/>
              </a:lnSpc>
              <a:spcBef>
                <a:spcPts val="0"/>
              </a:spcBef>
              <a:spcAft>
                <a:spcPts val="0"/>
              </a:spcAft>
              <a:buClr>
                <a:srgbClr val="233E50"/>
              </a:buClr>
              <a:buSzPts val="2800"/>
              <a:buFont typeface="Trebuchet MS"/>
              <a:buChar char="●"/>
            </a:pPr>
            <a:r>
              <a:rPr lang="en-US">
                <a:solidFill>
                  <a:srgbClr val="233E50"/>
                </a:solidFill>
                <a:latin typeface="Trebuchet MS"/>
                <a:ea typeface="Trebuchet MS"/>
                <a:cs typeface="Trebuchet MS"/>
                <a:sym typeface="Trebuchet MS"/>
              </a:rPr>
              <a:t>Research Areas</a:t>
            </a:r>
            <a:endParaRPr>
              <a:solidFill>
                <a:srgbClr val="233E50"/>
              </a:solidFill>
            </a:endParaRPr>
          </a:p>
          <a:p>
            <a:pPr marL="1219200" lvl="1" indent="-457200" rtl="0">
              <a:lnSpc>
                <a:spcPct val="150000"/>
              </a:lnSpc>
              <a:spcBef>
                <a:spcPts val="0"/>
              </a:spcBef>
              <a:spcAft>
                <a:spcPts val="0"/>
              </a:spcAft>
              <a:buClr>
                <a:srgbClr val="233E50"/>
              </a:buClr>
              <a:buSzPts val="2400"/>
              <a:buFont typeface="Trebuchet MS"/>
              <a:buChar char="○"/>
            </a:pPr>
            <a:r>
              <a:rPr lang="en-US">
                <a:solidFill>
                  <a:srgbClr val="233E50"/>
                </a:solidFill>
              </a:rPr>
              <a:t>Natural Resources</a:t>
            </a:r>
            <a:endParaRPr>
              <a:solidFill>
                <a:srgbClr val="233E50"/>
              </a:solidFill>
            </a:endParaRPr>
          </a:p>
          <a:p>
            <a:pPr marL="1219200" lvl="1" indent="-457200" rtl="0">
              <a:lnSpc>
                <a:spcPct val="150000"/>
              </a:lnSpc>
              <a:spcBef>
                <a:spcPts val="0"/>
              </a:spcBef>
              <a:spcAft>
                <a:spcPts val="0"/>
              </a:spcAft>
              <a:buClr>
                <a:srgbClr val="233E50"/>
              </a:buClr>
              <a:buSzPts val="2400"/>
              <a:buChar char="○"/>
            </a:pPr>
            <a:r>
              <a:rPr lang="en-US">
                <a:solidFill>
                  <a:srgbClr val="233E50"/>
                </a:solidFill>
              </a:rPr>
              <a:t>Emergency Risk Areas</a:t>
            </a:r>
            <a:endParaRPr>
              <a:solidFill>
                <a:srgbClr val="233E50"/>
              </a:solidFill>
            </a:endParaRPr>
          </a:p>
          <a:p>
            <a:pPr marL="1219200" lvl="1" indent="-457200" rtl="0">
              <a:lnSpc>
                <a:spcPct val="150000"/>
              </a:lnSpc>
              <a:spcBef>
                <a:spcPts val="0"/>
              </a:spcBef>
              <a:spcAft>
                <a:spcPts val="0"/>
              </a:spcAft>
              <a:buClr>
                <a:srgbClr val="233E50"/>
              </a:buClr>
              <a:buSzPts val="2400"/>
              <a:buChar char="○"/>
            </a:pPr>
            <a:r>
              <a:rPr lang="en-US">
                <a:solidFill>
                  <a:srgbClr val="233E50"/>
                </a:solidFill>
              </a:rPr>
              <a:t>Community Resources</a:t>
            </a:r>
            <a:endParaRPr>
              <a:solidFill>
                <a:srgbClr val="233E50"/>
              </a:solidFill>
            </a:endParaRPr>
          </a:p>
          <a:p>
            <a:pPr marL="609600" lvl="0" indent="-482600" rtl="0">
              <a:lnSpc>
                <a:spcPct val="150000"/>
              </a:lnSpc>
              <a:spcBef>
                <a:spcPts val="0"/>
              </a:spcBef>
              <a:spcAft>
                <a:spcPts val="0"/>
              </a:spcAft>
              <a:buClr>
                <a:srgbClr val="233E50"/>
              </a:buClr>
              <a:buSzPts val="2800"/>
              <a:buChar char="●"/>
            </a:pPr>
            <a:r>
              <a:rPr lang="en-US">
                <a:solidFill>
                  <a:srgbClr val="233E50"/>
                </a:solidFill>
              </a:rPr>
              <a:t>Project Plan &amp; Next Steps</a:t>
            </a:r>
            <a:br>
              <a:rPr lang="en-US">
                <a:solidFill>
                  <a:srgbClr val="233E50"/>
                </a:solidFill>
                <a:latin typeface="Trebuchet MS"/>
                <a:ea typeface="Trebuchet MS"/>
                <a:cs typeface="Trebuchet MS"/>
                <a:sym typeface="Trebuchet MS"/>
              </a:rPr>
            </a:br>
            <a:br>
              <a:rPr lang="en-US">
                <a:solidFill>
                  <a:srgbClr val="233E50"/>
                </a:solidFill>
                <a:latin typeface="Trebuchet MS"/>
                <a:ea typeface="Trebuchet MS"/>
                <a:cs typeface="Trebuchet MS"/>
                <a:sym typeface="Trebuchet MS"/>
              </a:rPr>
            </a:br>
            <a:br>
              <a:rPr lang="en-US">
                <a:solidFill>
                  <a:srgbClr val="233E50"/>
                </a:solidFill>
                <a:latin typeface="Trebuchet MS"/>
                <a:ea typeface="Trebuchet MS"/>
                <a:cs typeface="Trebuchet MS"/>
                <a:sym typeface="Trebuchet MS"/>
              </a:rPr>
            </a:br>
            <a:endParaRPr>
              <a:solidFill>
                <a:srgbClr val="233E50"/>
              </a:solidFill>
              <a:latin typeface="Trebuchet MS"/>
              <a:ea typeface="Trebuchet MS"/>
              <a:cs typeface="Trebuchet MS"/>
              <a:sym typeface="Trebuchet MS"/>
            </a:endParaRPr>
          </a:p>
          <a:p>
            <a:pPr marL="0" lvl="0" indent="0" rtl="0">
              <a:spcBef>
                <a:spcPts val="1100"/>
              </a:spcBef>
              <a:spcAft>
                <a:spcPts val="0"/>
              </a:spcAft>
              <a:buNone/>
            </a:pPr>
            <a:endParaRPr>
              <a:solidFill>
                <a:srgbClr val="233E50"/>
              </a:solidFill>
              <a:latin typeface="Trebuchet MS"/>
              <a:ea typeface="Trebuchet MS"/>
              <a:cs typeface="Trebuchet MS"/>
              <a:sym typeface="Trebuchet M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Shape 1017"/>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233E50"/>
                </a:solidFill>
                <a:latin typeface="Trebuchet MS"/>
                <a:ea typeface="Trebuchet MS"/>
                <a:cs typeface="Trebuchet MS"/>
                <a:sym typeface="Trebuchet MS"/>
              </a:rPr>
              <a:t>Project Goals</a:t>
            </a:r>
            <a:endParaRPr b="1">
              <a:solidFill>
                <a:srgbClr val="233E50"/>
              </a:solidFill>
              <a:latin typeface="Trebuchet MS"/>
              <a:ea typeface="Trebuchet MS"/>
              <a:cs typeface="Trebuchet MS"/>
              <a:sym typeface="Trebuchet MS"/>
            </a:endParaRPr>
          </a:p>
        </p:txBody>
      </p:sp>
      <p:sp>
        <p:nvSpPr>
          <p:cNvPr id="1018" name="Shape 1018"/>
          <p:cNvSpPr txBox="1">
            <a:spLocks noGrp="1"/>
          </p:cNvSpPr>
          <p:nvPr>
            <p:ph type="body" idx="4294967295"/>
          </p:nvPr>
        </p:nvSpPr>
        <p:spPr>
          <a:xfrm>
            <a:off x="916467" y="4080967"/>
            <a:ext cx="5671500" cy="2322300"/>
          </a:xfrm>
          <a:prstGeom prst="rect">
            <a:avLst/>
          </a:prstGeom>
        </p:spPr>
        <p:txBody>
          <a:bodyPr spcFirstLastPara="1" wrap="square" lIns="91425" tIns="45700" rIns="91425" bIns="45700" anchor="t" anchorCtr="0">
            <a:noAutofit/>
          </a:bodyPr>
          <a:lstStyle/>
          <a:p>
            <a:pPr marL="609600" lvl="0" indent="-457200" rtl="0">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Target Information</a:t>
            </a:r>
            <a:endParaRPr sz="2400">
              <a:solidFill>
                <a:srgbClr val="233E50"/>
              </a:solidFill>
              <a:latin typeface="Trebuchet MS"/>
              <a:ea typeface="Trebuchet MS"/>
              <a:cs typeface="Trebuchet MS"/>
              <a:sym typeface="Trebuchet MS"/>
            </a:endParaRPr>
          </a:p>
          <a:p>
            <a:pPr marL="1219200" lvl="1" indent="-4572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Natural Resources*</a:t>
            </a:r>
            <a:endParaRPr sz="2400">
              <a:solidFill>
                <a:srgbClr val="233E50"/>
              </a:solidFill>
              <a:latin typeface="Trebuchet MS"/>
              <a:ea typeface="Trebuchet MS"/>
              <a:cs typeface="Trebuchet MS"/>
              <a:sym typeface="Trebuchet MS"/>
            </a:endParaRPr>
          </a:p>
          <a:p>
            <a:pPr marL="1219200" lvl="1" indent="-4572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Emergency Risk Areas</a:t>
            </a:r>
            <a:endParaRPr sz="2400">
              <a:solidFill>
                <a:srgbClr val="233E50"/>
              </a:solidFill>
              <a:latin typeface="Trebuchet MS"/>
              <a:ea typeface="Trebuchet MS"/>
              <a:cs typeface="Trebuchet MS"/>
              <a:sym typeface="Trebuchet MS"/>
            </a:endParaRPr>
          </a:p>
          <a:p>
            <a:pPr marL="1219200" lvl="1" indent="-4572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Community Resources </a:t>
            </a:r>
            <a:endParaRPr sz="2400">
              <a:solidFill>
                <a:srgbClr val="233E50"/>
              </a:solidFill>
              <a:latin typeface="Trebuchet MS"/>
              <a:ea typeface="Trebuchet MS"/>
              <a:cs typeface="Trebuchet MS"/>
              <a:sym typeface="Trebuchet MS"/>
            </a:endParaRPr>
          </a:p>
          <a:p>
            <a:pPr marL="609600" lvl="0" indent="-4572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Dashboard</a:t>
            </a:r>
            <a:endParaRPr sz="2400">
              <a:solidFill>
                <a:srgbClr val="233E50"/>
              </a:solidFill>
              <a:latin typeface="Trebuchet MS"/>
              <a:ea typeface="Trebuchet MS"/>
              <a:cs typeface="Trebuchet MS"/>
              <a:sym typeface="Trebuchet MS"/>
            </a:endParaRPr>
          </a:p>
          <a:p>
            <a:pPr marL="0" lvl="0" indent="0" rtl="0">
              <a:spcBef>
                <a:spcPts val="800"/>
              </a:spcBef>
              <a:spcAft>
                <a:spcPts val="0"/>
              </a:spcAft>
              <a:buNone/>
            </a:pPr>
            <a:endParaRPr sz="2400">
              <a:solidFill>
                <a:srgbClr val="233E50"/>
              </a:solidFill>
              <a:latin typeface="Trebuchet MS"/>
              <a:ea typeface="Trebuchet MS"/>
              <a:cs typeface="Trebuchet MS"/>
              <a:sym typeface="Trebuchet MS"/>
            </a:endParaRPr>
          </a:p>
        </p:txBody>
      </p:sp>
      <p:sp>
        <p:nvSpPr>
          <p:cNvPr id="1019" name="Shape 1019"/>
          <p:cNvSpPr txBox="1"/>
          <p:nvPr/>
        </p:nvSpPr>
        <p:spPr>
          <a:xfrm>
            <a:off x="1019833" y="1557750"/>
            <a:ext cx="4363200" cy="2322300"/>
          </a:xfrm>
          <a:prstGeom prst="rect">
            <a:avLst/>
          </a:prstGeom>
          <a:solidFill>
            <a:srgbClr val="FFF2CC"/>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700" b="1">
                <a:solidFill>
                  <a:srgbClr val="000000"/>
                </a:solidFill>
              </a:rPr>
              <a:t>Goal: </a:t>
            </a:r>
            <a:endParaRPr sz="2700" b="1">
              <a:solidFill>
                <a:srgbClr val="000000"/>
              </a:solidFill>
            </a:endParaRPr>
          </a:p>
          <a:p>
            <a:pPr marL="0" lvl="0" indent="0" algn="ctr" rtl="0">
              <a:spcBef>
                <a:spcPts val="0"/>
              </a:spcBef>
              <a:spcAft>
                <a:spcPts val="0"/>
              </a:spcAft>
              <a:buNone/>
            </a:pPr>
            <a:r>
              <a:rPr lang="en-US" sz="2400">
                <a:solidFill>
                  <a:srgbClr val="000000"/>
                </a:solidFill>
              </a:rPr>
              <a:t>To </a:t>
            </a:r>
            <a:r>
              <a:rPr lang="en-US" sz="2400"/>
              <a:t>better inform county extension agents about their jurisdiction by providing sub-county level data</a:t>
            </a:r>
            <a:r>
              <a:rPr lang="en-US" sz="2400">
                <a:solidFill>
                  <a:srgbClr val="000000"/>
                </a:solidFill>
              </a:rPr>
              <a:t>. </a:t>
            </a:r>
            <a:endParaRPr sz="2400">
              <a:solidFill>
                <a:srgbClr val="000000"/>
              </a:solidFill>
            </a:endParaRPr>
          </a:p>
        </p:txBody>
      </p:sp>
      <p:pic>
        <p:nvPicPr>
          <p:cNvPr id="1020" name="Shape 1020"/>
          <p:cNvPicPr preferRelativeResize="0"/>
          <p:nvPr/>
        </p:nvPicPr>
        <p:blipFill>
          <a:blip r:embed="rId3">
            <a:alphaModFix/>
          </a:blip>
          <a:stretch>
            <a:fillRect/>
          </a:stretch>
        </p:blipFill>
        <p:spPr>
          <a:xfrm>
            <a:off x="5457300" y="2254400"/>
            <a:ext cx="6363233" cy="295686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Shape 1025"/>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233E50"/>
                </a:solidFill>
                <a:latin typeface="Trebuchet MS"/>
                <a:ea typeface="Trebuchet MS"/>
                <a:cs typeface="Trebuchet MS"/>
                <a:sym typeface="Trebuchet MS"/>
              </a:rPr>
              <a:t>Progress</a:t>
            </a:r>
            <a:endParaRPr b="1">
              <a:solidFill>
                <a:srgbClr val="233E50"/>
              </a:solidFill>
              <a:latin typeface="Trebuchet MS"/>
              <a:ea typeface="Trebuchet MS"/>
              <a:cs typeface="Trebuchet MS"/>
              <a:sym typeface="Trebuchet MS"/>
            </a:endParaRPr>
          </a:p>
        </p:txBody>
      </p:sp>
      <p:sp>
        <p:nvSpPr>
          <p:cNvPr id="1026" name="Shape 1026"/>
          <p:cNvSpPr txBox="1">
            <a:spLocks noGrp="1"/>
          </p:cNvSpPr>
          <p:nvPr>
            <p:ph type="body" idx="4294967295"/>
          </p:nvPr>
        </p:nvSpPr>
        <p:spPr>
          <a:xfrm>
            <a:off x="415600" y="1536633"/>
            <a:ext cx="11360700" cy="4555200"/>
          </a:xfrm>
          <a:prstGeom prst="rect">
            <a:avLst/>
          </a:prstGeom>
        </p:spPr>
        <p:txBody>
          <a:bodyPr spcFirstLastPara="1" wrap="square" lIns="91425" tIns="45700" rIns="91425" bIns="45700" anchor="t" anchorCtr="0">
            <a:noAutofit/>
          </a:bodyPr>
          <a:lstStyle/>
          <a:p>
            <a:pPr marL="609600" lvl="0" indent="-457200" rtl="0">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Exploration</a:t>
            </a:r>
            <a:endParaRPr sz="2400">
              <a:solidFill>
                <a:srgbClr val="233E50"/>
              </a:solidFill>
              <a:latin typeface="Trebuchet MS"/>
              <a:ea typeface="Trebuchet MS"/>
              <a:cs typeface="Trebuchet MS"/>
              <a:sym typeface="Trebuchet MS"/>
            </a:endParaRPr>
          </a:p>
          <a:p>
            <a:pPr marL="1371600" lvl="1" indent="-3429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EPA - air quality, radon</a:t>
            </a:r>
            <a:endParaRPr sz="2400">
              <a:solidFill>
                <a:srgbClr val="233E50"/>
              </a:solidFill>
              <a:latin typeface="Trebuchet MS"/>
              <a:ea typeface="Trebuchet MS"/>
              <a:cs typeface="Trebuchet MS"/>
              <a:sym typeface="Trebuchet MS"/>
            </a:endParaRPr>
          </a:p>
          <a:p>
            <a:pPr marL="1371600" lvl="1" indent="-3429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MSHA - mining conditions</a:t>
            </a:r>
            <a:endParaRPr sz="2400">
              <a:solidFill>
                <a:srgbClr val="233E50"/>
              </a:solidFill>
              <a:latin typeface="Trebuchet MS"/>
              <a:ea typeface="Trebuchet MS"/>
              <a:cs typeface="Trebuchet MS"/>
              <a:sym typeface="Trebuchet MS"/>
            </a:endParaRPr>
          </a:p>
          <a:p>
            <a:pPr marL="1371600" lvl="1" indent="-3429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NRCS Geospatial Data - soil survey</a:t>
            </a:r>
            <a:endParaRPr sz="2400">
              <a:solidFill>
                <a:srgbClr val="233E50"/>
              </a:solidFill>
              <a:latin typeface="Trebuchet MS"/>
              <a:ea typeface="Trebuchet MS"/>
              <a:cs typeface="Trebuchet MS"/>
              <a:sym typeface="Trebuchet MS"/>
            </a:endParaRPr>
          </a:p>
          <a:p>
            <a:pPr marL="1371600" lvl="1" indent="-3429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USGS - water quality</a:t>
            </a:r>
            <a:endParaRPr sz="2400">
              <a:solidFill>
                <a:srgbClr val="233E50"/>
              </a:solidFill>
              <a:latin typeface="Trebuchet MS"/>
              <a:ea typeface="Trebuchet MS"/>
              <a:cs typeface="Trebuchet MS"/>
              <a:sym typeface="Trebuchet MS"/>
            </a:endParaRPr>
          </a:p>
          <a:p>
            <a:pPr marL="609600" lvl="0" indent="0" rtl="0">
              <a:spcBef>
                <a:spcPts val="800"/>
              </a:spcBef>
              <a:spcAft>
                <a:spcPts val="0"/>
              </a:spcAft>
              <a:buNone/>
            </a:pPr>
            <a:endParaRPr sz="1100">
              <a:solidFill>
                <a:srgbClr val="233E50"/>
              </a:solidFill>
              <a:latin typeface="Trebuchet MS"/>
              <a:ea typeface="Trebuchet MS"/>
              <a:cs typeface="Trebuchet MS"/>
              <a:sym typeface="Trebuchet MS"/>
            </a:endParaRPr>
          </a:p>
          <a:p>
            <a:pPr marL="609600" lvl="0" indent="-457200" rtl="0">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Acquisition Methods</a:t>
            </a:r>
            <a:endParaRPr sz="2400">
              <a:solidFill>
                <a:srgbClr val="233E50"/>
              </a:solidFill>
              <a:latin typeface="Trebuchet MS"/>
              <a:ea typeface="Trebuchet MS"/>
              <a:cs typeface="Trebuchet MS"/>
              <a:sym typeface="Trebuchet MS"/>
            </a:endParaRPr>
          </a:p>
          <a:p>
            <a:pPr marL="1371600" lvl="1" indent="-3429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Web Scraping - rvest, XML, JSON</a:t>
            </a:r>
            <a:endParaRPr sz="2400">
              <a:solidFill>
                <a:srgbClr val="233E50"/>
              </a:solidFill>
              <a:latin typeface="Trebuchet MS"/>
              <a:ea typeface="Trebuchet MS"/>
              <a:cs typeface="Trebuchet MS"/>
              <a:sym typeface="Trebuchet MS"/>
            </a:endParaRPr>
          </a:p>
          <a:p>
            <a:pPr marL="1371600" lvl="1" indent="-3429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Packages - SoilDB</a:t>
            </a:r>
            <a:endParaRPr sz="2400">
              <a:solidFill>
                <a:srgbClr val="233E50"/>
              </a:solidFill>
              <a:latin typeface="Trebuchet MS"/>
              <a:ea typeface="Trebuchet MS"/>
              <a:cs typeface="Trebuchet MS"/>
              <a:sym typeface="Trebuchet MS"/>
            </a:endParaRPr>
          </a:p>
          <a:p>
            <a:pPr marL="1371600" lvl="1" indent="-3429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SQL database storage </a:t>
            </a:r>
            <a:endParaRPr sz="2400">
              <a:solidFill>
                <a:srgbClr val="233E50"/>
              </a:solidFill>
              <a:latin typeface="Trebuchet MS"/>
              <a:ea typeface="Trebuchet MS"/>
              <a:cs typeface="Trebuchet MS"/>
              <a:sym typeface="Trebuchet MS"/>
            </a:endParaRPr>
          </a:p>
          <a:p>
            <a:pPr marL="1371600" lvl="1" indent="-3429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GIS Packages - sp, sf, raster</a:t>
            </a:r>
            <a:endParaRPr sz="2400">
              <a:solidFill>
                <a:srgbClr val="233E50"/>
              </a:solidFill>
              <a:latin typeface="Trebuchet MS"/>
              <a:ea typeface="Trebuchet MS"/>
              <a:cs typeface="Trebuchet MS"/>
              <a:sym typeface="Trebuchet MS"/>
            </a:endParaRPr>
          </a:p>
          <a:p>
            <a:pPr marL="0" lvl="0" indent="0" rtl="0">
              <a:spcBef>
                <a:spcPts val="800"/>
              </a:spcBef>
              <a:spcAft>
                <a:spcPts val="0"/>
              </a:spcAft>
              <a:buNone/>
            </a:pPr>
            <a:endParaRPr sz="2400">
              <a:solidFill>
                <a:srgbClr val="233E50"/>
              </a:solidFill>
              <a:latin typeface="Trebuchet MS"/>
              <a:ea typeface="Trebuchet MS"/>
              <a:cs typeface="Trebuchet MS"/>
              <a:sym typeface="Trebuchet MS"/>
            </a:endParaRPr>
          </a:p>
          <a:p>
            <a:pPr marL="0" lvl="0" indent="0" rtl="0">
              <a:spcBef>
                <a:spcPts val="800"/>
              </a:spcBef>
              <a:spcAft>
                <a:spcPts val="0"/>
              </a:spcAft>
              <a:buNone/>
            </a:pPr>
            <a:endParaRPr sz="2400">
              <a:solidFill>
                <a:srgbClr val="233E50"/>
              </a:solidFill>
              <a:latin typeface="Trebuchet MS"/>
              <a:ea typeface="Trebuchet MS"/>
              <a:cs typeface="Trebuchet MS"/>
              <a:sym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Shape 1031"/>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233E50"/>
                </a:solidFill>
                <a:latin typeface="Trebuchet MS"/>
                <a:ea typeface="Trebuchet MS"/>
                <a:cs typeface="Trebuchet MS"/>
                <a:sym typeface="Trebuchet MS"/>
              </a:rPr>
              <a:t>Radon</a:t>
            </a:r>
            <a:endParaRPr>
              <a:solidFill>
                <a:srgbClr val="233E50"/>
              </a:solidFill>
              <a:latin typeface="Trebuchet MS"/>
              <a:ea typeface="Trebuchet MS"/>
              <a:cs typeface="Trebuchet MS"/>
              <a:sym typeface="Trebuchet MS"/>
            </a:endParaRPr>
          </a:p>
        </p:txBody>
      </p:sp>
      <p:sp>
        <p:nvSpPr>
          <p:cNvPr id="1032" name="Shape 1032"/>
          <p:cNvSpPr txBox="1">
            <a:spLocks noGrp="1"/>
          </p:cNvSpPr>
          <p:nvPr>
            <p:ph type="body" idx="4294967295"/>
          </p:nvPr>
        </p:nvSpPr>
        <p:spPr>
          <a:xfrm>
            <a:off x="8282700" y="4148200"/>
            <a:ext cx="3696900" cy="2146800"/>
          </a:xfrm>
          <a:prstGeom prst="rect">
            <a:avLst/>
          </a:prstGeom>
        </p:spPr>
        <p:txBody>
          <a:bodyPr spcFirstLastPara="1" wrap="square" lIns="91425" tIns="45700" rIns="91425" bIns="45700" anchor="t" anchorCtr="0">
            <a:noAutofit/>
          </a:bodyPr>
          <a:lstStyle/>
          <a:p>
            <a:pPr marL="0" lvl="0" indent="0" rtl="0">
              <a:spcBef>
                <a:spcPts val="800"/>
              </a:spcBef>
              <a:spcAft>
                <a:spcPts val="0"/>
              </a:spcAft>
              <a:buNone/>
            </a:pPr>
            <a:endParaRPr sz="2100">
              <a:solidFill>
                <a:srgbClr val="233E50"/>
              </a:solidFill>
              <a:latin typeface="Trebuchet MS"/>
              <a:ea typeface="Trebuchet MS"/>
              <a:cs typeface="Trebuchet MS"/>
              <a:sym typeface="Trebuchet MS"/>
            </a:endParaRPr>
          </a:p>
          <a:p>
            <a:pPr marL="0" lvl="0" indent="0" rtl="0">
              <a:spcBef>
                <a:spcPts val="800"/>
              </a:spcBef>
              <a:spcAft>
                <a:spcPts val="0"/>
              </a:spcAft>
              <a:buNone/>
            </a:pPr>
            <a:r>
              <a:rPr lang="en-US" sz="2100">
                <a:solidFill>
                  <a:srgbClr val="233E50"/>
                </a:solidFill>
                <a:latin typeface="Trebuchet MS"/>
                <a:ea typeface="Trebuchet MS"/>
                <a:cs typeface="Trebuchet MS"/>
                <a:sym typeface="Trebuchet MS"/>
              </a:rPr>
              <a:t>Data: </a:t>
            </a:r>
            <a:endParaRPr sz="2100">
              <a:solidFill>
                <a:srgbClr val="233E50"/>
              </a:solidFill>
              <a:latin typeface="Trebuchet MS"/>
              <a:ea typeface="Trebuchet MS"/>
              <a:cs typeface="Trebuchet MS"/>
              <a:sym typeface="Trebuchet MS"/>
            </a:endParaRPr>
          </a:p>
          <a:p>
            <a:pPr marL="609600" lvl="0" indent="-438150" rtl="0">
              <a:spcBef>
                <a:spcPts val="80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Sourced from EPA</a:t>
            </a:r>
            <a:endParaRPr sz="2100">
              <a:solidFill>
                <a:srgbClr val="233E50"/>
              </a:solidFill>
              <a:latin typeface="Trebuchet MS"/>
              <a:ea typeface="Trebuchet MS"/>
              <a:cs typeface="Trebuchet MS"/>
              <a:sym typeface="Trebuchet MS"/>
            </a:endParaRPr>
          </a:p>
          <a:p>
            <a:pPr marL="609600" lvl="0"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County level detail</a:t>
            </a:r>
            <a:endParaRPr sz="2100">
              <a:solidFill>
                <a:srgbClr val="233E50"/>
              </a:solidFill>
              <a:latin typeface="Trebuchet MS"/>
              <a:ea typeface="Trebuchet MS"/>
              <a:cs typeface="Trebuchet MS"/>
              <a:sym typeface="Trebuchet MS"/>
            </a:endParaRPr>
          </a:p>
          <a:p>
            <a:pPr marL="609600" lvl="0"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Allocating value to block groups</a:t>
            </a:r>
            <a:endParaRPr sz="2100">
              <a:solidFill>
                <a:srgbClr val="233E50"/>
              </a:solidFill>
              <a:latin typeface="Trebuchet MS"/>
              <a:ea typeface="Trebuchet MS"/>
              <a:cs typeface="Trebuchet MS"/>
              <a:sym typeface="Trebuchet MS"/>
            </a:endParaRPr>
          </a:p>
          <a:p>
            <a:pPr marL="0" lvl="0" indent="0" rtl="0">
              <a:spcBef>
                <a:spcPts val="800"/>
              </a:spcBef>
              <a:spcAft>
                <a:spcPts val="0"/>
              </a:spcAft>
              <a:buNone/>
            </a:pPr>
            <a:endParaRPr sz="2100">
              <a:solidFill>
                <a:srgbClr val="233E50"/>
              </a:solidFill>
              <a:latin typeface="Trebuchet MS"/>
              <a:ea typeface="Trebuchet MS"/>
              <a:cs typeface="Trebuchet MS"/>
              <a:sym typeface="Trebuchet MS"/>
            </a:endParaRPr>
          </a:p>
        </p:txBody>
      </p:sp>
      <p:pic>
        <p:nvPicPr>
          <p:cNvPr id="1033" name="Shape 1033"/>
          <p:cNvPicPr preferRelativeResize="0"/>
          <p:nvPr/>
        </p:nvPicPr>
        <p:blipFill rotWithShape="1">
          <a:blip r:embed="rId3">
            <a:alphaModFix/>
          </a:blip>
          <a:srcRect l="1710" t="5024"/>
          <a:stretch/>
        </p:blipFill>
        <p:spPr>
          <a:xfrm>
            <a:off x="895900" y="1536633"/>
            <a:ext cx="7072433" cy="3208733"/>
          </a:xfrm>
          <a:prstGeom prst="rect">
            <a:avLst/>
          </a:prstGeom>
          <a:noFill/>
          <a:ln>
            <a:noFill/>
          </a:ln>
        </p:spPr>
      </p:pic>
      <p:pic>
        <p:nvPicPr>
          <p:cNvPr id="1034" name="Shape 1034"/>
          <p:cNvPicPr preferRelativeResize="0"/>
          <p:nvPr/>
        </p:nvPicPr>
        <p:blipFill rotWithShape="1">
          <a:blip r:embed="rId4">
            <a:alphaModFix/>
          </a:blip>
          <a:srcRect l="1594" t="1768"/>
          <a:stretch/>
        </p:blipFill>
        <p:spPr>
          <a:xfrm>
            <a:off x="8234800" y="1695216"/>
            <a:ext cx="3541600" cy="2891567"/>
          </a:xfrm>
          <a:prstGeom prst="rect">
            <a:avLst/>
          </a:prstGeom>
          <a:noFill/>
          <a:ln>
            <a:noFill/>
          </a:ln>
        </p:spPr>
      </p:pic>
      <p:sp>
        <p:nvSpPr>
          <p:cNvPr id="1035" name="Shape 1035"/>
          <p:cNvSpPr txBox="1">
            <a:spLocks noGrp="1"/>
          </p:cNvSpPr>
          <p:nvPr>
            <p:ph type="body" idx="4294967295"/>
          </p:nvPr>
        </p:nvSpPr>
        <p:spPr>
          <a:xfrm>
            <a:off x="895875" y="4815700"/>
            <a:ext cx="7072500" cy="1899000"/>
          </a:xfrm>
          <a:prstGeom prst="rect">
            <a:avLst/>
          </a:prstGeom>
        </p:spPr>
        <p:txBody>
          <a:bodyPr spcFirstLastPara="1" wrap="square" lIns="91425" tIns="45700" rIns="91425" bIns="45700" anchor="t" anchorCtr="0">
            <a:noAutofit/>
          </a:bodyPr>
          <a:lstStyle/>
          <a:p>
            <a:pPr marL="0" lvl="0" indent="0">
              <a:spcBef>
                <a:spcPts val="800"/>
              </a:spcBef>
              <a:spcAft>
                <a:spcPts val="0"/>
              </a:spcAft>
              <a:buNone/>
            </a:pPr>
            <a:r>
              <a:rPr lang="en-US" sz="2100">
                <a:solidFill>
                  <a:srgbClr val="233E50"/>
                </a:solidFill>
                <a:latin typeface="Trebuchet MS"/>
                <a:ea typeface="Trebuchet MS"/>
                <a:cs typeface="Trebuchet MS"/>
                <a:sym typeface="Trebuchet MS"/>
              </a:rPr>
              <a:t>Definition: radioactive gaseous element produced by the decay of radium: emissions are a health hazard, substantially increase the risk of lung cancer.</a:t>
            </a:r>
            <a:endParaRPr sz="2100">
              <a:solidFill>
                <a:srgbClr val="233E50"/>
              </a:solidFill>
              <a:latin typeface="Trebuchet MS"/>
              <a:ea typeface="Trebuchet MS"/>
              <a:cs typeface="Trebuchet MS"/>
              <a:sym typeface="Trebuchet MS"/>
            </a:endParaRPr>
          </a:p>
          <a:p>
            <a:pPr marL="457200" lvl="0" indent="-330200">
              <a:spcBef>
                <a:spcPts val="800"/>
              </a:spcBef>
              <a:spcAft>
                <a:spcPts val="0"/>
              </a:spcAft>
              <a:buClr>
                <a:srgbClr val="233E50"/>
              </a:buClr>
              <a:buSzPts val="1600"/>
              <a:buFont typeface="Trebuchet MS"/>
              <a:buChar char="•"/>
            </a:pPr>
            <a:r>
              <a:rPr lang="en-US" sz="1600">
                <a:solidFill>
                  <a:srgbClr val="233E50"/>
                </a:solidFill>
                <a:latin typeface="Trebuchet MS"/>
                <a:ea typeface="Trebuchet MS"/>
                <a:cs typeface="Trebuchet MS"/>
                <a:sym typeface="Trebuchet MS"/>
              </a:rPr>
              <a:t>Picocuries - 1/1,000,000,000 (one trillionth of a curie)</a:t>
            </a:r>
            <a:endParaRPr sz="1600">
              <a:solidFill>
                <a:srgbClr val="233E50"/>
              </a:solidFill>
              <a:latin typeface="Trebuchet MS"/>
              <a:ea typeface="Trebuchet MS"/>
              <a:cs typeface="Trebuchet MS"/>
              <a:sym typeface="Trebuchet MS"/>
            </a:endParaRPr>
          </a:p>
          <a:p>
            <a:pPr marL="457200" lvl="0" indent="-330200" rtl="0">
              <a:spcBef>
                <a:spcPts val="0"/>
              </a:spcBef>
              <a:spcAft>
                <a:spcPts val="0"/>
              </a:spcAft>
              <a:buClr>
                <a:srgbClr val="233E50"/>
              </a:buClr>
              <a:buSzPts val="1600"/>
              <a:buFont typeface="Trebuchet MS"/>
              <a:buChar char="•"/>
            </a:pPr>
            <a:r>
              <a:rPr lang="en-US" sz="1600">
                <a:solidFill>
                  <a:srgbClr val="233E50"/>
                </a:solidFill>
                <a:latin typeface="Trebuchet MS"/>
                <a:ea typeface="Trebuchet MS"/>
                <a:cs typeface="Trebuchet MS"/>
                <a:sym typeface="Trebuchet MS"/>
              </a:rPr>
              <a:t>curie - measurement of radioactivity level</a:t>
            </a:r>
            <a:endParaRPr sz="1600">
              <a:solidFill>
                <a:srgbClr val="233E50"/>
              </a:solidFill>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Shape 1040"/>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233E50"/>
                </a:solidFill>
                <a:latin typeface="Trebuchet MS"/>
                <a:ea typeface="Trebuchet MS"/>
                <a:cs typeface="Trebuchet MS"/>
                <a:sym typeface="Trebuchet MS"/>
              </a:rPr>
              <a:t>Air Quality</a:t>
            </a:r>
            <a:endParaRPr>
              <a:solidFill>
                <a:srgbClr val="233E50"/>
              </a:solidFill>
              <a:latin typeface="Trebuchet MS"/>
              <a:ea typeface="Trebuchet MS"/>
              <a:cs typeface="Trebuchet MS"/>
              <a:sym typeface="Trebuchet MS"/>
            </a:endParaRPr>
          </a:p>
        </p:txBody>
      </p:sp>
      <p:sp>
        <p:nvSpPr>
          <p:cNvPr id="1041" name="Shape 1041"/>
          <p:cNvSpPr txBox="1">
            <a:spLocks noGrp="1"/>
          </p:cNvSpPr>
          <p:nvPr>
            <p:ph type="body" idx="4294967295"/>
          </p:nvPr>
        </p:nvSpPr>
        <p:spPr>
          <a:xfrm>
            <a:off x="618800" y="1713600"/>
            <a:ext cx="5667300" cy="4555200"/>
          </a:xfrm>
          <a:prstGeom prst="rect">
            <a:avLst/>
          </a:prstGeom>
        </p:spPr>
        <p:txBody>
          <a:bodyPr spcFirstLastPara="1" wrap="square" lIns="91425" tIns="45700" rIns="91425" bIns="45700" anchor="t" anchorCtr="0">
            <a:noAutofit/>
          </a:bodyPr>
          <a:lstStyle/>
          <a:p>
            <a:pPr marL="609600" lvl="0" indent="-457200" rtl="0">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Air Quality Index (AQI)</a:t>
            </a:r>
            <a:endParaRPr sz="2400">
              <a:solidFill>
                <a:srgbClr val="233E50"/>
              </a:solidFill>
              <a:latin typeface="Trebuchet MS"/>
              <a:ea typeface="Trebuchet MS"/>
              <a:cs typeface="Trebuchet MS"/>
              <a:sym typeface="Trebuchet MS"/>
            </a:endParaRPr>
          </a:p>
          <a:p>
            <a:pPr marL="1371600" lvl="1" indent="-3429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Measured from Ozone, Sulfur Dioxide, Nitrogen Dioxide, Carbon Monoxide, and PM</a:t>
            </a:r>
            <a:r>
              <a:rPr lang="en-US" sz="2400" baseline="-25000">
                <a:solidFill>
                  <a:srgbClr val="233E50"/>
                </a:solidFill>
                <a:latin typeface="Trebuchet MS"/>
                <a:ea typeface="Trebuchet MS"/>
                <a:cs typeface="Trebuchet MS"/>
                <a:sym typeface="Trebuchet MS"/>
              </a:rPr>
              <a:t>2.5</a:t>
            </a:r>
            <a:endParaRPr sz="2400">
              <a:solidFill>
                <a:srgbClr val="233E50"/>
              </a:solidFill>
              <a:latin typeface="Trebuchet MS"/>
              <a:ea typeface="Trebuchet MS"/>
              <a:cs typeface="Trebuchet MS"/>
              <a:sym typeface="Trebuchet MS"/>
            </a:endParaRPr>
          </a:p>
          <a:p>
            <a:pPr marL="609600" lvl="0" indent="-4572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Data source: EPA</a:t>
            </a:r>
            <a:endParaRPr sz="2400">
              <a:solidFill>
                <a:srgbClr val="233E50"/>
              </a:solidFill>
              <a:latin typeface="Trebuchet MS"/>
              <a:ea typeface="Trebuchet MS"/>
              <a:cs typeface="Trebuchet MS"/>
              <a:sym typeface="Trebuchet MS"/>
            </a:endParaRPr>
          </a:p>
          <a:p>
            <a:pPr marL="609600" lvl="0" indent="-4572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Method of Transformation: Inverse Distance Weighting</a:t>
            </a:r>
            <a:endParaRPr sz="2400">
              <a:solidFill>
                <a:srgbClr val="233E50"/>
              </a:solidFill>
              <a:latin typeface="Trebuchet MS"/>
              <a:ea typeface="Trebuchet MS"/>
              <a:cs typeface="Trebuchet MS"/>
              <a:sym typeface="Trebuchet MS"/>
            </a:endParaRPr>
          </a:p>
          <a:p>
            <a:pPr marL="1371600" lvl="1" indent="-3429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Centroids from Census Block Groups</a:t>
            </a:r>
            <a:endParaRPr sz="2400">
              <a:solidFill>
                <a:srgbClr val="233E50"/>
              </a:solidFill>
              <a:latin typeface="Trebuchet MS"/>
              <a:ea typeface="Trebuchet MS"/>
              <a:cs typeface="Trebuchet MS"/>
              <a:sym typeface="Trebuchet MS"/>
            </a:endParaRPr>
          </a:p>
          <a:p>
            <a:pPr marL="0" lvl="0" indent="0" rtl="0">
              <a:spcBef>
                <a:spcPts val="800"/>
              </a:spcBef>
              <a:spcAft>
                <a:spcPts val="0"/>
              </a:spcAft>
              <a:buNone/>
            </a:pPr>
            <a:endParaRPr sz="2400">
              <a:solidFill>
                <a:srgbClr val="233E50"/>
              </a:solidFill>
              <a:latin typeface="Trebuchet MS"/>
              <a:ea typeface="Trebuchet MS"/>
              <a:cs typeface="Trebuchet MS"/>
              <a:sym typeface="Trebuchet MS"/>
            </a:endParaRPr>
          </a:p>
        </p:txBody>
      </p:sp>
      <p:pic>
        <p:nvPicPr>
          <p:cNvPr id="1042" name="Shape 1042"/>
          <p:cNvPicPr preferRelativeResize="0"/>
          <p:nvPr/>
        </p:nvPicPr>
        <p:blipFill rotWithShape="1">
          <a:blip r:embed="rId3">
            <a:alphaModFix/>
          </a:blip>
          <a:srcRect t="9231" r="51872"/>
          <a:stretch/>
        </p:blipFill>
        <p:spPr>
          <a:xfrm>
            <a:off x="6192300" y="1713600"/>
            <a:ext cx="5368865" cy="44025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Shape 594"/>
          <p:cNvSpPr txBox="1">
            <a:spLocks noGrp="1"/>
          </p:cNvSpPr>
          <p:nvPr>
            <p:ph type="title"/>
          </p:nvPr>
        </p:nvSpPr>
        <p:spPr>
          <a:xfrm>
            <a:off x="609600" y="279400"/>
            <a:ext cx="10972800" cy="1143000"/>
          </a:xfrm>
          <a:prstGeom prst="rect">
            <a:avLst/>
          </a:prstGeom>
        </p:spPr>
        <p:txBody>
          <a:bodyPr spcFirstLastPara="1" wrap="square" lIns="91425" tIns="45700" rIns="91425" bIns="45700" anchor="ctr" anchorCtr="0">
            <a:noAutofit/>
          </a:bodyPr>
          <a:lstStyle/>
          <a:p>
            <a:pPr marL="0" lvl="0" indent="0" rtl="0">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Importance</a:t>
            </a:r>
            <a:endParaRPr/>
          </a:p>
        </p:txBody>
      </p:sp>
      <p:sp>
        <p:nvSpPr>
          <p:cNvPr id="595" name="Shape 595"/>
          <p:cNvSpPr txBox="1"/>
          <p:nvPr/>
        </p:nvSpPr>
        <p:spPr>
          <a:xfrm>
            <a:off x="839750" y="1422400"/>
            <a:ext cx="10146900" cy="4934100"/>
          </a:xfrm>
          <a:prstGeom prst="rect">
            <a:avLst/>
          </a:prstGeom>
          <a:noFill/>
          <a:ln>
            <a:noFill/>
          </a:ln>
        </p:spPr>
        <p:txBody>
          <a:bodyPr spcFirstLastPara="1" wrap="square" lIns="91425" tIns="91425" rIns="91425" bIns="91425" anchor="t" anchorCtr="0">
            <a:noAutofit/>
          </a:bodyPr>
          <a:lstStyle/>
          <a:p>
            <a:pPr marL="457200" lvl="0" indent="-419100" rtl="0">
              <a:spcBef>
                <a:spcPts val="0"/>
              </a:spcBef>
              <a:spcAft>
                <a:spcPts val="0"/>
              </a:spcAft>
              <a:buSzPts val="3000"/>
              <a:buFont typeface="Trebuchet MS"/>
              <a:buChar char="●"/>
            </a:pPr>
            <a:r>
              <a:rPr lang="en-US" sz="3000">
                <a:latin typeface="Trebuchet MS"/>
                <a:ea typeface="Trebuchet MS"/>
                <a:cs typeface="Trebuchet MS"/>
                <a:sym typeface="Trebuchet MS"/>
              </a:rPr>
              <a:t>STEM workforce contributes most innovation, higher wages, better economic conditions, US competition with other countries</a:t>
            </a:r>
            <a:endParaRPr sz="3000">
              <a:latin typeface="Trebuchet MS"/>
              <a:ea typeface="Trebuchet MS"/>
              <a:cs typeface="Trebuchet MS"/>
              <a:sym typeface="Trebuchet MS"/>
            </a:endParaRPr>
          </a:p>
          <a:p>
            <a:pPr marL="457200" lvl="0" indent="-419100" rtl="0">
              <a:spcBef>
                <a:spcPts val="0"/>
              </a:spcBef>
              <a:spcAft>
                <a:spcPts val="0"/>
              </a:spcAft>
              <a:buSzPts val="3000"/>
              <a:buFont typeface="Trebuchet MS"/>
              <a:buChar char="●"/>
            </a:pPr>
            <a:r>
              <a:rPr lang="en-US" sz="3000">
                <a:latin typeface="Trebuchet MS"/>
                <a:ea typeface="Trebuchet MS"/>
                <a:cs typeface="Trebuchet MS"/>
                <a:sym typeface="Trebuchet MS"/>
              </a:rPr>
              <a:t>Want to understand pathways to the STEM workforce and encourage students to enter this field</a:t>
            </a:r>
            <a:endParaRPr sz="3000">
              <a:latin typeface="Trebuchet MS"/>
              <a:ea typeface="Trebuchet MS"/>
              <a:cs typeface="Trebuchet MS"/>
              <a:sym typeface="Trebuchet MS"/>
            </a:endParaRPr>
          </a:p>
          <a:p>
            <a:pPr marL="457200" lvl="0" indent="-419100" rtl="0">
              <a:spcBef>
                <a:spcPts val="0"/>
              </a:spcBef>
              <a:spcAft>
                <a:spcPts val="0"/>
              </a:spcAft>
              <a:buSzPts val="3000"/>
              <a:buFont typeface="Trebuchet MS"/>
              <a:buChar char="●"/>
            </a:pPr>
            <a:r>
              <a:rPr lang="en-US" sz="3000">
                <a:latin typeface="Trebuchet MS"/>
                <a:ea typeface="Trebuchet MS"/>
                <a:cs typeface="Trebuchet MS"/>
                <a:sym typeface="Trebuchet MS"/>
              </a:rPr>
              <a:t>Special focus on skilled-technical STEM occupations, which are not well understood (gap in NCSES reporting)</a:t>
            </a:r>
            <a:endParaRPr sz="3000">
              <a:latin typeface="Trebuchet MS"/>
              <a:ea typeface="Trebuchet MS"/>
              <a:cs typeface="Trebuchet MS"/>
              <a:sym typeface="Trebuchet MS"/>
            </a:endParaRPr>
          </a:p>
          <a:p>
            <a:pPr marL="457200" lvl="0" indent="-419100" rtl="0">
              <a:spcBef>
                <a:spcPts val="0"/>
              </a:spcBef>
              <a:spcAft>
                <a:spcPts val="0"/>
              </a:spcAft>
              <a:buSzPts val="3000"/>
              <a:buFont typeface="Trebuchet MS"/>
              <a:buChar char="●"/>
            </a:pPr>
            <a:r>
              <a:rPr lang="en-US" sz="3000">
                <a:latin typeface="Trebuchet MS"/>
                <a:ea typeface="Trebuchet MS"/>
                <a:cs typeface="Trebuchet MS"/>
                <a:sym typeface="Trebuchet MS"/>
              </a:rPr>
              <a:t>What are the necessary skills for STEM occupations, how does education/training prepare or fail to prepare workers</a:t>
            </a:r>
            <a:endParaRPr sz="3000">
              <a:latin typeface="Trebuchet MS"/>
              <a:ea typeface="Trebuchet MS"/>
              <a:cs typeface="Trebuchet MS"/>
              <a:sym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Shape 1047"/>
          <p:cNvSpPr txBox="1">
            <a:spLocks noGrp="1"/>
          </p:cNvSpPr>
          <p:nvPr>
            <p:ph type="title" idx="4294967295"/>
          </p:nvPr>
        </p:nvSpPr>
        <p:spPr>
          <a:xfrm>
            <a:off x="415600" y="593367"/>
            <a:ext cx="11360700" cy="763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233E50"/>
                </a:solidFill>
                <a:latin typeface="Trebuchet MS"/>
                <a:ea typeface="Trebuchet MS"/>
                <a:cs typeface="Trebuchet MS"/>
                <a:sym typeface="Trebuchet MS"/>
              </a:rPr>
              <a:t>Project Plan &amp; Next Steps</a:t>
            </a:r>
            <a:endParaRPr b="1">
              <a:solidFill>
                <a:srgbClr val="233E50"/>
              </a:solidFill>
              <a:latin typeface="Trebuchet MS"/>
              <a:ea typeface="Trebuchet MS"/>
              <a:cs typeface="Trebuchet MS"/>
              <a:sym typeface="Trebuchet MS"/>
            </a:endParaRPr>
          </a:p>
        </p:txBody>
      </p:sp>
      <p:sp>
        <p:nvSpPr>
          <p:cNvPr id="1048" name="Shape 1048"/>
          <p:cNvSpPr txBox="1">
            <a:spLocks noGrp="1"/>
          </p:cNvSpPr>
          <p:nvPr>
            <p:ph type="body" idx="4294967295"/>
          </p:nvPr>
        </p:nvSpPr>
        <p:spPr>
          <a:xfrm>
            <a:off x="1155833" y="1527700"/>
            <a:ext cx="5131500" cy="2700900"/>
          </a:xfrm>
          <a:prstGeom prst="rect">
            <a:avLst/>
          </a:prstGeom>
          <a:solidFill>
            <a:srgbClr val="FFD966"/>
          </a:solidFill>
        </p:spPr>
        <p:txBody>
          <a:bodyPr spcFirstLastPara="1" wrap="square" lIns="91425" tIns="45700" rIns="91425" bIns="45700" anchor="t" anchorCtr="0">
            <a:noAutofit/>
          </a:bodyPr>
          <a:lstStyle/>
          <a:p>
            <a:pPr marL="609600" lvl="0" indent="-457200" rtl="0">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Phase I - 6/20 </a:t>
            </a:r>
            <a:endParaRPr sz="2400">
              <a:solidFill>
                <a:srgbClr val="233E50"/>
              </a:solidFill>
              <a:latin typeface="Trebuchet MS"/>
              <a:ea typeface="Trebuchet MS"/>
              <a:cs typeface="Trebuchet MS"/>
              <a:sym typeface="Trebuchet MS"/>
            </a:endParaRPr>
          </a:p>
          <a:p>
            <a:pPr marL="1219200" lvl="1"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Soil </a:t>
            </a:r>
            <a:endParaRPr sz="2100">
              <a:solidFill>
                <a:srgbClr val="233E50"/>
              </a:solidFill>
              <a:latin typeface="Trebuchet MS"/>
              <a:ea typeface="Trebuchet MS"/>
              <a:cs typeface="Trebuchet MS"/>
              <a:sym typeface="Trebuchet MS"/>
            </a:endParaRPr>
          </a:p>
          <a:p>
            <a:pPr marL="1219200" lvl="1"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Radon </a:t>
            </a:r>
            <a:endParaRPr sz="2100">
              <a:solidFill>
                <a:srgbClr val="233E50"/>
              </a:solidFill>
              <a:latin typeface="Trebuchet MS"/>
              <a:ea typeface="Trebuchet MS"/>
              <a:cs typeface="Trebuchet MS"/>
              <a:sym typeface="Trebuchet MS"/>
            </a:endParaRPr>
          </a:p>
          <a:p>
            <a:pPr marL="1219200" lvl="1"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Water Quality</a:t>
            </a:r>
            <a:endParaRPr sz="2100">
              <a:solidFill>
                <a:srgbClr val="233E50"/>
              </a:solidFill>
              <a:latin typeface="Trebuchet MS"/>
              <a:ea typeface="Trebuchet MS"/>
              <a:cs typeface="Trebuchet MS"/>
              <a:sym typeface="Trebuchet MS"/>
            </a:endParaRPr>
          </a:p>
          <a:p>
            <a:pPr marL="1219200" lvl="1"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Air Quality </a:t>
            </a:r>
            <a:endParaRPr sz="2100">
              <a:solidFill>
                <a:srgbClr val="233E50"/>
              </a:solidFill>
              <a:latin typeface="Trebuchet MS"/>
              <a:ea typeface="Trebuchet MS"/>
              <a:cs typeface="Trebuchet MS"/>
              <a:sym typeface="Trebuchet MS"/>
            </a:endParaRPr>
          </a:p>
          <a:p>
            <a:pPr marL="1219200" lvl="1"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Mining</a:t>
            </a:r>
            <a:endParaRPr sz="2100">
              <a:solidFill>
                <a:srgbClr val="233E50"/>
              </a:solidFill>
              <a:latin typeface="Trebuchet MS"/>
              <a:ea typeface="Trebuchet MS"/>
              <a:cs typeface="Trebuchet MS"/>
              <a:sym typeface="Trebuchet MS"/>
            </a:endParaRPr>
          </a:p>
          <a:p>
            <a:pPr marL="1219200" lvl="1"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Land Cover</a:t>
            </a:r>
            <a:endParaRPr sz="2100">
              <a:solidFill>
                <a:srgbClr val="233E50"/>
              </a:solidFill>
              <a:latin typeface="Trebuchet MS"/>
              <a:ea typeface="Trebuchet MS"/>
              <a:cs typeface="Trebuchet MS"/>
              <a:sym typeface="Trebuchet MS"/>
            </a:endParaRPr>
          </a:p>
          <a:p>
            <a:pPr marL="0" lvl="0" indent="0" rtl="0">
              <a:spcBef>
                <a:spcPts val="800"/>
              </a:spcBef>
              <a:spcAft>
                <a:spcPts val="0"/>
              </a:spcAft>
              <a:buNone/>
            </a:pPr>
            <a:endParaRPr sz="2400">
              <a:solidFill>
                <a:srgbClr val="233E50"/>
              </a:solidFill>
              <a:latin typeface="Trebuchet MS"/>
              <a:ea typeface="Trebuchet MS"/>
              <a:cs typeface="Trebuchet MS"/>
              <a:sym typeface="Trebuchet MS"/>
            </a:endParaRPr>
          </a:p>
        </p:txBody>
      </p:sp>
      <p:sp>
        <p:nvSpPr>
          <p:cNvPr id="1049" name="Shape 1049"/>
          <p:cNvSpPr txBox="1">
            <a:spLocks noGrp="1"/>
          </p:cNvSpPr>
          <p:nvPr>
            <p:ph type="body" idx="4294967295"/>
          </p:nvPr>
        </p:nvSpPr>
        <p:spPr>
          <a:xfrm>
            <a:off x="6156867" y="1527700"/>
            <a:ext cx="4983300" cy="4874400"/>
          </a:xfrm>
          <a:prstGeom prst="rect">
            <a:avLst/>
          </a:prstGeom>
          <a:solidFill>
            <a:schemeClr val="lt2"/>
          </a:solidFill>
        </p:spPr>
        <p:txBody>
          <a:bodyPr spcFirstLastPara="1" wrap="square" lIns="91425" tIns="45700" rIns="91425" bIns="45700" anchor="t" anchorCtr="0">
            <a:noAutofit/>
          </a:bodyPr>
          <a:lstStyle/>
          <a:p>
            <a:pPr marL="609600" lvl="0" indent="-457200" rtl="0">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Phase III</a:t>
            </a:r>
            <a:endParaRPr sz="2400">
              <a:solidFill>
                <a:srgbClr val="233E50"/>
              </a:solidFill>
              <a:latin typeface="Trebuchet MS"/>
              <a:ea typeface="Trebuchet MS"/>
              <a:cs typeface="Trebuchet MS"/>
              <a:sym typeface="Trebuchet MS"/>
            </a:endParaRPr>
          </a:p>
          <a:p>
            <a:pPr marL="1219200" lvl="1" indent="-4572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Dashboard **</a:t>
            </a:r>
            <a:endParaRPr sz="2400">
              <a:solidFill>
                <a:srgbClr val="233E50"/>
              </a:solidFill>
              <a:latin typeface="Trebuchet MS"/>
              <a:ea typeface="Trebuchet MS"/>
              <a:cs typeface="Trebuchet MS"/>
              <a:sym typeface="Trebuchet MS"/>
            </a:endParaRPr>
          </a:p>
          <a:p>
            <a:pPr marL="1219200" lvl="1" indent="-457200" rtl="0">
              <a:spcBef>
                <a:spcPts val="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Additional Datasets (time permitting)</a:t>
            </a:r>
            <a:endParaRPr sz="2400">
              <a:solidFill>
                <a:srgbClr val="233E50"/>
              </a:solidFill>
              <a:latin typeface="Trebuchet MS"/>
              <a:ea typeface="Trebuchet MS"/>
              <a:cs typeface="Trebuchet MS"/>
              <a:sym typeface="Trebuchet MS"/>
            </a:endParaRPr>
          </a:p>
          <a:p>
            <a:pPr marL="1828800" lvl="2"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Coastal Health</a:t>
            </a:r>
            <a:endParaRPr sz="2100">
              <a:solidFill>
                <a:srgbClr val="233E50"/>
              </a:solidFill>
              <a:latin typeface="Trebuchet MS"/>
              <a:ea typeface="Trebuchet MS"/>
              <a:cs typeface="Trebuchet MS"/>
              <a:sym typeface="Trebuchet MS"/>
            </a:endParaRPr>
          </a:p>
          <a:p>
            <a:pPr marL="1828800" lvl="2"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Commute Times (Drive, Walk, Transit)</a:t>
            </a:r>
            <a:endParaRPr sz="2100">
              <a:solidFill>
                <a:srgbClr val="233E50"/>
              </a:solidFill>
              <a:latin typeface="Trebuchet MS"/>
              <a:ea typeface="Trebuchet MS"/>
              <a:cs typeface="Trebuchet MS"/>
              <a:sym typeface="Trebuchet MS"/>
            </a:endParaRPr>
          </a:p>
          <a:p>
            <a:pPr marL="1828800" lvl="2"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Residential Density</a:t>
            </a:r>
            <a:endParaRPr sz="2100">
              <a:solidFill>
                <a:srgbClr val="233E50"/>
              </a:solidFill>
              <a:latin typeface="Trebuchet MS"/>
              <a:ea typeface="Trebuchet MS"/>
              <a:cs typeface="Trebuchet MS"/>
              <a:sym typeface="Trebuchet MS"/>
            </a:endParaRPr>
          </a:p>
          <a:p>
            <a:pPr marL="1828800" lvl="2"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Traffic Volumes</a:t>
            </a:r>
            <a:endParaRPr sz="2100">
              <a:solidFill>
                <a:srgbClr val="233E50"/>
              </a:solidFill>
              <a:latin typeface="Trebuchet MS"/>
              <a:ea typeface="Trebuchet MS"/>
              <a:cs typeface="Trebuchet MS"/>
              <a:sym typeface="Trebuchet MS"/>
            </a:endParaRPr>
          </a:p>
          <a:p>
            <a:pPr marL="1828800" lvl="2"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Connectivity</a:t>
            </a:r>
            <a:endParaRPr sz="2100">
              <a:solidFill>
                <a:srgbClr val="233E50"/>
              </a:solidFill>
              <a:latin typeface="Trebuchet MS"/>
              <a:ea typeface="Trebuchet MS"/>
              <a:cs typeface="Trebuchet MS"/>
              <a:sym typeface="Trebuchet MS"/>
            </a:endParaRPr>
          </a:p>
          <a:p>
            <a:pPr marL="1828800" lvl="2"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Biodiversity</a:t>
            </a:r>
            <a:endParaRPr sz="2100">
              <a:solidFill>
                <a:srgbClr val="233E50"/>
              </a:solidFill>
              <a:latin typeface="Trebuchet MS"/>
              <a:ea typeface="Trebuchet MS"/>
              <a:cs typeface="Trebuchet MS"/>
              <a:sym typeface="Trebuchet MS"/>
            </a:endParaRPr>
          </a:p>
          <a:p>
            <a:pPr marL="1828800" lvl="2"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Wineries</a:t>
            </a:r>
            <a:endParaRPr sz="2100">
              <a:solidFill>
                <a:srgbClr val="233E50"/>
              </a:solidFill>
              <a:latin typeface="Trebuchet MS"/>
              <a:ea typeface="Trebuchet MS"/>
              <a:cs typeface="Trebuchet MS"/>
              <a:sym typeface="Trebuchet MS"/>
            </a:endParaRPr>
          </a:p>
          <a:p>
            <a:pPr marL="1828800" lvl="2"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Bees</a:t>
            </a:r>
            <a:endParaRPr sz="2400">
              <a:solidFill>
                <a:srgbClr val="233E50"/>
              </a:solidFill>
              <a:latin typeface="Trebuchet MS"/>
              <a:ea typeface="Trebuchet MS"/>
              <a:cs typeface="Trebuchet MS"/>
              <a:sym typeface="Trebuchet MS"/>
            </a:endParaRPr>
          </a:p>
        </p:txBody>
      </p:sp>
      <p:sp>
        <p:nvSpPr>
          <p:cNvPr id="1050" name="Shape 1050"/>
          <p:cNvSpPr txBox="1">
            <a:spLocks noGrp="1"/>
          </p:cNvSpPr>
          <p:nvPr>
            <p:ph type="body" idx="4294967295"/>
          </p:nvPr>
        </p:nvSpPr>
        <p:spPr>
          <a:xfrm>
            <a:off x="1155833" y="4160933"/>
            <a:ext cx="4983300" cy="2241300"/>
          </a:xfrm>
          <a:prstGeom prst="rect">
            <a:avLst/>
          </a:prstGeom>
          <a:solidFill>
            <a:srgbClr val="93C47D"/>
          </a:solidFill>
        </p:spPr>
        <p:txBody>
          <a:bodyPr spcFirstLastPara="1" wrap="square" lIns="91425" tIns="45700" rIns="91425" bIns="45700" anchor="t" anchorCtr="0">
            <a:noAutofit/>
          </a:bodyPr>
          <a:lstStyle/>
          <a:p>
            <a:pPr marL="609600" lvl="0" indent="-457200" rtl="0">
              <a:spcBef>
                <a:spcPts val="800"/>
              </a:spcBef>
              <a:spcAft>
                <a:spcPts val="0"/>
              </a:spcAft>
              <a:buClr>
                <a:srgbClr val="233E50"/>
              </a:buClr>
              <a:buSzPts val="2400"/>
              <a:buFont typeface="Trebuchet MS"/>
              <a:buChar char="➢"/>
            </a:pPr>
            <a:r>
              <a:rPr lang="en-US" sz="2400">
                <a:solidFill>
                  <a:srgbClr val="233E50"/>
                </a:solidFill>
                <a:latin typeface="Trebuchet MS"/>
                <a:ea typeface="Trebuchet MS"/>
                <a:cs typeface="Trebuchet MS"/>
                <a:sym typeface="Trebuchet MS"/>
              </a:rPr>
              <a:t>Phase II - 7/20</a:t>
            </a:r>
            <a:endParaRPr sz="2400">
              <a:solidFill>
                <a:srgbClr val="233E50"/>
              </a:solidFill>
              <a:latin typeface="Trebuchet MS"/>
              <a:ea typeface="Trebuchet MS"/>
              <a:cs typeface="Trebuchet MS"/>
              <a:sym typeface="Trebuchet MS"/>
            </a:endParaRPr>
          </a:p>
          <a:p>
            <a:pPr marL="1219200" lvl="1"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Housing </a:t>
            </a:r>
            <a:endParaRPr sz="2100">
              <a:solidFill>
                <a:srgbClr val="233E50"/>
              </a:solidFill>
              <a:latin typeface="Trebuchet MS"/>
              <a:ea typeface="Trebuchet MS"/>
              <a:cs typeface="Trebuchet MS"/>
              <a:sym typeface="Trebuchet MS"/>
            </a:endParaRPr>
          </a:p>
          <a:p>
            <a:pPr marL="1219200" lvl="1"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Flooding</a:t>
            </a:r>
            <a:endParaRPr sz="2100">
              <a:solidFill>
                <a:srgbClr val="233E50"/>
              </a:solidFill>
              <a:latin typeface="Trebuchet MS"/>
              <a:ea typeface="Trebuchet MS"/>
              <a:cs typeface="Trebuchet MS"/>
              <a:sym typeface="Trebuchet MS"/>
            </a:endParaRPr>
          </a:p>
          <a:p>
            <a:pPr marL="1219200" lvl="1"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Fire</a:t>
            </a:r>
            <a:endParaRPr sz="2100">
              <a:solidFill>
                <a:srgbClr val="233E50"/>
              </a:solidFill>
              <a:latin typeface="Trebuchet MS"/>
              <a:ea typeface="Trebuchet MS"/>
              <a:cs typeface="Trebuchet MS"/>
              <a:sym typeface="Trebuchet MS"/>
            </a:endParaRPr>
          </a:p>
          <a:p>
            <a:pPr marL="1219200" lvl="1"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Social Service (Travel Times)</a:t>
            </a:r>
            <a:endParaRPr sz="2100">
              <a:solidFill>
                <a:srgbClr val="233E50"/>
              </a:solidFill>
              <a:latin typeface="Trebuchet MS"/>
              <a:ea typeface="Trebuchet MS"/>
              <a:cs typeface="Trebuchet MS"/>
              <a:sym typeface="Trebuchet MS"/>
            </a:endParaRPr>
          </a:p>
          <a:p>
            <a:pPr marL="1219200" lvl="1" indent="-438150" rtl="0">
              <a:spcBef>
                <a:spcPts val="0"/>
              </a:spcBef>
              <a:spcAft>
                <a:spcPts val="0"/>
              </a:spcAft>
              <a:buClr>
                <a:srgbClr val="233E50"/>
              </a:buClr>
              <a:buSzPts val="2100"/>
              <a:buFont typeface="Trebuchet MS"/>
              <a:buChar char="○"/>
            </a:pPr>
            <a:r>
              <a:rPr lang="en-US" sz="2100">
                <a:solidFill>
                  <a:srgbClr val="233E50"/>
                </a:solidFill>
                <a:latin typeface="Trebuchet MS"/>
                <a:ea typeface="Trebuchet MS"/>
                <a:cs typeface="Trebuchet MS"/>
                <a:sym typeface="Trebuchet MS"/>
              </a:rPr>
              <a:t>Crime Data</a:t>
            </a:r>
            <a:endParaRPr sz="2400">
              <a:solidFill>
                <a:srgbClr val="233E50"/>
              </a:solidFill>
              <a:latin typeface="Trebuchet MS"/>
              <a:ea typeface="Trebuchet MS"/>
              <a:cs typeface="Trebuchet MS"/>
              <a:sym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Shape 1056"/>
          <p:cNvSpPr txBox="1">
            <a:spLocks noGrp="1"/>
          </p:cNvSpPr>
          <p:nvPr>
            <p:ph type="title"/>
          </p:nvPr>
        </p:nvSpPr>
        <p:spPr>
          <a:xfrm>
            <a:off x="838200" y="2848608"/>
            <a:ext cx="10515600" cy="1008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latin typeface="Raleway"/>
                <a:ea typeface="Raleway"/>
                <a:cs typeface="Raleway"/>
                <a:sym typeface="Raleway"/>
              </a:rPr>
              <a:t>Questions?</a:t>
            </a:r>
            <a:endParaRPr sz="4400">
              <a:solidFill>
                <a:srgbClr val="233E50"/>
              </a:solidFill>
              <a:latin typeface="Raleway"/>
              <a:ea typeface="Raleway"/>
              <a:cs typeface="Raleway"/>
              <a:sym typeface="Raleway"/>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Shape 1061"/>
          <p:cNvSpPr txBox="1">
            <a:spLocks noGrp="1"/>
          </p:cNvSpPr>
          <p:nvPr>
            <p:ph type="ctrTitle"/>
          </p:nvPr>
        </p:nvSpPr>
        <p:spPr>
          <a:xfrm>
            <a:off x="101600" y="530633"/>
            <a:ext cx="9088500" cy="2691900"/>
          </a:xfrm>
          <a:prstGeom prst="rect">
            <a:avLst/>
          </a:prstGeom>
          <a:noFill/>
          <a:ln>
            <a:noFill/>
          </a:ln>
        </p:spPr>
        <p:txBody>
          <a:bodyPr spcFirstLastPara="1" wrap="square" lIns="121900" tIns="60925" rIns="121900" bIns="60925" anchor="ctr" anchorCtr="0">
            <a:noAutofit/>
          </a:bodyPr>
          <a:lstStyle/>
          <a:p>
            <a:pPr marL="0" lvl="0" indent="0" algn="ctr" rtl="0">
              <a:lnSpc>
                <a:spcPct val="115000"/>
              </a:lnSpc>
              <a:spcBef>
                <a:spcPts val="0"/>
              </a:spcBef>
              <a:spcAft>
                <a:spcPts val="0"/>
              </a:spcAft>
              <a:buClr>
                <a:schemeClr val="dk1"/>
              </a:buClr>
              <a:buSzPts val="1500"/>
              <a:buFont typeface="Arial"/>
              <a:buNone/>
            </a:pPr>
            <a:r>
              <a:rPr lang="en-US" sz="3700" b="1">
                <a:solidFill>
                  <a:srgbClr val="233E50"/>
                </a:solidFill>
                <a:latin typeface="Raleway"/>
                <a:ea typeface="Raleway"/>
                <a:cs typeface="Raleway"/>
                <a:sym typeface="Raleway"/>
              </a:rPr>
              <a:t>ARI2: How Embeddedness of </a:t>
            </a:r>
            <a:endParaRPr sz="3700" b="1">
              <a:solidFill>
                <a:srgbClr val="233E50"/>
              </a:solidFill>
              <a:latin typeface="Raleway"/>
              <a:ea typeface="Raleway"/>
              <a:cs typeface="Raleway"/>
              <a:sym typeface="Raleway"/>
            </a:endParaRPr>
          </a:p>
          <a:p>
            <a:pPr marL="0" lvl="0" indent="0" algn="ctr" rtl="0">
              <a:lnSpc>
                <a:spcPct val="115000"/>
              </a:lnSpc>
              <a:spcBef>
                <a:spcPts val="0"/>
              </a:spcBef>
              <a:spcAft>
                <a:spcPts val="0"/>
              </a:spcAft>
              <a:buClr>
                <a:schemeClr val="dk1"/>
              </a:buClr>
              <a:buSzPts val="1500"/>
              <a:buFont typeface="Arial"/>
              <a:buNone/>
            </a:pPr>
            <a:r>
              <a:rPr lang="en-US" sz="3700" b="1">
                <a:solidFill>
                  <a:srgbClr val="233E50"/>
                </a:solidFill>
                <a:latin typeface="Raleway"/>
                <a:ea typeface="Raleway"/>
                <a:cs typeface="Raleway"/>
                <a:sym typeface="Raleway"/>
              </a:rPr>
              <a:t>Army Enlisted Soldiers </a:t>
            </a:r>
            <a:endParaRPr sz="3700" b="1">
              <a:solidFill>
                <a:srgbClr val="233E50"/>
              </a:solidFill>
              <a:latin typeface="Raleway"/>
              <a:ea typeface="Raleway"/>
              <a:cs typeface="Raleway"/>
              <a:sym typeface="Raleway"/>
            </a:endParaRPr>
          </a:p>
          <a:p>
            <a:pPr marL="0" lvl="0" indent="0" algn="ctr" rtl="0">
              <a:lnSpc>
                <a:spcPct val="115000"/>
              </a:lnSpc>
              <a:spcBef>
                <a:spcPts val="0"/>
              </a:spcBef>
              <a:spcAft>
                <a:spcPts val="0"/>
              </a:spcAft>
              <a:buClr>
                <a:schemeClr val="dk1"/>
              </a:buClr>
              <a:buSzPts val="1500"/>
              <a:buFont typeface="Arial"/>
              <a:buNone/>
            </a:pPr>
            <a:r>
              <a:rPr lang="en-US" sz="3700" b="1">
                <a:solidFill>
                  <a:srgbClr val="233E50"/>
                </a:solidFill>
                <a:latin typeface="Raleway"/>
                <a:ea typeface="Raleway"/>
                <a:cs typeface="Raleway"/>
                <a:sym typeface="Raleway"/>
              </a:rPr>
              <a:t>Affects Job Performance</a:t>
            </a:r>
            <a:endParaRPr sz="3700" b="1" i="0" u="none" strike="noStrike" cap="none">
              <a:solidFill>
                <a:srgbClr val="233E50"/>
              </a:solidFill>
              <a:latin typeface="Raleway"/>
              <a:ea typeface="Raleway"/>
              <a:cs typeface="Raleway"/>
              <a:sym typeface="Raleway"/>
            </a:endParaRPr>
          </a:p>
        </p:txBody>
      </p:sp>
      <p:sp>
        <p:nvSpPr>
          <p:cNvPr id="1062" name="Shape 1062"/>
          <p:cNvSpPr txBox="1">
            <a:spLocks noGrp="1"/>
          </p:cNvSpPr>
          <p:nvPr>
            <p:ph type="subTitle" idx="1"/>
          </p:nvPr>
        </p:nvSpPr>
        <p:spPr>
          <a:xfrm>
            <a:off x="406400" y="3632200"/>
            <a:ext cx="10972800" cy="2691900"/>
          </a:xfrm>
          <a:prstGeom prst="rect">
            <a:avLst/>
          </a:prstGeom>
          <a:noFill/>
          <a:ln>
            <a:noFill/>
          </a:ln>
        </p:spPr>
        <p:txBody>
          <a:bodyPr spcFirstLastPara="1" wrap="square" lIns="121900" tIns="60925" rIns="121900" bIns="60925" anchor="t" anchorCtr="0">
            <a:noAutofit/>
          </a:bodyPr>
          <a:lstStyle/>
          <a:p>
            <a:pPr marL="0" marR="0" lvl="0" indent="0" algn="l" rtl="0">
              <a:lnSpc>
                <a:spcPct val="90000"/>
              </a:lnSpc>
              <a:spcBef>
                <a:spcPts val="0"/>
              </a:spcBef>
              <a:spcAft>
                <a:spcPts val="0"/>
              </a:spcAft>
              <a:buClr>
                <a:schemeClr val="dk1"/>
              </a:buClr>
              <a:buSzPts val="3500"/>
              <a:buFont typeface="Arial"/>
              <a:buNone/>
            </a:pPr>
            <a:r>
              <a:rPr lang="en-US" sz="2700">
                <a:solidFill>
                  <a:srgbClr val="233E50"/>
                </a:solidFill>
                <a:latin typeface="Raleway"/>
                <a:ea typeface="Raleway"/>
                <a:cs typeface="Raleway"/>
                <a:sym typeface="Raleway"/>
              </a:rPr>
              <a:t>PI: Josh Goldstein, Vicki Lancaster, Stephanie Shipp</a:t>
            </a:r>
            <a:endParaRPr sz="2700">
              <a:solidFill>
                <a:srgbClr val="233E50"/>
              </a:solidFill>
              <a:latin typeface="Raleway"/>
              <a:ea typeface="Raleway"/>
              <a:cs typeface="Raleway"/>
              <a:sym typeface="Raleway"/>
            </a:endParaRPr>
          </a:p>
          <a:p>
            <a:pPr marL="0" marR="0" lvl="0" indent="0" algn="l" rtl="0">
              <a:lnSpc>
                <a:spcPct val="90000"/>
              </a:lnSpc>
              <a:spcBef>
                <a:spcPts val="0"/>
              </a:spcBef>
              <a:spcAft>
                <a:spcPts val="0"/>
              </a:spcAft>
              <a:buClr>
                <a:schemeClr val="dk1"/>
              </a:buClr>
              <a:buSzPts val="3500"/>
              <a:buFont typeface="Arial"/>
              <a:buNone/>
            </a:pPr>
            <a:r>
              <a:rPr lang="en-US" sz="2700">
                <a:solidFill>
                  <a:srgbClr val="233E50"/>
                </a:solidFill>
                <a:latin typeface="Raleway"/>
                <a:ea typeface="Raleway"/>
                <a:cs typeface="Raleway"/>
                <a:sym typeface="Raleway"/>
              </a:rPr>
              <a:t>Team: Megan Grondine, Kelsey McMahon, Emily Sheen</a:t>
            </a:r>
            <a:endParaRPr sz="2700">
              <a:solidFill>
                <a:srgbClr val="233E50"/>
              </a:solidFill>
              <a:latin typeface="Raleway"/>
              <a:ea typeface="Raleway"/>
              <a:cs typeface="Raleway"/>
              <a:sym typeface="Raleway"/>
            </a:endParaRPr>
          </a:p>
          <a:p>
            <a:pPr marL="0" marR="0" lvl="0" indent="0" algn="l" rtl="0">
              <a:lnSpc>
                <a:spcPct val="90000"/>
              </a:lnSpc>
              <a:spcBef>
                <a:spcPts val="0"/>
              </a:spcBef>
              <a:spcAft>
                <a:spcPts val="0"/>
              </a:spcAft>
              <a:buClr>
                <a:schemeClr val="dk1"/>
              </a:buClr>
              <a:buSzPts val="3500"/>
              <a:buFont typeface="Arial"/>
              <a:buNone/>
            </a:pPr>
            <a:r>
              <a:rPr lang="en-US" sz="2700" i="0" u="none" strike="noStrike" cap="none">
                <a:solidFill>
                  <a:srgbClr val="233E50"/>
                </a:solidFill>
                <a:latin typeface="Raleway"/>
                <a:ea typeface="Raleway"/>
                <a:cs typeface="Raleway"/>
                <a:sym typeface="Raleway"/>
              </a:rPr>
              <a:t>Sponsor: </a:t>
            </a:r>
            <a:r>
              <a:rPr lang="en-US" sz="2700">
                <a:solidFill>
                  <a:srgbClr val="233E50"/>
                </a:solidFill>
                <a:latin typeface="Raleway"/>
                <a:ea typeface="Raleway"/>
                <a:cs typeface="Raleway"/>
                <a:sym typeface="Raleway"/>
              </a:rPr>
              <a:t>Kelly Ervin, Joel Thurston, Nathaniel Ratcliff,</a:t>
            </a:r>
            <a:endParaRPr sz="2700">
              <a:solidFill>
                <a:srgbClr val="233E50"/>
              </a:solidFill>
              <a:latin typeface="Raleway"/>
              <a:ea typeface="Raleway"/>
              <a:cs typeface="Raleway"/>
              <a:sym typeface="Raleway"/>
            </a:endParaRPr>
          </a:p>
          <a:p>
            <a:pPr marL="0" marR="0" lvl="0" indent="0" algn="l" rtl="0">
              <a:lnSpc>
                <a:spcPct val="90000"/>
              </a:lnSpc>
              <a:spcBef>
                <a:spcPts val="0"/>
              </a:spcBef>
              <a:spcAft>
                <a:spcPts val="0"/>
              </a:spcAft>
              <a:buClr>
                <a:schemeClr val="dk1"/>
              </a:buClr>
              <a:buSzPts val="3500"/>
              <a:buFont typeface="Arial"/>
              <a:buNone/>
            </a:pPr>
            <a:r>
              <a:rPr lang="en-US" sz="2700">
                <a:solidFill>
                  <a:srgbClr val="233E50"/>
                </a:solidFill>
                <a:latin typeface="Raleway"/>
                <a:ea typeface="Raleway"/>
                <a:cs typeface="Raleway"/>
                <a:sym typeface="Raleway"/>
              </a:rPr>
              <a:t>U.S. Army Research Institute (ARI)</a:t>
            </a:r>
            <a:endParaRPr sz="2700">
              <a:solidFill>
                <a:srgbClr val="233E50"/>
              </a:solidFill>
              <a:latin typeface="Raleway"/>
              <a:ea typeface="Raleway"/>
              <a:cs typeface="Raleway"/>
              <a:sym typeface="Raleway"/>
            </a:endParaRPr>
          </a:p>
          <a:p>
            <a:pPr marL="0" marR="0" lvl="0" indent="0" algn="l" rtl="0">
              <a:lnSpc>
                <a:spcPct val="90000"/>
              </a:lnSpc>
              <a:spcBef>
                <a:spcPts val="0"/>
              </a:spcBef>
              <a:spcAft>
                <a:spcPts val="0"/>
              </a:spcAft>
              <a:buClr>
                <a:schemeClr val="dk1"/>
              </a:buClr>
              <a:buSzPts val="3500"/>
              <a:buFont typeface="Arial"/>
              <a:buNone/>
            </a:pPr>
            <a:endParaRPr sz="2700" i="0" u="none" strike="noStrike" cap="none">
              <a:solidFill>
                <a:srgbClr val="233E50"/>
              </a:solidFill>
              <a:latin typeface="Raleway"/>
              <a:ea typeface="Raleway"/>
              <a:cs typeface="Raleway"/>
              <a:sym typeface="Raleway"/>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Shape 1068"/>
          <p:cNvSpPr txBox="1">
            <a:spLocks noGrp="1"/>
          </p:cNvSpPr>
          <p:nvPr>
            <p:ph type="title"/>
          </p:nvPr>
        </p:nvSpPr>
        <p:spPr>
          <a:xfrm>
            <a:off x="609600" y="274639"/>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rgbClr val="233E50"/>
                </a:solidFill>
                <a:latin typeface="Raleway"/>
                <a:ea typeface="Raleway"/>
                <a:cs typeface="Raleway"/>
                <a:sym typeface="Raleway"/>
              </a:rPr>
              <a:t>Outline</a:t>
            </a:r>
            <a:endParaRPr b="1">
              <a:solidFill>
                <a:srgbClr val="233E50"/>
              </a:solidFill>
              <a:latin typeface="Raleway"/>
              <a:ea typeface="Raleway"/>
              <a:cs typeface="Raleway"/>
              <a:sym typeface="Raleway"/>
            </a:endParaRPr>
          </a:p>
        </p:txBody>
      </p:sp>
      <p:sp>
        <p:nvSpPr>
          <p:cNvPr id="1069" name="Shape 1069"/>
          <p:cNvSpPr txBox="1"/>
          <p:nvPr/>
        </p:nvSpPr>
        <p:spPr>
          <a:xfrm>
            <a:off x="719133" y="1183400"/>
            <a:ext cx="11277600" cy="4491300"/>
          </a:xfrm>
          <a:prstGeom prst="rect">
            <a:avLst/>
          </a:prstGeom>
          <a:noFill/>
          <a:ln>
            <a:noFill/>
          </a:ln>
        </p:spPr>
        <p:txBody>
          <a:bodyPr spcFirstLastPara="1" wrap="square" lIns="121900" tIns="60925" rIns="121900" bIns="60925" anchor="t" anchorCtr="0">
            <a:noAutofit/>
          </a:bodyPr>
          <a:lstStyle/>
          <a:p>
            <a:pPr marL="457200" lvl="0" indent="-463550" rtl="0">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Project Overview</a:t>
            </a:r>
            <a:endParaRPr sz="2700">
              <a:solidFill>
                <a:schemeClr val="dk1"/>
              </a:solidFill>
              <a:latin typeface="Raleway"/>
              <a:ea typeface="Raleway"/>
              <a:cs typeface="Raleway"/>
              <a:sym typeface="Raleway"/>
            </a:endParaRPr>
          </a:p>
          <a:p>
            <a:pPr marL="457200" lvl="0" indent="-463550" rtl="0">
              <a:spcBef>
                <a:spcPts val="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Summary of Literature</a:t>
            </a:r>
            <a:endParaRPr sz="2700">
              <a:solidFill>
                <a:schemeClr val="dk1"/>
              </a:solidFill>
              <a:latin typeface="Raleway"/>
              <a:ea typeface="Raleway"/>
              <a:cs typeface="Raleway"/>
              <a:sym typeface="Raleway"/>
            </a:endParaRPr>
          </a:p>
          <a:p>
            <a:pPr marL="1219200" lvl="1" indent="-425450" rtl="0">
              <a:spcBef>
                <a:spcPts val="0"/>
              </a:spcBef>
              <a:spcAft>
                <a:spcPts val="0"/>
              </a:spcAft>
              <a:buClr>
                <a:schemeClr val="dk1"/>
              </a:buClr>
              <a:buSzPts val="1900"/>
              <a:buFont typeface="Raleway"/>
              <a:buChar char="○"/>
            </a:pPr>
            <a:r>
              <a:rPr lang="en-US" sz="1900">
                <a:solidFill>
                  <a:schemeClr val="dk1"/>
                </a:solidFill>
                <a:latin typeface="Raleway"/>
                <a:ea typeface="Raleway"/>
                <a:cs typeface="Raleway"/>
                <a:sym typeface="Raleway"/>
              </a:rPr>
              <a:t>Deep dive of 12 installations</a:t>
            </a:r>
            <a:endParaRPr sz="1900">
              <a:solidFill>
                <a:schemeClr val="dk1"/>
              </a:solidFill>
              <a:latin typeface="Raleway"/>
              <a:ea typeface="Raleway"/>
              <a:cs typeface="Raleway"/>
              <a:sym typeface="Raleway"/>
            </a:endParaRPr>
          </a:p>
          <a:p>
            <a:pPr marL="457200" marR="0" lvl="0" indent="-463550" algn="l" rtl="0">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Data Discovery</a:t>
            </a:r>
            <a:endParaRPr sz="2700">
              <a:solidFill>
                <a:schemeClr val="dk1"/>
              </a:solidFill>
              <a:latin typeface="Raleway"/>
              <a:ea typeface="Raleway"/>
              <a:cs typeface="Raleway"/>
              <a:sym typeface="Raleway"/>
            </a:endParaRPr>
          </a:p>
          <a:p>
            <a:pPr marL="457200" marR="0" lvl="0" indent="-463550" algn="l" rtl="0">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Data Exploration</a:t>
            </a:r>
            <a:endParaRPr sz="2700">
              <a:solidFill>
                <a:schemeClr val="dk1"/>
              </a:solidFill>
              <a:latin typeface="Raleway"/>
              <a:ea typeface="Raleway"/>
              <a:cs typeface="Raleway"/>
              <a:sym typeface="Raleway"/>
            </a:endParaRPr>
          </a:p>
          <a:p>
            <a:pPr marL="457200" marR="0" lvl="0" indent="-463550" algn="l" rtl="0">
              <a:spcBef>
                <a:spcPts val="700"/>
              </a:spcBef>
              <a:spcAft>
                <a:spcPts val="0"/>
              </a:spcAft>
              <a:buClr>
                <a:schemeClr val="dk1"/>
              </a:buClr>
              <a:buSzPts val="2700"/>
              <a:buFont typeface="Raleway"/>
              <a:buChar char="•"/>
            </a:pPr>
            <a:r>
              <a:rPr lang="en-US" sz="2700">
                <a:solidFill>
                  <a:schemeClr val="dk1"/>
                </a:solidFill>
                <a:latin typeface="Raleway"/>
                <a:ea typeface="Raleway"/>
                <a:cs typeface="Raleway"/>
                <a:sym typeface="Raleway"/>
              </a:rPr>
              <a:t>Next Steps</a:t>
            </a:r>
            <a:endParaRPr sz="2700">
              <a:solidFill>
                <a:schemeClr val="dk1"/>
              </a:solidFill>
              <a:latin typeface="Raleway"/>
              <a:ea typeface="Raleway"/>
              <a:cs typeface="Raleway"/>
              <a:sym typeface="Raleway"/>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Shape 1074"/>
          <p:cNvSpPr txBox="1">
            <a:spLocks noGrp="1"/>
          </p:cNvSpPr>
          <p:nvPr>
            <p:ph type="title"/>
          </p:nvPr>
        </p:nvSpPr>
        <p:spPr>
          <a:xfrm>
            <a:off x="609600" y="274639"/>
            <a:ext cx="10972800" cy="1143300"/>
          </a:xfrm>
          <a:prstGeom prst="rect">
            <a:avLst/>
          </a:prstGeom>
          <a:noFill/>
          <a:ln>
            <a:noFill/>
          </a:ln>
        </p:spPr>
        <p:txBody>
          <a:bodyPr spcFirstLastPara="1" wrap="square" lIns="121900" tIns="60925" rIns="121900" bIns="60925" anchor="ctr" anchorCtr="0">
            <a:noAutofit/>
          </a:bodyPr>
          <a:lstStyle/>
          <a:p>
            <a:pPr marL="0" marR="0" lvl="0" indent="0" algn="ctr" rtl="0">
              <a:spcBef>
                <a:spcPts val="0"/>
              </a:spcBef>
              <a:spcAft>
                <a:spcPts val="0"/>
              </a:spcAft>
              <a:buClr>
                <a:schemeClr val="dk1"/>
              </a:buClr>
              <a:buSzPts val="4300"/>
              <a:buFont typeface="Helvetica Neue"/>
              <a:buNone/>
            </a:pPr>
            <a:r>
              <a:rPr lang="en-US" sz="4300" b="1" i="0" u="none" strike="noStrike" cap="none">
                <a:solidFill>
                  <a:srgbClr val="233E50"/>
                </a:solidFill>
                <a:latin typeface="Raleway"/>
                <a:ea typeface="Raleway"/>
                <a:cs typeface="Raleway"/>
                <a:sym typeface="Raleway"/>
              </a:rPr>
              <a:t>Project Overview</a:t>
            </a:r>
            <a:endParaRPr sz="4300" b="1" i="0" u="none" strike="noStrike" cap="none">
              <a:solidFill>
                <a:srgbClr val="233E50"/>
              </a:solidFill>
              <a:latin typeface="Raleway"/>
              <a:ea typeface="Raleway"/>
              <a:cs typeface="Raleway"/>
              <a:sym typeface="Raleway"/>
            </a:endParaRPr>
          </a:p>
        </p:txBody>
      </p:sp>
      <p:sp>
        <p:nvSpPr>
          <p:cNvPr id="1075" name="Shape 1075"/>
          <p:cNvSpPr txBox="1"/>
          <p:nvPr/>
        </p:nvSpPr>
        <p:spPr>
          <a:xfrm>
            <a:off x="609600" y="5784867"/>
            <a:ext cx="11277600" cy="7089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Clr>
                <a:srgbClr val="000000"/>
              </a:buClr>
              <a:buSzPts val="3200"/>
              <a:buFont typeface="Arial"/>
              <a:buNone/>
            </a:pPr>
            <a:r>
              <a:rPr lang="en-US" sz="2100" b="1" i="0" u="none" strike="noStrike" cap="none">
                <a:solidFill>
                  <a:srgbClr val="233E50"/>
                </a:solidFill>
                <a:latin typeface="Raleway"/>
                <a:ea typeface="Raleway"/>
                <a:cs typeface="Raleway"/>
                <a:sym typeface="Raleway"/>
              </a:rPr>
              <a:t>Problem Statement: </a:t>
            </a:r>
            <a:r>
              <a:rPr lang="en-US" sz="2100" b="1">
                <a:solidFill>
                  <a:srgbClr val="233E50"/>
                </a:solidFill>
                <a:latin typeface="Raleway"/>
                <a:ea typeface="Raleway"/>
                <a:cs typeface="Raleway"/>
                <a:sym typeface="Raleway"/>
              </a:rPr>
              <a:t>To understand how embeddedness in an Army installation and the surrounding community affects the social component of Soldier performance.</a:t>
            </a:r>
            <a:endParaRPr sz="2100" b="1">
              <a:solidFill>
                <a:srgbClr val="233E50"/>
              </a:solidFill>
              <a:latin typeface="Raleway"/>
              <a:ea typeface="Raleway"/>
              <a:cs typeface="Raleway"/>
              <a:sym typeface="Raleway"/>
            </a:endParaRPr>
          </a:p>
          <a:p>
            <a:pPr marL="0" marR="0" lvl="0" indent="0" algn="l" rtl="0">
              <a:spcBef>
                <a:spcPts val="0"/>
              </a:spcBef>
              <a:spcAft>
                <a:spcPts val="0"/>
              </a:spcAft>
              <a:buClr>
                <a:srgbClr val="000000"/>
              </a:buClr>
              <a:buSzPts val="3200"/>
              <a:buFont typeface="Arial"/>
              <a:buNone/>
            </a:pPr>
            <a:endParaRPr sz="2700" b="1">
              <a:solidFill>
                <a:srgbClr val="233E50"/>
              </a:solidFill>
              <a:latin typeface="Raleway"/>
              <a:ea typeface="Raleway"/>
              <a:cs typeface="Raleway"/>
              <a:sym typeface="Raleway"/>
            </a:endParaRPr>
          </a:p>
        </p:txBody>
      </p:sp>
      <p:pic>
        <p:nvPicPr>
          <p:cNvPr id="1076" name="Shape 1076"/>
          <p:cNvPicPr preferRelativeResize="0"/>
          <p:nvPr/>
        </p:nvPicPr>
        <p:blipFill rotWithShape="1">
          <a:blip r:embed="rId3">
            <a:alphaModFix/>
          </a:blip>
          <a:srcRect l="268" r="258"/>
          <a:stretch/>
        </p:blipFill>
        <p:spPr>
          <a:xfrm>
            <a:off x="2205100" y="1200733"/>
            <a:ext cx="8086598" cy="45841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Shape 1082"/>
          <p:cNvSpPr txBox="1">
            <a:spLocks noGrp="1"/>
          </p:cNvSpPr>
          <p:nvPr>
            <p:ph type="title"/>
          </p:nvPr>
        </p:nvSpPr>
        <p:spPr>
          <a:xfrm>
            <a:off x="609600" y="274639"/>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rgbClr val="233E50"/>
                </a:solidFill>
                <a:latin typeface="Raleway"/>
                <a:ea typeface="Raleway"/>
                <a:cs typeface="Raleway"/>
                <a:sym typeface="Raleway"/>
              </a:rPr>
              <a:t>Literature Review</a:t>
            </a:r>
            <a:endParaRPr b="1">
              <a:solidFill>
                <a:srgbClr val="233E50"/>
              </a:solidFill>
              <a:latin typeface="Raleway"/>
              <a:ea typeface="Raleway"/>
              <a:cs typeface="Raleway"/>
              <a:sym typeface="Raleway"/>
            </a:endParaRPr>
          </a:p>
        </p:txBody>
      </p:sp>
      <p:sp>
        <p:nvSpPr>
          <p:cNvPr id="1083" name="Shape 1083"/>
          <p:cNvSpPr txBox="1"/>
          <p:nvPr/>
        </p:nvSpPr>
        <p:spPr>
          <a:xfrm>
            <a:off x="414333" y="1285000"/>
            <a:ext cx="11277600" cy="4491300"/>
          </a:xfrm>
          <a:prstGeom prst="rect">
            <a:avLst/>
          </a:prstGeom>
          <a:noFill/>
          <a:ln>
            <a:noFill/>
          </a:ln>
        </p:spPr>
        <p:txBody>
          <a:bodyPr spcFirstLastPara="1" wrap="square" lIns="121900" tIns="60925" rIns="121900" bIns="60925" anchor="t" anchorCtr="0">
            <a:noAutofit/>
          </a:bodyPr>
          <a:lstStyle/>
          <a:p>
            <a:pPr marL="609600" lvl="0" indent="-476250" rtl="0">
              <a:spcBef>
                <a:spcPts val="0"/>
              </a:spcBef>
              <a:spcAft>
                <a:spcPts val="0"/>
              </a:spcAft>
              <a:buClr>
                <a:schemeClr val="dk1"/>
              </a:buClr>
              <a:buSzPts val="2700"/>
              <a:buFont typeface="Raleway SemiBold"/>
              <a:buAutoNum type="arabicPeriod"/>
            </a:pPr>
            <a:r>
              <a:rPr lang="en-US" sz="2700">
                <a:solidFill>
                  <a:schemeClr val="dk1"/>
                </a:solidFill>
                <a:latin typeface="Raleway SemiBold"/>
                <a:ea typeface="Raleway SemiBold"/>
                <a:cs typeface="Raleway SemiBold"/>
                <a:sym typeface="Raleway SemiBold"/>
              </a:rPr>
              <a:t>Job Embeddedness</a:t>
            </a:r>
            <a:endParaRPr sz="2700">
              <a:solidFill>
                <a:schemeClr val="dk1"/>
              </a:solidFill>
              <a:latin typeface="Raleway SemiBold"/>
              <a:ea typeface="Raleway SemiBold"/>
              <a:cs typeface="Raleway SemiBold"/>
              <a:sym typeface="Raleway SemiBold"/>
            </a:endParaRPr>
          </a:p>
          <a:p>
            <a:pPr marL="1219200" lvl="1" indent="-438150" rtl="0">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Fit, Connections &amp; Links, Sacrifices</a:t>
            </a:r>
            <a:endParaRPr sz="2100">
              <a:solidFill>
                <a:schemeClr val="dk1"/>
              </a:solidFill>
              <a:latin typeface="Raleway"/>
              <a:ea typeface="Raleway"/>
              <a:cs typeface="Raleway"/>
              <a:sym typeface="Raleway"/>
            </a:endParaRPr>
          </a:p>
          <a:p>
            <a:pPr marL="1828800" lvl="2" indent="-438150" rtl="0">
              <a:spcBef>
                <a:spcPts val="0"/>
              </a:spcBef>
              <a:spcAft>
                <a:spcPts val="0"/>
              </a:spcAft>
              <a:buClr>
                <a:schemeClr val="dk1"/>
              </a:buClr>
              <a:buSzPts val="2100"/>
              <a:buFont typeface="Raleway"/>
              <a:buAutoNum type="romanLcPeriod"/>
            </a:pPr>
            <a:r>
              <a:rPr lang="en-US" sz="1900" i="1">
                <a:solidFill>
                  <a:schemeClr val="dk1"/>
                </a:solidFill>
                <a:latin typeface="Raleway"/>
                <a:ea typeface="Raleway"/>
                <a:cs typeface="Raleway"/>
                <a:sym typeface="Raleway"/>
              </a:rPr>
              <a:t>(Holtom)</a:t>
            </a:r>
            <a:endParaRPr sz="1900" i="1">
              <a:solidFill>
                <a:schemeClr val="dk1"/>
              </a:solidFill>
              <a:latin typeface="Raleway"/>
              <a:ea typeface="Raleway"/>
              <a:cs typeface="Raleway"/>
              <a:sym typeface="Raleway"/>
            </a:endParaRPr>
          </a:p>
          <a:p>
            <a:pPr marL="1219200" lvl="1" indent="-438150" rtl="0">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Conservation of Resources Theory</a:t>
            </a:r>
            <a:r>
              <a:rPr lang="en-US" sz="1900" i="1">
                <a:solidFill>
                  <a:schemeClr val="dk1"/>
                </a:solidFill>
                <a:latin typeface="Raleway"/>
                <a:ea typeface="Raleway"/>
                <a:cs typeface="Raleway"/>
                <a:sym typeface="Raleway"/>
              </a:rPr>
              <a:t> </a:t>
            </a:r>
            <a:endParaRPr sz="1900" i="1">
              <a:solidFill>
                <a:schemeClr val="dk1"/>
              </a:solidFill>
              <a:latin typeface="Raleway"/>
              <a:ea typeface="Raleway"/>
              <a:cs typeface="Raleway"/>
              <a:sym typeface="Raleway"/>
            </a:endParaRPr>
          </a:p>
          <a:p>
            <a:pPr marL="1828800" lvl="2" indent="-438150" rtl="0">
              <a:spcBef>
                <a:spcPts val="0"/>
              </a:spcBef>
              <a:spcAft>
                <a:spcPts val="0"/>
              </a:spcAft>
              <a:buClr>
                <a:schemeClr val="dk1"/>
              </a:buClr>
              <a:buSzPts val="2100"/>
              <a:buFont typeface="Raleway"/>
              <a:buAutoNum type="romanLcPeriod"/>
            </a:pPr>
            <a:r>
              <a:rPr lang="en-US" sz="1900" i="1">
                <a:solidFill>
                  <a:schemeClr val="dk1"/>
                </a:solidFill>
                <a:latin typeface="Raleway"/>
                <a:ea typeface="Raleway"/>
                <a:cs typeface="Raleway"/>
                <a:sym typeface="Raleway"/>
              </a:rPr>
              <a:t>(Kiazad)</a:t>
            </a:r>
            <a:endParaRPr sz="1900" i="1">
              <a:solidFill>
                <a:schemeClr val="dk1"/>
              </a:solidFill>
              <a:latin typeface="Raleway"/>
              <a:ea typeface="Raleway"/>
              <a:cs typeface="Raleway"/>
              <a:sym typeface="Raleway"/>
            </a:endParaRPr>
          </a:p>
          <a:p>
            <a:pPr marL="1219200" lvl="1" indent="-438150" rtl="0">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Predicts Performance</a:t>
            </a:r>
            <a:endParaRPr sz="2700">
              <a:solidFill>
                <a:schemeClr val="dk1"/>
              </a:solidFill>
              <a:latin typeface="Raleway"/>
              <a:ea typeface="Raleway"/>
              <a:cs typeface="Raleway"/>
              <a:sym typeface="Raleway"/>
            </a:endParaRPr>
          </a:p>
          <a:p>
            <a:pPr marL="609600" lvl="0" indent="-476250" rtl="0">
              <a:spcBef>
                <a:spcPts val="0"/>
              </a:spcBef>
              <a:spcAft>
                <a:spcPts val="0"/>
              </a:spcAft>
              <a:buClr>
                <a:schemeClr val="dk1"/>
              </a:buClr>
              <a:buSzPts val="2700"/>
              <a:buFont typeface="Raleway SemiBold"/>
              <a:buAutoNum type="arabicPeriod"/>
            </a:pPr>
            <a:r>
              <a:rPr lang="en-US" sz="2700">
                <a:solidFill>
                  <a:schemeClr val="dk1"/>
                </a:solidFill>
                <a:latin typeface="Raleway SemiBold"/>
                <a:ea typeface="Raleway SemiBold"/>
                <a:cs typeface="Raleway SemiBold"/>
                <a:sym typeface="Raleway SemiBold"/>
              </a:rPr>
              <a:t>Community Embeddedness</a:t>
            </a:r>
            <a:endParaRPr sz="2700">
              <a:solidFill>
                <a:schemeClr val="dk1"/>
              </a:solidFill>
              <a:latin typeface="Raleway SemiBold"/>
              <a:ea typeface="Raleway SemiBold"/>
              <a:cs typeface="Raleway SemiBold"/>
              <a:sym typeface="Raleway SemiBold"/>
            </a:endParaRPr>
          </a:p>
          <a:p>
            <a:pPr marL="1828800" lvl="2" indent="-438150" rtl="0">
              <a:spcBef>
                <a:spcPts val="0"/>
              </a:spcBef>
              <a:spcAft>
                <a:spcPts val="0"/>
              </a:spcAft>
              <a:buClr>
                <a:schemeClr val="dk1"/>
              </a:buClr>
              <a:buSzPts val="2100"/>
              <a:buFont typeface="Raleway"/>
              <a:buAutoNum type="romanLcPeriod"/>
            </a:pPr>
            <a:r>
              <a:rPr lang="en-US" sz="2100">
                <a:solidFill>
                  <a:schemeClr val="dk1"/>
                </a:solidFill>
                <a:latin typeface="Raleway"/>
                <a:ea typeface="Raleway"/>
                <a:cs typeface="Raleway"/>
                <a:sym typeface="Raleway"/>
              </a:rPr>
              <a:t>Family, friends, church, vol. groups</a:t>
            </a:r>
            <a:endParaRPr sz="2100">
              <a:solidFill>
                <a:schemeClr val="dk1"/>
              </a:solidFill>
              <a:latin typeface="Raleway"/>
              <a:ea typeface="Raleway"/>
              <a:cs typeface="Raleway"/>
              <a:sym typeface="Raleway"/>
            </a:endParaRPr>
          </a:p>
          <a:p>
            <a:pPr marL="1828800" lvl="2" indent="-438150" rtl="0">
              <a:spcBef>
                <a:spcPts val="0"/>
              </a:spcBef>
              <a:spcAft>
                <a:spcPts val="0"/>
              </a:spcAft>
              <a:buClr>
                <a:schemeClr val="dk1"/>
              </a:buClr>
              <a:buSzPts val="2100"/>
              <a:buFont typeface="Raleway"/>
              <a:buAutoNum type="romanLcPeriod"/>
            </a:pPr>
            <a:r>
              <a:rPr lang="en-US" sz="2100">
                <a:solidFill>
                  <a:schemeClr val="dk1"/>
                </a:solidFill>
                <a:latin typeface="Raleway"/>
                <a:ea typeface="Raleway"/>
                <a:cs typeface="Raleway"/>
                <a:sym typeface="Raleway"/>
              </a:rPr>
              <a:t>Area wealth &amp; equity; opportunity</a:t>
            </a:r>
            <a:endParaRPr sz="2100">
              <a:solidFill>
                <a:schemeClr val="dk1"/>
              </a:solidFill>
              <a:latin typeface="Raleway"/>
              <a:ea typeface="Raleway"/>
              <a:cs typeface="Raleway"/>
              <a:sym typeface="Raleway"/>
            </a:endParaRPr>
          </a:p>
          <a:p>
            <a:pPr marL="609600" lvl="0" indent="-476250" rtl="0">
              <a:spcBef>
                <a:spcPts val="0"/>
              </a:spcBef>
              <a:spcAft>
                <a:spcPts val="0"/>
              </a:spcAft>
              <a:buClr>
                <a:schemeClr val="dk1"/>
              </a:buClr>
              <a:buSzPts val="2700"/>
              <a:buFont typeface="Raleway SemiBold"/>
              <a:buAutoNum type="arabicPeriod"/>
            </a:pPr>
            <a:r>
              <a:rPr lang="en-US" sz="2700">
                <a:solidFill>
                  <a:schemeClr val="dk1"/>
                </a:solidFill>
                <a:latin typeface="Raleway SemiBold"/>
                <a:ea typeface="Raleway SemiBold"/>
                <a:cs typeface="Raleway SemiBold"/>
                <a:sym typeface="Raleway SemiBold"/>
              </a:rPr>
              <a:t>Job Performance</a:t>
            </a:r>
            <a:endParaRPr sz="2700">
              <a:solidFill>
                <a:schemeClr val="dk1"/>
              </a:solidFill>
              <a:latin typeface="Raleway SemiBold"/>
              <a:ea typeface="Raleway SemiBold"/>
              <a:cs typeface="Raleway SemiBold"/>
              <a:sym typeface="Raleway SemiBold"/>
            </a:endParaRPr>
          </a:p>
          <a:p>
            <a:pPr marL="1219200" lvl="1" indent="-438150" rtl="0">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a:t>
            </a:r>
            <a:r>
              <a:rPr lang="en-US" sz="2100" u="sng">
                <a:solidFill>
                  <a:schemeClr val="dk1"/>
                </a:solidFill>
                <a:latin typeface="Raleway"/>
                <a:ea typeface="Raleway"/>
                <a:cs typeface="Raleway"/>
                <a:sym typeface="Raleway"/>
              </a:rPr>
              <a:t>Behaviors</a:t>
            </a:r>
            <a:r>
              <a:rPr lang="en-US" sz="2100">
                <a:solidFill>
                  <a:schemeClr val="dk1"/>
                </a:solidFill>
                <a:latin typeface="Raleway"/>
                <a:ea typeface="Raleway"/>
                <a:cs typeface="Raleway"/>
                <a:sym typeface="Raleway"/>
              </a:rPr>
              <a:t> relevant to goals of org.”</a:t>
            </a:r>
            <a:endParaRPr sz="2100">
              <a:solidFill>
                <a:schemeClr val="dk1"/>
              </a:solidFill>
              <a:latin typeface="Raleway"/>
              <a:ea typeface="Raleway"/>
              <a:cs typeface="Raleway"/>
              <a:sym typeface="Raleway"/>
            </a:endParaRPr>
          </a:p>
          <a:p>
            <a:pPr marL="1828800" lvl="2" indent="-425450" rtl="0">
              <a:spcBef>
                <a:spcPts val="0"/>
              </a:spcBef>
              <a:spcAft>
                <a:spcPts val="0"/>
              </a:spcAft>
              <a:buClr>
                <a:schemeClr val="dk1"/>
              </a:buClr>
              <a:buSzPts val="1900"/>
              <a:buFont typeface="Raleway"/>
              <a:buAutoNum type="romanLcPeriod"/>
            </a:pPr>
            <a:r>
              <a:rPr lang="en-US" sz="1900" i="1">
                <a:solidFill>
                  <a:schemeClr val="dk1"/>
                </a:solidFill>
                <a:latin typeface="Raleway"/>
                <a:ea typeface="Raleway"/>
                <a:cs typeface="Raleway"/>
                <a:sym typeface="Raleway"/>
              </a:rPr>
              <a:t>(Campbell</a:t>
            </a:r>
            <a:r>
              <a:rPr lang="en-US" sz="1900">
                <a:solidFill>
                  <a:schemeClr val="dk1"/>
                </a:solidFill>
                <a:latin typeface="Raleway"/>
                <a:ea typeface="Raleway"/>
                <a:cs typeface="Raleway"/>
                <a:sym typeface="Raleway"/>
              </a:rPr>
              <a:t>)</a:t>
            </a:r>
            <a:endParaRPr sz="1900">
              <a:solidFill>
                <a:schemeClr val="dk1"/>
              </a:solidFill>
              <a:latin typeface="Raleway"/>
              <a:ea typeface="Raleway"/>
              <a:cs typeface="Raleway"/>
              <a:sym typeface="Raleway"/>
            </a:endParaRPr>
          </a:p>
          <a:p>
            <a:pPr marL="1219200" lvl="1" indent="-438150" rtl="0">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Task, contextual, adaptive performance</a:t>
            </a:r>
            <a:endParaRPr sz="2100">
              <a:solidFill>
                <a:schemeClr val="dk1"/>
              </a:solidFill>
              <a:latin typeface="Raleway"/>
              <a:ea typeface="Raleway"/>
              <a:cs typeface="Raleway"/>
              <a:sym typeface="Raleway"/>
            </a:endParaRPr>
          </a:p>
          <a:p>
            <a:pPr marL="1828800" lvl="2" indent="-425450" rtl="0">
              <a:spcBef>
                <a:spcPts val="0"/>
              </a:spcBef>
              <a:spcAft>
                <a:spcPts val="0"/>
              </a:spcAft>
              <a:buClr>
                <a:schemeClr val="dk1"/>
              </a:buClr>
              <a:buSzPts val="1900"/>
              <a:buFont typeface="Raleway"/>
              <a:buAutoNum type="romanLcPeriod"/>
            </a:pPr>
            <a:r>
              <a:rPr lang="en-US" sz="1900" i="1">
                <a:solidFill>
                  <a:schemeClr val="dk1"/>
                </a:solidFill>
                <a:latin typeface="Raleway"/>
                <a:ea typeface="Raleway"/>
                <a:cs typeface="Raleway"/>
                <a:sym typeface="Raleway"/>
              </a:rPr>
              <a:t>(Koopmans)</a:t>
            </a:r>
            <a:endParaRPr sz="1900" i="1">
              <a:solidFill>
                <a:schemeClr val="dk1"/>
              </a:solidFill>
              <a:latin typeface="Raleway"/>
              <a:ea typeface="Raleway"/>
              <a:cs typeface="Raleway"/>
              <a:sym typeface="Raleway"/>
            </a:endParaRPr>
          </a:p>
          <a:p>
            <a:pPr marL="1219200" lvl="1" indent="-438150" rtl="0">
              <a:spcBef>
                <a:spcPts val="0"/>
              </a:spcBef>
              <a:spcAft>
                <a:spcPts val="0"/>
              </a:spcAft>
              <a:buClr>
                <a:schemeClr val="dk1"/>
              </a:buClr>
              <a:buSzPts val="2100"/>
              <a:buFont typeface="Raleway"/>
              <a:buAutoNum type="alphaLcPeriod"/>
            </a:pPr>
            <a:r>
              <a:rPr lang="en-US" sz="2100">
                <a:solidFill>
                  <a:schemeClr val="dk1"/>
                </a:solidFill>
                <a:latin typeface="Raleway"/>
                <a:ea typeface="Raleway"/>
                <a:cs typeface="Raleway"/>
                <a:sym typeface="Raleway"/>
              </a:rPr>
              <a:t>Counterproductive work behaviors</a:t>
            </a:r>
            <a:endParaRPr sz="2100">
              <a:solidFill>
                <a:schemeClr val="dk1"/>
              </a:solidFill>
              <a:latin typeface="Raleway"/>
              <a:ea typeface="Raleway"/>
              <a:cs typeface="Raleway"/>
              <a:sym typeface="Raleway"/>
            </a:endParaRPr>
          </a:p>
        </p:txBody>
      </p:sp>
      <p:pic>
        <p:nvPicPr>
          <p:cNvPr id="1084" name="Shape 1084"/>
          <p:cNvPicPr preferRelativeResize="0"/>
          <p:nvPr/>
        </p:nvPicPr>
        <p:blipFill rotWithShape="1">
          <a:blip r:embed="rId3">
            <a:alphaModFix/>
          </a:blip>
          <a:srcRect t="-2083" b="-2083"/>
          <a:stretch/>
        </p:blipFill>
        <p:spPr>
          <a:xfrm>
            <a:off x="6672133" y="1488200"/>
            <a:ext cx="5309434" cy="4960200"/>
          </a:xfrm>
          <a:prstGeom prst="rect">
            <a:avLst/>
          </a:prstGeom>
          <a:noFill/>
          <a:ln>
            <a:noFill/>
          </a:ln>
        </p:spPr>
      </p:pic>
      <p:sp>
        <p:nvSpPr>
          <p:cNvPr id="1085" name="Shape 1085"/>
          <p:cNvSpPr txBox="1"/>
          <p:nvPr/>
        </p:nvSpPr>
        <p:spPr>
          <a:xfrm>
            <a:off x="8554500" y="4675333"/>
            <a:ext cx="1415700" cy="5385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1900" b="1">
                <a:latin typeface="Times New Roman"/>
                <a:ea typeface="Times New Roman"/>
                <a:cs typeface="Times New Roman"/>
                <a:sym typeface="Times New Roman"/>
              </a:rPr>
              <a:t>Families &amp; </a:t>
            </a:r>
            <a:endParaRPr sz="1900" b="1">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Shape 1091"/>
          <p:cNvSpPr txBox="1">
            <a:spLocks noGrp="1"/>
          </p:cNvSpPr>
          <p:nvPr>
            <p:ph type="title"/>
          </p:nvPr>
        </p:nvSpPr>
        <p:spPr>
          <a:xfrm>
            <a:off x="609600" y="274633"/>
            <a:ext cx="110712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rgbClr val="233E50"/>
                </a:solidFill>
                <a:latin typeface="Raleway"/>
                <a:ea typeface="Raleway"/>
                <a:cs typeface="Raleway"/>
                <a:sym typeface="Raleway"/>
              </a:rPr>
              <a:t>Data Discovery</a:t>
            </a:r>
            <a:endParaRPr b="1">
              <a:solidFill>
                <a:srgbClr val="233E50"/>
              </a:solidFill>
              <a:latin typeface="Raleway"/>
              <a:ea typeface="Raleway"/>
              <a:cs typeface="Raleway"/>
              <a:sym typeface="Raleway"/>
            </a:endParaRPr>
          </a:p>
        </p:txBody>
      </p:sp>
      <p:sp>
        <p:nvSpPr>
          <p:cNvPr id="1092" name="Shape 1092"/>
          <p:cNvSpPr txBox="1"/>
          <p:nvPr/>
        </p:nvSpPr>
        <p:spPr>
          <a:xfrm>
            <a:off x="719133" y="1183400"/>
            <a:ext cx="11277600" cy="4491300"/>
          </a:xfrm>
          <a:prstGeom prst="rect">
            <a:avLst/>
          </a:prstGeom>
          <a:noFill/>
          <a:ln>
            <a:noFill/>
          </a:ln>
        </p:spPr>
        <p:txBody>
          <a:bodyPr spcFirstLastPara="1" wrap="square" lIns="121900" tIns="60925" rIns="121900" bIns="60925" anchor="t" anchorCtr="0">
            <a:noAutofit/>
          </a:bodyPr>
          <a:lstStyle/>
          <a:p>
            <a:pPr marL="0" lvl="0" indent="0" rtl="0">
              <a:spcBef>
                <a:spcPts val="0"/>
              </a:spcBef>
              <a:spcAft>
                <a:spcPts val="0"/>
              </a:spcAft>
              <a:buNone/>
            </a:pPr>
            <a:r>
              <a:rPr lang="en-US" sz="2700" i="1">
                <a:solidFill>
                  <a:schemeClr val="dk1"/>
                </a:solidFill>
                <a:latin typeface="Raleway"/>
                <a:ea typeface="Raleway"/>
                <a:cs typeface="Raleway"/>
                <a:sym typeface="Raleway"/>
              </a:rPr>
              <a:t>Installation Profiles</a:t>
            </a:r>
            <a:endParaRPr sz="2700" i="1">
              <a:solidFill>
                <a:schemeClr val="dk1"/>
              </a:solidFill>
              <a:latin typeface="Raleway"/>
              <a:ea typeface="Raleway"/>
              <a:cs typeface="Raleway"/>
              <a:sym typeface="Raleway"/>
            </a:endParaRPr>
          </a:p>
          <a:p>
            <a:pPr marL="609600" lvl="0" indent="-457200" rtl="0">
              <a:spcBef>
                <a:spcPts val="0"/>
              </a:spcBef>
              <a:spcAft>
                <a:spcPts val="0"/>
              </a:spcAft>
              <a:buClr>
                <a:schemeClr val="dk1"/>
              </a:buClr>
              <a:buSzPts val="2400"/>
              <a:buFont typeface="Raleway"/>
              <a:buChar char="●"/>
            </a:pPr>
            <a:r>
              <a:rPr lang="en-US" sz="2400">
                <a:solidFill>
                  <a:schemeClr val="dk1"/>
                </a:solidFill>
                <a:latin typeface="Raleway"/>
                <a:ea typeface="Raleway"/>
                <a:cs typeface="Raleway"/>
                <a:sym typeface="Raleway"/>
              </a:rPr>
              <a:t>Researched representative sample of 12/120 military installations around the U.S. </a:t>
            </a:r>
            <a:endParaRPr sz="2400">
              <a:solidFill>
                <a:schemeClr val="dk1"/>
              </a:solidFill>
              <a:latin typeface="Raleway"/>
              <a:ea typeface="Raleway"/>
              <a:cs typeface="Raleway"/>
              <a:sym typeface="Raleway"/>
            </a:endParaRPr>
          </a:p>
          <a:p>
            <a:pPr marL="0" lvl="0" indent="0" rtl="0">
              <a:spcBef>
                <a:spcPts val="0"/>
              </a:spcBef>
              <a:spcAft>
                <a:spcPts val="0"/>
              </a:spcAft>
              <a:buNone/>
            </a:pPr>
            <a:endParaRPr sz="2400">
              <a:solidFill>
                <a:schemeClr val="dk1"/>
              </a:solidFill>
              <a:latin typeface="Raleway"/>
              <a:ea typeface="Raleway"/>
              <a:cs typeface="Raleway"/>
              <a:sym typeface="Raleway"/>
            </a:endParaRPr>
          </a:p>
          <a:p>
            <a:pPr marL="0" lvl="0" indent="0" rtl="0">
              <a:spcBef>
                <a:spcPts val="0"/>
              </a:spcBef>
              <a:spcAft>
                <a:spcPts val="0"/>
              </a:spcAft>
              <a:buNone/>
            </a:pPr>
            <a:r>
              <a:rPr lang="en-US" sz="2700" i="1">
                <a:solidFill>
                  <a:schemeClr val="dk1"/>
                </a:solidFill>
                <a:latin typeface="Raleway"/>
                <a:ea typeface="Raleway"/>
                <a:cs typeface="Raleway"/>
                <a:sym typeface="Raleway"/>
              </a:rPr>
              <a:t>Publically available data sources</a:t>
            </a:r>
            <a:endParaRPr sz="2700" i="1">
              <a:solidFill>
                <a:schemeClr val="dk1"/>
              </a:solidFill>
              <a:latin typeface="Raleway"/>
              <a:ea typeface="Raleway"/>
              <a:cs typeface="Raleway"/>
              <a:sym typeface="Raleway"/>
            </a:endParaRPr>
          </a:p>
          <a:p>
            <a:pPr marL="609600" lvl="0" indent="-476250" rtl="0">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County Health Rankings </a:t>
            </a:r>
            <a:r>
              <a:rPr lang="en-US" sz="2700">
                <a:solidFill>
                  <a:schemeClr val="dk1"/>
                </a:solidFill>
                <a:latin typeface="Raleway Light"/>
                <a:ea typeface="Raleway Light"/>
                <a:cs typeface="Raleway Light"/>
                <a:sym typeface="Raleway Light"/>
              </a:rPr>
              <a:t>- overall health data</a:t>
            </a:r>
            <a:endParaRPr sz="2700">
              <a:solidFill>
                <a:schemeClr val="dk1"/>
              </a:solidFill>
              <a:latin typeface="Raleway Light"/>
              <a:ea typeface="Raleway Light"/>
              <a:cs typeface="Raleway Light"/>
              <a:sym typeface="Raleway Light"/>
            </a:endParaRPr>
          </a:p>
          <a:p>
            <a:pPr marL="609600" lvl="0" indent="-476250" rtl="0">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Simply Analytics</a:t>
            </a:r>
            <a:r>
              <a:rPr lang="en-US" sz="2700">
                <a:solidFill>
                  <a:schemeClr val="dk1"/>
                </a:solidFill>
                <a:latin typeface="Raleway Light"/>
                <a:ea typeface="Raleway Light"/>
                <a:cs typeface="Raleway Light"/>
                <a:sym typeface="Raleway Light"/>
              </a:rPr>
              <a:t> - popular data, business data, location data</a:t>
            </a:r>
            <a:endParaRPr sz="2700">
              <a:solidFill>
                <a:schemeClr val="dk1"/>
              </a:solidFill>
              <a:latin typeface="Raleway Light"/>
              <a:ea typeface="Raleway Light"/>
              <a:cs typeface="Raleway Light"/>
              <a:sym typeface="Raleway Light"/>
            </a:endParaRPr>
          </a:p>
          <a:p>
            <a:pPr marL="609600" lvl="0" indent="-476250" rtl="0">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IPEDS</a:t>
            </a:r>
            <a:r>
              <a:rPr lang="en-US" sz="2700">
                <a:solidFill>
                  <a:schemeClr val="dk1"/>
                </a:solidFill>
                <a:latin typeface="Raleway Light"/>
                <a:ea typeface="Raleway Light"/>
                <a:cs typeface="Raleway Light"/>
                <a:sym typeface="Raleway Light"/>
              </a:rPr>
              <a:t> - postsecondary education data: # colleges in surrounding county</a:t>
            </a:r>
            <a:endParaRPr sz="2700">
              <a:solidFill>
                <a:schemeClr val="dk1"/>
              </a:solidFill>
              <a:latin typeface="Raleway Light"/>
              <a:ea typeface="Raleway Light"/>
              <a:cs typeface="Raleway Light"/>
              <a:sym typeface="Raleway Light"/>
            </a:endParaRPr>
          </a:p>
          <a:p>
            <a:pPr marL="609600" lvl="0" indent="-476250" rtl="0">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NCES</a:t>
            </a:r>
            <a:r>
              <a:rPr lang="en-US" sz="2700">
                <a:solidFill>
                  <a:schemeClr val="dk1"/>
                </a:solidFill>
                <a:latin typeface="Raleway Light"/>
                <a:ea typeface="Raleway Light"/>
                <a:cs typeface="Raleway Light"/>
                <a:sym typeface="Raleway Light"/>
              </a:rPr>
              <a:t> - public &amp; private elementary through high school in US</a:t>
            </a:r>
            <a:endParaRPr sz="2700">
              <a:solidFill>
                <a:schemeClr val="dk1"/>
              </a:solidFill>
              <a:latin typeface="Raleway Light"/>
              <a:ea typeface="Raleway Light"/>
              <a:cs typeface="Raleway Light"/>
              <a:sym typeface="Raleway Light"/>
            </a:endParaRPr>
          </a:p>
          <a:p>
            <a:pPr marL="609600" lvl="0" indent="-476250" rtl="0">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US Geological Survey</a:t>
            </a:r>
            <a:r>
              <a:rPr lang="en-US" sz="2700">
                <a:solidFill>
                  <a:schemeClr val="dk1"/>
                </a:solidFill>
                <a:latin typeface="Raleway Light"/>
                <a:ea typeface="Raleway Light"/>
                <a:cs typeface="Raleway Light"/>
                <a:sym typeface="Raleway Light"/>
              </a:rPr>
              <a:t> - Geographic Data, parks &amp; protected land</a:t>
            </a:r>
            <a:endParaRPr sz="2700">
              <a:solidFill>
                <a:schemeClr val="dk1"/>
              </a:solidFill>
              <a:latin typeface="Raleway Light"/>
              <a:ea typeface="Raleway Light"/>
              <a:cs typeface="Raleway Light"/>
              <a:sym typeface="Raleway Light"/>
            </a:endParaRPr>
          </a:p>
          <a:p>
            <a:pPr marL="609600" lvl="0" indent="-476250" rtl="0">
              <a:spcBef>
                <a:spcPts val="0"/>
              </a:spcBef>
              <a:spcAft>
                <a:spcPts val="0"/>
              </a:spcAft>
              <a:buClr>
                <a:schemeClr val="dk1"/>
              </a:buClr>
              <a:buSzPts val="2700"/>
              <a:buFont typeface="Helvetica Neue Light"/>
              <a:buAutoNum type="arabicPeriod"/>
            </a:pPr>
            <a:r>
              <a:rPr lang="en-US" sz="2700">
                <a:solidFill>
                  <a:schemeClr val="dk1"/>
                </a:solidFill>
                <a:latin typeface="Raleway"/>
                <a:ea typeface="Raleway"/>
                <a:cs typeface="Raleway"/>
                <a:sym typeface="Raleway"/>
              </a:rPr>
              <a:t>ACS </a:t>
            </a:r>
            <a:r>
              <a:rPr lang="en-US" sz="2700">
                <a:solidFill>
                  <a:schemeClr val="dk1"/>
                </a:solidFill>
                <a:latin typeface="Raleway Light"/>
                <a:ea typeface="Raleway Light"/>
                <a:cs typeface="Raleway Light"/>
                <a:sym typeface="Raleway Light"/>
              </a:rPr>
              <a:t>- from last year’s ARI profiling project</a:t>
            </a:r>
            <a:endParaRPr sz="2700">
              <a:solidFill>
                <a:schemeClr val="dk1"/>
              </a:solidFill>
              <a:latin typeface="Raleway Light"/>
              <a:ea typeface="Raleway Light"/>
              <a:cs typeface="Raleway Light"/>
              <a:sym typeface="Raleway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Shape 1098"/>
          <p:cNvSpPr txBox="1"/>
          <p:nvPr/>
        </p:nvSpPr>
        <p:spPr>
          <a:xfrm>
            <a:off x="748967" y="506833"/>
            <a:ext cx="3189600" cy="32157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1900" i="1">
                <a:latin typeface="Helvetica Neue"/>
                <a:ea typeface="Helvetica Neue"/>
                <a:cs typeface="Helvetica Neue"/>
                <a:sym typeface="Helvetica Neue"/>
              </a:rPr>
              <a:t>Family Variables</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Coverage under health insurance</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Spousal Employment opportunities</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Welfare</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Drugs &amp; Alcohol</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School quality for kids</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School opportunities for spouse</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 children</a:t>
            </a:r>
            <a:endParaRPr sz="1900">
              <a:latin typeface="Helvetica Neue Light"/>
              <a:ea typeface="Helvetica Neue Light"/>
              <a:cs typeface="Helvetica Neue Light"/>
              <a:sym typeface="Helvetica Neue Light"/>
            </a:endParaRPr>
          </a:p>
        </p:txBody>
      </p:sp>
      <p:sp>
        <p:nvSpPr>
          <p:cNvPr id="1099" name="Shape 1099"/>
          <p:cNvSpPr txBox="1"/>
          <p:nvPr/>
        </p:nvSpPr>
        <p:spPr>
          <a:xfrm>
            <a:off x="8352700" y="506833"/>
            <a:ext cx="3189600" cy="51708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1900" i="1">
                <a:latin typeface="Helvetica Neue"/>
                <a:ea typeface="Helvetica Neue"/>
                <a:cs typeface="Helvetica Neue"/>
                <a:sym typeface="Helvetica Neue"/>
              </a:rPr>
              <a:t>Community Variables:</a:t>
            </a:r>
            <a:endParaRPr sz="1900" i="1">
              <a:latin typeface="Helvetica Neue"/>
              <a:ea typeface="Helvetica Neue"/>
              <a:cs typeface="Helvetica Neue"/>
              <a:sym typeface="Helvetica Neue"/>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Social associations</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 of people who vote</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Access to exercise opportunities</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Job opportunities</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Educational opportunities</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Excessive drinking</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Alc. impaired driving deaths</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Mental health</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Violent crime</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Housing &amp; transport issues</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Food environment index</a:t>
            </a:r>
            <a:endParaRPr sz="1900">
              <a:latin typeface="Helvetica Neue Light"/>
              <a:ea typeface="Helvetica Neue Light"/>
              <a:cs typeface="Helvetica Neue Light"/>
              <a:sym typeface="Helvetica Neue Light"/>
            </a:endParaRPr>
          </a:p>
        </p:txBody>
      </p:sp>
      <p:sp>
        <p:nvSpPr>
          <p:cNvPr id="1100" name="Shape 1100"/>
          <p:cNvSpPr/>
          <p:nvPr/>
        </p:nvSpPr>
        <p:spPr>
          <a:xfrm>
            <a:off x="4151633" y="1224300"/>
            <a:ext cx="3798000" cy="3897300"/>
          </a:xfrm>
          <a:prstGeom prst="ellipse">
            <a:avLst/>
          </a:prstGeom>
          <a:solidFill>
            <a:srgbClr val="C4E0B2"/>
          </a:solidFill>
          <a:ln w="12700" cap="flat" cmpd="sng">
            <a:solidFill>
              <a:srgbClr val="7F7F7F"/>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ctr" rtl="0">
              <a:spcBef>
                <a:spcPts val="0"/>
              </a:spcBef>
              <a:spcAft>
                <a:spcPts val="0"/>
              </a:spcAft>
              <a:buNone/>
            </a:pPr>
            <a:endParaRPr sz="1100" b="0" i="0" u="none" strike="noStrike" cap="none">
              <a:solidFill>
                <a:srgbClr val="000000"/>
              </a:solidFill>
              <a:latin typeface="Calibri"/>
              <a:ea typeface="Calibri"/>
              <a:cs typeface="Calibri"/>
              <a:sym typeface="Calibri"/>
            </a:endParaRPr>
          </a:p>
        </p:txBody>
      </p:sp>
      <p:sp>
        <p:nvSpPr>
          <p:cNvPr id="1101" name="Shape 1101"/>
          <p:cNvSpPr/>
          <p:nvPr/>
        </p:nvSpPr>
        <p:spPr>
          <a:xfrm>
            <a:off x="4912642" y="2881090"/>
            <a:ext cx="2330100" cy="2240400"/>
          </a:xfrm>
          <a:prstGeom prst="ellipse">
            <a:avLst/>
          </a:prstGeom>
          <a:solidFill>
            <a:srgbClr val="385623"/>
          </a:solidFill>
          <a:ln w="12700" cap="flat" cmpd="sng">
            <a:solidFill>
              <a:srgbClr val="7F7F7F"/>
            </a:solidFill>
            <a:prstDash val="solid"/>
            <a:miter lim="800000"/>
            <a:headEnd type="none" w="sm" len="sm"/>
            <a:tailEnd type="none" w="sm" len="sm"/>
          </a:ln>
        </p:spPr>
        <p:txBody>
          <a:bodyPr spcFirstLastPara="1" wrap="square" lIns="121900" tIns="60925" rIns="121900" bIns="60925" anchor="b" anchorCtr="0">
            <a:noAutofit/>
          </a:bodyPr>
          <a:lstStyle/>
          <a:p>
            <a:pPr marL="0" marR="0" lvl="0" indent="0" algn="ctr" rtl="0">
              <a:spcBef>
                <a:spcPts val="0"/>
              </a:spcBef>
              <a:spcAft>
                <a:spcPts val="0"/>
              </a:spcAft>
              <a:buNone/>
            </a:pPr>
            <a:endParaRPr sz="1600" b="0" i="0" u="none" strike="noStrike" cap="none">
              <a:solidFill>
                <a:srgbClr val="FFFFFF"/>
              </a:solidFill>
              <a:latin typeface="Calibri"/>
              <a:ea typeface="Calibri"/>
              <a:cs typeface="Calibri"/>
              <a:sym typeface="Calibri"/>
            </a:endParaRPr>
          </a:p>
        </p:txBody>
      </p:sp>
      <p:sp>
        <p:nvSpPr>
          <p:cNvPr id="1102" name="Shape 1102"/>
          <p:cNvSpPr/>
          <p:nvPr/>
        </p:nvSpPr>
        <p:spPr>
          <a:xfrm>
            <a:off x="5053494" y="2363173"/>
            <a:ext cx="2090700" cy="2010300"/>
          </a:xfrm>
          <a:prstGeom prst="ellipse">
            <a:avLst/>
          </a:prstGeom>
          <a:solidFill>
            <a:srgbClr val="009193"/>
          </a:solidFill>
          <a:ln w="12700" cap="flat" cmpd="sng">
            <a:solidFill>
              <a:srgbClr val="7F7F7F"/>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ctr" rtl="0">
              <a:spcBef>
                <a:spcPts val="0"/>
              </a:spcBef>
              <a:spcAft>
                <a:spcPts val="0"/>
              </a:spcAft>
              <a:buNone/>
            </a:pPr>
            <a:endParaRPr sz="1100" b="0" i="0" u="none" strike="noStrike" cap="none">
              <a:solidFill>
                <a:srgbClr val="FFFFFF"/>
              </a:solidFill>
              <a:latin typeface="Calibri"/>
              <a:ea typeface="Calibri"/>
              <a:cs typeface="Calibri"/>
              <a:sym typeface="Calibri"/>
            </a:endParaRPr>
          </a:p>
        </p:txBody>
      </p:sp>
      <p:sp>
        <p:nvSpPr>
          <p:cNvPr id="1103" name="Shape 1103"/>
          <p:cNvSpPr/>
          <p:nvPr/>
        </p:nvSpPr>
        <p:spPr>
          <a:xfrm>
            <a:off x="5427898" y="3233840"/>
            <a:ext cx="1454100" cy="1153200"/>
          </a:xfrm>
          <a:prstGeom prst="ellipse">
            <a:avLst/>
          </a:prstGeom>
          <a:solidFill>
            <a:srgbClr val="002060"/>
          </a:solidFill>
          <a:ln w="12700" cap="flat" cmpd="sng">
            <a:solidFill>
              <a:srgbClr val="7F7F7F"/>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900" b="0" i="0" u="none" strike="noStrike" cap="none">
              <a:solidFill>
                <a:srgbClr val="000000"/>
              </a:solidFill>
              <a:latin typeface="Calibri"/>
              <a:ea typeface="Calibri"/>
              <a:cs typeface="Calibri"/>
              <a:sym typeface="Calibri"/>
            </a:endParaRPr>
          </a:p>
        </p:txBody>
      </p:sp>
      <p:sp>
        <p:nvSpPr>
          <p:cNvPr id="1104" name="Shape 1104"/>
          <p:cNvSpPr txBox="1"/>
          <p:nvPr/>
        </p:nvSpPr>
        <p:spPr>
          <a:xfrm>
            <a:off x="4989623" y="3555658"/>
            <a:ext cx="2330100" cy="5532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1900" b="1">
                <a:solidFill>
                  <a:srgbClr val="FFFFFF"/>
                </a:solidFill>
                <a:latin typeface="Helvetica Neue"/>
                <a:ea typeface="Helvetica Neue"/>
                <a:cs typeface="Helvetica Neue"/>
                <a:sym typeface="Helvetica Neue"/>
              </a:rPr>
              <a:t>Soldier</a:t>
            </a:r>
            <a:endParaRPr sz="1900"/>
          </a:p>
        </p:txBody>
      </p:sp>
      <p:sp>
        <p:nvSpPr>
          <p:cNvPr id="1105" name="Shape 1105"/>
          <p:cNvSpPr txBox="1"/>
          <p:nvPr/>
        </p:nvSpPr>
        <p:spPr>
          <a:xfrm>
            <a:off x="4731401" y="1594544"/>
            <a:ext cx="2541900" cy="5532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1900" b="1" i="0" u="none" strike="noStrike" cap="none">
                <a:solidFill>
                  <a:srgbClr val="000000"/>
                </a:solidFill>
                <a:latin typeface="Helvetica Neue"/>
                <a:ea typeface="Helvetica Neue"/>
                <a:cs typeface="Helvetica Neue"/>
                <a:sym typeface="Helvetica Neue"/>
              </a:rPr>
              <a:t>Community</a:t>
            </a:r>
            <a:endParaRPr sz="1900" b="1" i="0" u="none" strike="noStrike" cap="none">
              <a:solidFill>
                <a:srgbClr val="000000"/>
              </a:solidFill>
              <a:latin typeface="Helvetica Neue"/>
              <a:ea typeface="Helvetica Neue"/>
              <a:cs typeface="Helvetica Neue"/>
              <a:sym typeface="Helvetica Neue"/>
            </a:endParaRPr>
          </a:p>
          <a:p>
            <a:pPr marL="0" marR="0" lvl="0" indent="0" algn="ctr" rtl="0">
              <a:spcBef>
                <a:spcPts val="0"/>
              </a:spcBef>
              <a:spcAft>
                <a:spcPts val="0"/>
              </a:spcAft>
              <a:buNone/>
            </a:pPr>
            <a:r>
              <a:rPr lang="en-US" sz="1900" b="1">
                <a:latin typeface="Helvetica Neue"/>
                <a:ea typeface="Helvetica Neue"/>
                <a:cs typeface="Helvetica Neue"/>
                <a:sym typeface="Helvetica Neue"/>
              </a:rPr>
              <a:t>(county)</a:t>
            </a:r>
            <a:endParaRPr sz="1900" b="1">
              <a:latin typeface="Helvetica Neue"/>
              <a:ea typeface="Helvetica Neue"/>
              <a:cs typeface="Helvetica Neue"/>
              <a:sym typeface="Helvetica Neue"/>
            </a:endParaRPr>
          </a:p>
        </p:txBody>
      </p:sp>
      <p:cxnSp>
        <p:nvCxnSpPr>
          <p:cNvPr id="1106" name="Shape 1106"/>
          <p:cNvCxnSpPr>
            <a:endCxn id="1105" idx="3"/>
          </p:cNvCxnSpPr>
          <p:nvPr/>
        </p:nvCxnSpPr>
        <p:spPr>
          <a:xfrm flipH="1">
            <a:off x="7273301" y="1218344"/>
            <a:ext cx="1035300" cy="652800"/>
          </a:xfrm>
          <a:prstGeom prst="bentConnector3">
            <a:avLst>
              <a:gd name="adj1" fmla="val 50000"/>
            </a:avLst>
          </a:prstGeom>
          <a:noFill/>
          <a:ln w="38100" cap="flat" cmpd="sng">
            <a:solidFill>
              <a:srgbClr val="000000"/>
            </a:solidFill>
            <a:prstDash val="solid"/>
            <a:miter lim="800000"/>
            <a:headEnd type="none" w="sm" len="sm"/>
            <a:tailEnd type="triangle" w="med" len="med"/>
          </a:ln>
        </p:spPr>
      </p:cxnSp>
      <p:cxnSp>
        <p:nvCxnSpPr>
          <p:cNvPr id="1107" name="Shape 1107"/>
          <p:cNvCxnSpPr/>
          <p:nvPr/>
        </p:nvCxnSpPr>
        <p:spPr>
          <a:xfrm>
            <a:off x="3956633" y="2254367"/>
            <a:ext cx="1078800" cy="952800"/>
          </a:xfrm>
          <a:prstGeom prst="bentConnector3">
            <a:avLst>
              <a:gd name="adj1" fmla="val 50000"/>
            </a:avLst>
          </a:prstGeom>
          <a:noFill/>
          <a:ln w="38100" cap="flat" cmpd="sng">
            <a:solidFill>
              <a:srgbClr val="000000"/>
            </a:solidFill>
            <a:prstDash val="solid"/>
            <a:miter lim="800000"/>
            <a:headEnd type="none" w="sm" len="sm"/>
            <a:tailEnd type="triangle" w="med" len="med"/>
          </a:ln>
        </p:spPr>
      </p:cxnSp>
      <p:sp>
        <p:nvSpPr>
          <p:cNvPr id="1108" name="Shape 1108"/>
          <p:cNvSpPr txBox="1"/>
          <p:nvPr/>
        </p:nvSpPr>
        <p:spPr>
          <a:xfrm>
            <a:off x="748967" y="3888267"/>
            <a:ext cx="3207600" cy="17901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121900" tIns="60925" rIns="121900" bIns="60925" anchor="t" anchorCtr="0">
            <a:noAutofit/>
          </a:bodyPr>
          <a:lstStyle/>
          <a:p>
            <a:pPr marL="0" marR="0" lvl="0" indent="0" algn="l" rtl="0">
              <a:spcBef>
                <a:spcPts val="0"/>
              </a:spcBef>
              <a:spcAft>
                <a:spcPts val="0"/>
              </a:spcAft>
              <a:buNone/>
            </a:pPr>
            <a:r>
              <a:rPr lang="en-US" sz="1900" i="1">
                <a:latin typeface="Helvetica Neue"/>
                <a:ea typeface="Helvetica Neue"/>
                <a:cs typeface="Helvetica Neue"/>
                <a:sym typeface="Helvetica Neue"/>
              </a:rPr>
              <a:t>Soldier Variables</a:t>
            </a:r>
            <a:endParaRPr sz="1900" i="1">
              <a:latin typeface="Helvetica Neue"/>
              <a:ea typeface="Helvetica Neue"/>
              <a:cs typeface="Helvetica Neue"/>
              <a:sym typeface="Helvetica Neue"/>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Marital Status</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Income</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Welfare</a:t>
            </a:r>
            <a:endParaRPr sz="1900">
              <a:latin typeface="Helvetica Neue Light"/>
              <a:ea typeface="Helvetica Neue Light"/>
              <a:cs typeface="Helvetica Neue Light"/>
              <a:sym typeface="Helvetica Neue Light"/>
            </a:endParaRPr>
          </a:p>
          <a:p>
            <a:pPr marL="609600" marR="0" lvl="0" indent="-425450" algn="l" rtl="0">
              <a:spcBef>
                <a:spcPts val="0"/>
              </a:spcBef>
              <a:spcAft>
                <a:spcPts val="0"/>
              </a:spcAft>
              <a:buSzPts val="1900"/>
              <a:buFont typeface="Helvetica Neue Light"/>
              <a:buChar char="-"/>
            </a:pPr>
            <a:r>
              <a:rPr lang="en-US" sz="1900">
                <a:latin typeface="Helvetica Neue Light"/>
                <a:ea typeface="Helvetica Neue Light"/>
                <a:cs typeface="Helvetica Neue Light"/>
                <a:sym typeface="Helvetica Neue Light"/>
              </a:rPr>
              <a:t>Children</a:t>
            </a:r>
            <a:endParaRPr sz="1900">
              <a:latin typeface="Helvetica Neue Light"/>
              <a:ea typeface="Helvetica Neue Light"/>
              <a:cs typeface="Helvetica Neue Light"/>
              <a:sym typeface="Helvetica Neue Light"/>
            </a:endParaRPr>
          </a:p>
        </p:txBody>
      </p:sp>
      <p:cxnSp>
        <p:nvCxnSpPr>
          <p:cNvPr id="1109" name="Shape 1109"/>
          <p:cNvCxnSpPr/>
          <p:nvPr/>
        </p:nvCxnSpPr>
        <p:spPr>
          <a:xfrm rot="10800000" flipH="1">
            <a:off x="3956633" y="3984633"/>
            <a:ext cx="1497900" cy="548700"/>
          </a:xfrm>
          <a:prstGeom prst="bentConnector3">
            <a:avLst>
              <a:gd name="adj1" fmla="val 50000"/>
            </a:avLst>
          </a:prstGeom>
          <a:noFill/>
          <a:ln w="38100" cap="flat" cmpd="sng">
            <a:solidFill>
              <a:srgbClr val="000000"/>
            </a:solidFill>
            <a:prstDash val="solid"/>
            <a:miter lim="800000"/>
            <a:headEnd type="none" w="sm" len="sm"/>
            <a:tailEnd type="triangle" w="med" len="med"/>
          </a:ln>
        </p:spPr>
      </p:cxnSp>
      <p:sp>
        <p:nvSpPr>
          <p:cNvPr id="1110" name="Shape 1110"/>
          <p:cNvSpPr txBox="1"/>
          <p:nvPr/>
        </p:nvSpPr>
        <p:spPr>
          <a:xfrm>
            <a:off x="4933847" y="2625909"/>
            <a:ext cx="2330100" cy="5532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1900" b="1">
                <a:latin typeface="Helvetica Neue"/>
                <a:ea typeface="Helvetica Neue"/>
                <a:cs typeface="Helvetica Neue"/>
                <a:sym typeface="Helvetica Neue"/>
              </a:rPr>
              <a:t>Family</a:t>
            </a:r>
            <a:endParaRPr sz="1900"/>
          </a:p>
        </p:txBody>
      </p:sp>
      <p:sp>
        <p:nvSpPr>
          <p:cNvPr id="1111" name="Shape 1111"/>
          <p:cNvSpPr txBox="1"/>
          <p:nvPr/>
        </p:nvSpPr>
        <p:spPr>
          <a:xfrm>
            <a:off x="4943357" y="4359822"/>
            <a:ext cx="2330100" cy="553200"/>
          </a:xfrm>
          <a:prstGeom prst="rect">
            <a:avLst/>
          </a:prstGeom>
          <a:noFill/>
          <a:ln>
            <a:noFill/>
          </a:ln>
        </p:spPr>
        <p:txBody>
          <a:bodyPr spcFirstLastPara="1" wrap="square" lIns="121900" tIns="60925" rIns="121900" bIns="60925" anchor="t" anchorCtr="0">
            <a:noAutofit/>
          </a:bodyPr>
          <a:lstStyle/>
          <a:p>
            <a:pPr marL="0" marR="0" lvl="0" indent="0" algn="ctr" rtl="0">
              <a:spcBef>
                <a:spcPts val="0"/>
              </a:spcBef>
              <a:spcAft>
                <a:spcPts val="0"/>
              </a:spcAft>
              <a:buNone/>
            </a:pPr>
            <a:r>
              <a:rPr lang="en-US" sz="1900" b="1">
                <a:solidFill>
                  <a:srgbClr val="000000"/>
                </a:solidFill>
                <a:latin typeface="Helvetica Neue"/>
                <a:ea typeface="Helvetica Neue"/>
                <a:cs typeface="Helvetica Neue"/>
                <a:sym typeface="Helvetica Neue"/>
              </a:rPr>
              <a:t>Army</a:t>
            </a:r>
            <a:endParaRPr sz="1900"/>
          </a:p>
        </p:txBody>
      </p:sp>
      <p:sp>
        <p:nvSpPr>
          <p:cNvPr id="1112" name="Shape 1112"/>
          <p:cNvSpPr txBox="1"/>
          <p:nvPr/>
        </p:nvSpPr>
        <p:spPr>
          <a:xfrm>
            <a:off x="4054133" y="188300"/>
            <a:ext cx="3798000" cy="7863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700" b="1">
                <a:solidFill>
                  <a:srgbClr val="233E50"/>
                </a:solidFill>
                <a:latin typeface="Raleway"/>
                <a:ea typeface="Raleway"/>
                <a:cs typeface="Raleway"/>
                <a:sym typeface="Raleway"/>
              </a:rPr>
              <a:t>What impacts Soldier performance?</a:t>
            </a:r>
            <a:endParaRPr sz="2700" b="1">
              <a:solidFill>
                <a:srgbClr val="233E50"/>
              </a:solidFill>
              <a:latin typeface="Raleway"/>
              <a:ea typeface="Raleway"/>
              <a:cs typeface="Raleway"/>
              <a:sym typeface="Raleway"/>
            </a:endParaRPr>
          </a:p>
        </p:txBody>
      </p:sp>
      <p:sp>
        <p:nvSpPr>
          <p:cNvPr id="1113" name="Shape 1113"/>
          <p:cNvSpPr txBox="1"/>
          <p:nvPr/>
        </p:nvSpPr>
        <p:spPr>
          <a:xfrm>
            <a:off x="798933" y="5758567"/>
            <a:ext cx="10714800" cy="952800"/>
          </a:xfrm>
          <a:prstGeom prst="rect">
            <a:avLst/>
          </a:prstGeom>
          <a:solidFill>
            <a:srgbClr val="FFFFFF"/>
          </a:solid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1900"/>
              <a:t>At the installation level, we have data from the ARI on soldier performance measures, including: </a:t>
            </a:r>
            <a:endParaRPr sz="1900"/>
          </a:p>
          <a:p>
            <a:pPr marL="609600" lvl="0" indent="-425450" rtl="0">
              <a:spcBef>
                <a:spcPts val="0"/>
              </a:spcBef>
              <a:spcAft>
                <a:spcPts val="0"/>
              </a:spcAft>
              <a:buSzPts val="1900"/>
              <a:buChar char="-"/>
            </a:pPr>
            <a:r>
              <a:rPr lang="en-US" sz="1900"/>
              <a:t>Court martials, promotions, honor &amp; rewards, training as a reward, evaluation reports</a:t>
            </a:r>
            <a:endParaRPr sz="19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Shape 1119"/>
          <p:cNvSpPr txBox="1">
            <a:spLocks noGrp="1"/>
          </p:cNvSpPr>
          <p:nvPr>
            <p:ph type="title"/>
          </p:nvPr>
        </p:nvSpPr>
        <p:spPr>
          <a:xfrm>
            <a:off x="609600" y="274639"/>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rgbClr val="233E50"/>
                </a:solidFill>
                <a:latin typeface="Raleway"/>
                <a:ea typeface="Raleway"/>
                <a:cs typeface="Raleway"/>
                <a:sym typeface="Raleway"/>
              </a:rPr>
              <a:t>Data Exploration</a:t>
            </a:r>
            <a:endParaRPr b="1">
              <a:solidFill>
                <a:srgbClr val="233E50"/>
              </a:solidFill>
              <a:latin typeface="Raleway"/>
              <a:ea typeface="Raleway"/>
              <a:cs typeface="Raleway"/>
              <a:sym typeface="Raleway"/>
            </a:endParaRPr>
          </a:p>
        </p:txBody>
      </p:sp>
      <p:pic>
        <p:nvPicPr>
          <p:cNvPr id="1120" name="Shape 1120"/>
          <p:cNvPicPr preferRelativeResize="0"/>
          <p:nvPr/>
        </p:nvPicPr>
        <p:blipFill rotWithShape="1">
          <a:blip r:embed="rId3">
            <a:alphaModFix/>
          </a:blip>
          <a:srcRect l="2418" t="9769" r="6647" b="12385"/>
          <a:stretch/>
        </p:blipFill>
        <p:spPr>
          <a:xfrm>
            <a:off x="439833" y="1272967"/>
            <a:ext cx="11356738" cy="5469066"/>
          </a:xfrm>
          <a:prstGeom prst="rect">
            <a:avLst/>
          </a:prstGeom>
          <a:noFill/>
          <a:ln>
            <a:noFill/>
          </a:ln>
        </p:spPr>
      </p:pic>
      <p:pic>
        <p:nvPicPr>
          <p:cNvPr id="1121" name="Shape 1121"/>
          <p:cNvPicPr preferRelativeResize="0"/>
          <p:nvPr/>
        </p:nvPicPr>
        <p:blipFill>
          <a:blip r:embed="rId4">
            <a:alphaModFix/>
          </a:blip>
          <a:stretch>
            <a:fillRect/>
          </a:stretch>
        </p:blipFill>
        <p:spPr>
          <a:xfrm>
            <a:off x="9603250" y="3265533"/>
            <a:ext cx="2070100" cy="2108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Shape 1127"/>
          <p:cNvSpPr txBox="1">
            <a:spLocks noGrp="1"/>
          </p:cNvSpPr>
          <p:nvPr>
            <p:ph type="title"/>
          </p:nvPr>
        </p:nvSpPr>
        <p:spPr>
          <a:xfrm>
            <a:off x="609600" y="274639"/>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b="1">
                <a:solidFill>
                  <a:srgbClr val="233E50"/>
                </a:solidFill>
                <a:latin typeface="Raleway"/>
                <a:ea typeface="Raleway"/>
                <a:cs typeface="Raleway"/>
                <a:sym typeface="Raleway"/>
              </a:rPr>
              <a:t>Next Steps</a:t>
            </a:r>
            <a:endParaRPr b="1">
              <a:solidFill>
                <a:srgbClr val="233E50"/>
              </a:solidFill>
              <a:latin typeface="Raleway"/>
              <a:ea typeface="Raleway"/>
              <a:cs typeface="Raleway"/>
              <a:sym typeface="Raleway"/>
            </a:endParaRPr>
          </a:p>
        </p:txBody>
      </p:sp>
      <p:sp>
        <p:nvSpPr>
          <p:cNvPr id="1128" name="Shape 1128"/>
          <p:cNvSpPr txBox="1"/>
          <p:nvPr/>
        </p:nvSpPr>
        <p:spPr>
          <a:xfrm>
            <a:off x="619933" y="1343200"/>
            <a:ext cx="11145900" cy="51921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2300" i="1">
                <a:solidFill>
                  <a:srgbClr val="333333"/>
                </a:solidFill>
                <a:latin typeface="Raleway"/>
                <a:ea typeface="Raleway"/>
                <a:cs typeface="Raleway"/>
                <a:sym typeface="Raleway"/>
              </a:rPr>
              <a:t>July 11 - August 9</a:t>
            </a:r>
            <a:br>
              <a:rPr lang="en-US" sz="2700">
                <a:solidFill>
                  <a:srgbClr val="333333"/>
                </a:solidFill>
                <a:latin typeface="Raleway"/>
                <a:ea typeface="Raleway"/>
                <a:cs typeface="Raleway"/>
                <a:sym typeface="Raleway"/>
              </a:rPr>
            </a:br>
            <a:endParaRPr sz="1900">
              <a:solidFill>
                <a:srgbClr val="333333"/>
              </a:solidFill>
              <a:latin typeface="Raleway"/>
              <a:ea typeface="Raleway"/>
              <a:cs typeface="Raleway"/>
              <a:sym typeface="Raleway"/>
            </a:endParaRPr>
          </a:p>
          <a:p>
            <a:pPr marL="609600" lvl="0" indent="-476250" rtl="0">
              <a:spcBef>
                <a:spcPts val="0"/>
              </a:spcBef>
              <a:spcAft>
                <a:spcPts val="0"/>
              </a:spcAft>
              <a:buClr>
                <a:srgbClr val="333333"/>
              </a:buClr>
              <a:buSzPts val="2700"/>
              <a:buFont typeface="Raleway"/>
              <a:buAutoNum type="arabicPeriod"/>
            </a:pPr>
            <a:r>
              <a:rPr lang="en-US" sz="2700">
                <a:solidFill>
                  <a:srgbClr val="333333"/>
                </a:solidFill>
                <a:latin typeface="Raleway"/>
                <a:ea typeface="Raleway"/>
                <a:cs typeface="Raleway"/>
                <a:sym typeface="Raleway"/>
              </a:rPr>
              <a:t>Exploratory data analysis – descriptive statistics and visual summaries of Army installations and communities. </a:t>
            </a:r>
            <a:endParaRPr sz="2700">
              <a:solidFill>
                <a:srgbClr val="333333"/>
              </a:solidFill>
              <a:latin typeface="Raleway"/>
              <a:ea typeface="Raleway"/>
              <a:cs typeface="Raleway"/>
              <a:sym typeface="Raleway"/>
            </a:endParaRPr>
          </a:p>
          <a:p>
            <a:pPr marL="609600" lvl="0" indent="-476250" rtl="0">
              <a:spcBef>
                <a:spcPts val="0"/>
              </a:spcBef>
              <a:spcAft>
                <a:spcPts val="0"/>
              </a:spcAft>
              <a:buClr>
                <a:srgbClr val="333333"/>
              </a:buClr>
              <a:buSzPts val="2700"/>
              <a:buFont typeface="Raleway"/>
              <a:buAutoNum type="arabicPeriod"/>
            </a:pPr>
            <a:r>
              <a:rPr lang="en-US" sz="2700">
                <a:solidFill>
                  <a:srgbClr val="333333"/>
                </a:solidFill>
                <a:latin typeface="Raleway"/>
                <a:ea typeface="Raleway"/>
                <a:cs typeface="Raleway"/>
                <a:sym typeface="Raleway"/>
              </a:rPr>
              <a:t>Exploratory analysis of the effect of community profiles on some measures of performance – summary measures pulled from the PDE (e.g. Article 15 punishments, courts martial, promotion schedules).</a:t>
            </a:r>
            <a:endParaRPr sz="2700">
              <a:solidFill>
                <a:srgbClr val="333333"/>
              </a:solidFill>
              <a:latin typeface="Raleway"/>
              <a:ea typeface="Raleway"/>
              <a:cs typeface="Raleway"/>
              <a:sym typeface="Raleway"/>
            </a:endParaRPr>
          </a:p>
          <a:p>
            <a:pPr marL="609600" lvl="0" indent="-476250" rtl="0">
              <a:lnSpc>
                <a:spcPct val="115000"/>
              </a:lnSpc>
              <a:spcBef>
                <a:spcPts val="0"/>
              </a:spcBef>
              <a:spcAft>
                <a:spcPts val="0"/>
              </a:spcAft>
              <a:buClr>
                <a:srgbClr val="333333"/>
              </a:buClr>
              <a:buSzPts val="2700"/>
              <a:buFont typeface="Raleway"/>
              <a:buAutoNum type="arabicPeriod"/>
            </a:pPr>
            <a:r>
              <a:rPr lang="en-US" sz="2700">
                <a:solidFill>
                  <a:srgbClr val="333333"/>
                </a:solidFill>
                <a:latin typeface="Raleway"/>
                <a:ea typeface="Raleway"/>
                <a:cs typeface="Raleway"/>
                <a:sym typeface="Raleway"/>
              </a:rPr>
              <a:t>Creating a data product that combines multiple public data sources to characterize Army bases and communities, e.g. adding to the dashboard or using another approach.</a:t>
            </a:r>
            <a:endParaRPr sz="2700">
              <a:solidFill>
                <a:srgbClr val="333333"/>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Shape 601"/>
          <p:cNvSpPr txBox="1">
            <a:spLocks noGrp="1"/>
          </p:cNvSpPr>
          <p:nvPr>
            <p:ph type="title"/>
          </p:nvPr>
        </p:nvSpPr>
        <p:spPr>
          <a:xfrm>
            <a:off x="609600" y="0"/>
            <a:ext cx="10972800" cy="11430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solidFill>
                  <a:srgbClr val="233E50"/>
                </a:solidFill>
                <a:latin typeface="Raleway"/>
                <a:ea typeface="Raleway"/>
                <a:cs typeface="Raleway"/>
                <a:sym typeface="Raleway"/>
              </a:rPr>
              <a:t>STEM Pathways Data Map</a:t>
            </a:r>
            <a:endParaRPr>
              <a:solidFill>
                <a:srgbClr val="233E50"/>
              </a:solidFill>
              <a:latin typeface="Raleway"/>
              <a:ea typeface="Raleway"/>
              <a:cs typeface="Raleway"/>
              <a:sym typeface="Raleway"/>
            </a:endParaRPr>
          </a:p>
          <a:p>
            <a:pPr marL="0" lvl="0" indent="0">
              <a:spcBef>
                <a:spcPts val="0"/>
              </a:spcBef>
              <a:spcAft>
                <a:spcPts val="0"/>
              </a:spcAft>
              <a:buNone/>
            </a:pPr>
            <a:r>
              <a:rPr lang="en-US" sz="3000">
                <a:solidFill>
                  <a:srgbClr val="233E50"/>
                </a:solidFill>
                <a:latin typeface="Raleway"/>
                <a:ea typeface="Raleway"/>
                <a:cs typeface="Raleway"/>
                <a:sym typeface="Raleway"/>
              </a:rPr>
              <a:t>(Work-in-Progress)</a:t>
            </a:r>
            <a:endParaRPr sz="3000">
              <a:solidFill>
                <a:srgbClr val="233E50"/>
              </a:solidFill>
              <a:latin typeface="Raleway"/>
              <a:ea typeface="Raleway"/>
              <a:cs typeface="Raleway"/>
              <a:sym typeface="Raleway"/>
            </a:endParaRPr>
          </a:p>
        </p:txBody>
      </p:sp>
      <p:pic>
        <p:nvPicPr>
          <p:cNvPr id="602" name="Shape 602"/>
          <p:cNvPicPr preferRelativeResize="0"/>
          <p:nvPr/>
        </p:nvPicPr>
        <p:blipFill>
          <a:blip r:embed="rId3">
            <a:alphaModFix/>
          </a:blip>
          <a:stretch>
            <a:fillRect/>
          </a:stretch>
        </p:blipFill>
        <p:spPr>
          <a:xfrm>
            <a:off x="271875" y="1186750"/>
            <a:ext cx="11310525" cy="5572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Shape 1134"/>
          <p:cNvSpPr txBox="1">
            <a:spLocks noGrp="1"/>
          </p:cNvSpPr>
          <p:nvPr>
            <p:ph type="title"/>
          </p:nvPr>
        </p:nvSpPr>
        <p:spPr>
          <a:xfrm>
            <a:off x="609600" y="2857405"/>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sz="7300" b="1">
                <a:solidFill>
                  <a:schemeClr val="dk2"/>
                </a:solidFill>
                <a:latin typeface="Raleway"/>
                <a:ea typeface="Raleway"/>
                <a:cs typeface="Raleway"/>
                <a:sym typeface="Raleway"/>
              </a:rPr>
              <a:t>Questions</a:t>
            </a:r>
            <a:r>
              <a:rPr lang="en-US" sz="6400" b="1">
                <a:solidFill>
                  <a:schemeClr val="dk2"/>
                </a:solidFill>
                <a:latin typeface="Raleway"/>
                <a:ea typeface="Raleway"/>
                <a:cs typeface="Raleway"/>
                <a:sym typeface="Raleway"/>
              </a:rPr>
              <a:t>?</a:t>
            </a:r>
            <a:endParaRPr sz="6400" b="1">
              <a:solidFill>
                <a:schemeClr val="dk2"/>
              </a:solidFill>
              <a:latin typeface="Raleway"/>
              <a:ea typeface="Raleway"/>
              <a:cs typeface="Raleway"/>
              <a:sym typeface="Raleway"/>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38"/>
        <p:cNvGrpSpPr/>
        <p:nvPr/>
      </p:nvGrpSpPr>
      <p:grpSpPr>
        <a:xfrm>
          <a:off x="0" y="0"/>
          <a:ext cx="0" cy="0"/>
          <a:chOff x="0" y="0"/>
          <a:chExt cx="0" cy="0"/>
        </a:xfrm>
      </p:grpSpPr>
      <p:sp>
        <p:nvSpPr>
          <p:cNvPr id="1139" name="Shape 1139"/>
          <p:cNvSpPr txBox="1">
            <a:spLocks noGrp="1"/>
          </p:cNvSpPr>
          <p:nvPr>
            <p:ph type="ctrTitle"/>
          </p:nvPr>
        </p:nvSpPr>
        <p:spPr>
          <a:xfrm>
            <a:off x="542400" y="395876"/>
            <a:ext cx="6885000" cy="3121200"/>
          </a:xfrm>
          <a:prstGeom prst="rect">
            <a:avLst/>
          </a:prstGeom>
          <a:noFill/>
          <a:ln>
            <a:noFill/>
          </a:ln>
        </p:spPr>
        <p:txBody>
          <a:bodyPr spcFirstLastPara="1" wrap="square" lIns="91425" tIns="45700" rIns="91425" bIns="45700" anchor="ctr" anchorCtr="0">
            <a:noAutofit/>
          </a:bodyPr>
          <a:lstStyle/>
          <a:p>
            <a:pPr marL="457200" lvl="0" indent="0" algn="l" rtl="0">
              <a:lnSpc>
                <a:spcPct val="115000"/>
              </a:lnSpc>
              <a:spcBef>
                <a:spcPts val="0"/>
              </a:spcBef>
              <a:spcAft>
                <a:spcPts val="0"/>
              </a:spcAft>
              <a:buNone/>
            </a:pPr>
            <a:r>
              <a:rPr lang="en-US" sz="2400">
                <a:latin typeface="Trebuchet MS"/>
                <a:ea typeface="Trebuchet MS"/>
                <a:cs typeface="Trebuchet MS"/>
                <a:sym typeface="Trebuchet MS"/>
              </a:rPr>
              <a:t>Midpoint Presentation</a:t>
            </a:r>
            <a:r>
              <a:rPr lang="en-US" sz="2400">
                <a:solidFill>
                  <a:schemeClr val="dk2"/>
                </a:solidFill>
                <a:latin typeface="Trebuchet MS"/>
                <a:ea typeface="Trebuchet MS"/>
                <a:cs typeface="Trebuchet MS"/>
                <a:sym typeface="Trebuchet MS"/>
              </a:rPr>
              <a:t> for the Roanoke Valley</a:t>
            </a:r>
            <a:r>
              <a:rPr lang="en-US" sz="2400">
                <a:latin typeface="Trebuchet MS"/>
                <a:ea typeface="Trebuchet MS"/>
                <a:cs typeface="Trebuchet MS"/>
                <a:sym typeface="Trebuchet MS"/>
              </a:rPr>
              <a:t>-</a:t>
            </a:r>
            <a:r>
              <a:rPr lang="en-US" sz="2400">
                <a:solidFill>
                  <a:schemeClr val="dk2"/>
                </a:solidFill>
                <a:latin typeface="Trebuchet MS"/>
                <a:ea typeface="Trebuchet MS"/>
                <a:cs typeface="Trebuchet MS"/>
                <a:sym typeface="Trebuchet MS"/>
              </a:rPr>
              <a:t>Allegh</a:t>
            </a:r>
            <a:r>
              <a:rPr lang="en-US" sz="2400">
                <a:latin typeface="Trebuchet MS"/>
                <a:ea typeface="Trebuchet MS"/>
                <a:cs typeface="Trebuchet MS"/>
                <a:sym typeface="Trebuchet MS"/>
              </a:rPr>
              <a:t>a</a:t>
            </a:r>
            <a:r>
              <a:rPr lang="en-US" sz="2400">
                <a:solidFill>
                  <a:schemeClr val="dk2"/>
                </a:solidFill>
                <a:latin typeface="Trebuchet MS"/>
                <a:ea typeface="Trebuchet MS"/>
                <a:cs typeface="Trebuchet MS"/>
                <a:sym typeface="Trebuchet MS"/>
              </a:rPr>
              <a:t>ny </a:t>
            </a:r>
            <a:r>
              <a:rPr lang="en-US" sz="2400">
                <a:latin typeface="Trebuchet MS"/>
                <a:ea typeface="Trebuchet MS"/>
                <a:cs typeface="Trebuchet MS"/>
                <a:sym typeface="Trebuchet MS"/>
              </a:rPr>
              <a:t>Regional Project</a:t>
            </a:r>
            <a:endParaRPr sz="2400">
              <a:latin typeface="Trebuchet MS"/>
              <a:ea typeface="Trebuchet MS"/>
              <a:cs typeface="Trebuchet MS"/>
              <a:sym typeface="Trebuchet MS"/>
            </a:endParaRPr>
          </a:p>
          <a:p>
            <a:pPr marL="457200" lvl="0" indent="0" algn="l" rtl="0">
              <a:lnSpc>
                <a:spcPct val="115000"/>
              </a:lnSpc>
              <a:spcBef>
                <a:spcPts val="0"/>
              </a:spcBef>
              <a:spcAft>
                <a:spcPts val="0"/>
              </a:spcAft>
              <a:buNone/>
            </a:pPr>
            <a:endParaRPr sz="2400">
              <a:latin typeface="Trebuchet MS"/>
              <a:ea typeface="Trebuchet MS"/>
              <a:cs typeface="Trebuchet MS"/>
              <a:sym typeface="Trebuchet MS"/>
            </a:endParaRPr>
          </a:p>
          <a:p>
            <a:pPr marL="457200" lvl="0" indent="0" algn="l" rtl="0">
              <a:lnSpc>
                <a:spcPct val="115000"/>
              </a:lnSpc>
              <a:spcBef>
                <a:spcPts val="0"/>
              </a:spcBef>
              <a:spcAft>
                <a:spcPts val="0"/>
              </a:spcAft>
              <a:buNone/>
            </a:pPr>
            <a:endParaRPr sz="2400">
              <a:latin typeface="Trebuchet MS"/>
              <a:ea typeface="Trebuchet MS"/>
              <a:cs typeface="Trebuchet MS"/>
              <a:sym typeface="Trebuchet MS"/>
            </a:endParaRPr>
          </a:p>
        </p:txBody>
      </p:sp>
      <p:sp>
        <p:nvSpPr>
          <p:cNvPr id="1140" name="Shape 1140"/>
          <p:cNvSpPr txBox="1"/>
          <p:nvPr/>
        </p:nvSpPr>
        <p:spPr>
          <a:xfrm>
            <a:off x="285900" y="2750175"/>
            <a:ext cx="11620200" cy="3000000"/>
          </a:xfrm>
          <a:prstGeom prst="rect">
            <a:avLst/>
          </a:prstGeom>
          <a:noFill/>
          <a:ln>
            <a:noFill/>
          </a:ln>
        </p:spPr>
        <p:txBody>
          <a:bodyPr spcFirstLastPara="1" wrap="square" lIns="91425" tIns="91425" rIns="91425" bIns="91425" anchor="ctr" anchorCtr="0">
            <a:noAutofit/>
          </a:bodyPr>
          <a:lstStyle/>
          <a:p>
            <a:pPr marL="0" lvl="0" indent="0" rtl="0">
              <a:lnSpc>
                <a:spcPct val="80000"/>
              </a:lnSpc>
              <a:spcBef>
                <a:spcPts val="1000"/>
              </a:spcBef>
              <a:spcAft>
                <a:spcPts val="0"/>
              </a:spcAft>
              <a:buNone/>
            </a:pPr>
            <a:endParaRPr sz="2220" b="1">
              <a:solidFill>
                <a:schemeClr val="dk2"/>
              </a:solidFill>
              <a:latin typeface="Trebuchet MS"/>
              <a:ea typeface="Trebuchet MS"/>
              <a:cs typeface="Trebuchet MS"/>
              <a:sym typeface="Trebuchet MS"/>
            </a:endParaRPr>
          </a:p>
          <a:p>
            <a:pPr marL="0" lvl="0" indent="0" rtl="0">
              <a:lnSpc>
                <a:spcPct val="80000"/>
              </a:lnSpc>
              <a:spcBef>
                <a:spcPts val="1000"/>
              </a:spcBef>
              <a:spcAft>
                <a:spcPts val="0"/>
              </a:spcAft>
              <a:buNone/>
            </a:pPr>
            <a:r>
              <a:rPr lang="en-US" sz="2220" b="1">
                <a:solidFill>
                  <a:schemeClr val="dk2"/>
                </a:solidFill>
                <a:latin typeface="Trebuchet MS"/>
                <a:ea typeface="Trebuchet MS"/>
                <a:cs typeface="Trebuchet MS"/>
                <a:sym typeface="Trebuchet MS"/>
              </a:rPr>
              <a:t>Sponsor:</a:t>
            </a:r>
            <a:r>
              <a:rPr lang="en-US" sz="2220">
                <a:solidFill>
                  <a:schemeClr val="dk2"/>
                </a:solidFill>
                <a:latin typeface="Trebuchet MS"/>
                <a:ea typeface="Trebuchet MS"/>
                <a:cs typeface="Trebuchet MS"/>
                <a:sym typeface="Trebuchet MS"/>
              </a:rPr>
              <a:t> Wayne Strickland, Director, Roanoke Valley and Alleghany Regional Commission</a:t>
            </a:r>
            <a:endParaRPr sz="2220" b="1">
              <a:solidFill>
                <a:schemeClr val="dk2"/>
              </a:solidFill>
              <a:latin typeface="Trebuchet MS"/>
              <a:ea typeface="Trebuchet MS"/>
              <a:cs typeface="Trebuchet MS"/>
              <a:sym typeface="Trebuchet MS"/>
            </a:endParaRPr>
          </a:p>
          <a:p>
            <a:pPr marL="0" lvl="0" indent="0" rtl="0">
              <a:lnSpc>
                <a:spcPct val="80000"/>
              </a:lnSpc>
              <a:spcBef>
                <a:spcPts val="1000"/>
              </a:spcBef>
              <a:spcAft>
                <a:spcPts val="0"/>
              </a:spcAft>
              <a:buNone/>
            </a:pPr>
            <a:r>
              <a:rPr lang="en-US" sz="2220" b="1">
                <a:solidFill>
                  <a:schemeClr val="dk2"/>
                </a:solidFill>
                <a:latin typeface="Trebuchet MS"/>
                <a:ea typeface="Trebuchet MS"/>
                <a:cs typeface="Trebuchet MS"/>
                <a:sym typeface="Trebuchet MS"/>
              </a:rPr>
              <a:t>Team:</a:t>
            </a:r>
            <a:r>
              <a:rPr lang="en-US" sz="2220">
                <a:solidFill>
                  <a:schemeClr val="dk2"/>
                </a:solidFill>
                <a:latin typeface="Trebuchet MS"/>
                <a:ea typeface="Trebuchet MS"/>
                <a:cs typeface="Trebuchet MS"/>
                <a:sym typeface="Trebuchet MS"/>
              </a:rPr>
              <a:t> Davon Woodard, Eirik Iversen, Cory Kim, and Doug Mattingly</a:t>
            </a:r>
            <a:endParaRPr sz="2220" b="1">
              <a:solidFill>
                <a:schemeClr val="dk2"/>
              </a:solidFill>
              <a:latin typeface="Trebuchet MS"/>
              <a:ea typeface="Trebuchet MS"/>
              <a:cs typeface="Trebuchet MS"/>
              <a:sym typeface="Trebuchet MS"/>
            </a:endParaRPr>
          </a:p>
          <a:p>
            <a:pPr marL="0" lvl="0" indent="0" rtl="0">
              <a:lnSpc>
                <a:spcPct val="80000"/>
              </a:lnSpc>
              <a:spcBef>
                <a:spcPts val="0"/>
              </a:spcBef>
              <a:spcAft>
                <a:spcPts val="0"/>
              </a:spcAft>
              <a:buNone/>
            </a:pPr>
            <a:endParaRPr sz="2220" b="1">
              <a:solidFill>
                <a:schemeClr val="dk2"/>
              </a:solidFill>
              <a:latin typeface="Trebuchet MS"/>
              <a:ea typeface="Trebuchet MS"/>
              <a:cs typeface="Trebuchet MS"/>
              <a:sym typeface="Trebuchet MS"/>
            </a:endParaRPr>
          </a:p>
          <a:p>
            <a:pPr marL="0" lvl="0" indent="0" rtl="0">
              <a:lnSpc>
                <a:spcPct val="80000"/>
              </a:lnSpc>
              <a:spcBef>
                <a:spcPts val="0"/>
              </a:spcBef>
              <a:spcAft>
                <a:spcPts val="0"/>
              </a:spcAft>
              <a:buNone/>
            </a:pPr>
            <a:r>
              <a:rPr lang="en-US" sz="2220" b="1">
                <a:solidFill>
                  <a:schemeClr val="dk2"/>
                </a:solidFill>
                <a:latin typeface="Trebuchet MS"/>
                <a:ea typeface="Trebuchet MS"/>
                <a:cs typeface="Trebuchet MS"/>
                <a:sym typeface="Trebuchet MS"/>
              </a:rPr>
              <a:t>PI: </a:t>
            </a:r>
            <a:r>
              <a:rPr lang="en-US" sz="2220">
                <a:solidFill>
                  <a:schemeClr val="dk2"/>
                </a:solidFill>
                <a:latin typeface="Trebuchet MS"/>
                <a:ea typeface="Trebuchet MS"/>
                <a:cs typeface="Trebuchet MS"/>
                <a:sym typeface="Trebuchet MS"/>
              </a:rPr>
              <a:t>Stephanie Shipp, co-PIs: Vicki Lancaster and Josh Goldstein</a:t>
            </a:r>
            <a:endParaRPr sz="2400">
              <a:solidFill>
                <a:schemeClr val="dk2"/>
              </a:solidFill>
              <a:latin typeface="Trebuchet MS"/>
              <a:ea typeface="Trebuchet MS"/>
              <a:cs typeface="Trebuchet MS"/>
              <a:sym typeface="Trebuchet MS"/>
            </a:endParaRPr>
          </a:p>
          <a:p>
            <a:pPr marL="0" lvl="0" indent="0" rtl="0">
              <a:lnSpc>
                <a:spcPct val="80000"/>
              </a:lnSpc>
              <a:spcBef>
                <a:spcPts val="1000"/>
              </a:spcBef>
              <a:spcAft>
                <a:spcPts val="0"/>
              </a:spcAft>
              <a:buNone/>
            </a:pPr>
            <a:endParaRPr/>
          </a:p>
        </p:txBody>
      </p:sp>
      <p:pic>
        <p:nvPicPr>
          <p:cNvPr id="1141" name="Shape 1141"/>
          <p:cNvPicPr preferRelativeResize="0"/>
          <p:nvPr/>
        </p:nvPicPr>
        <p:blipFill rotWithShape="1">
          <a:blip r:embed="rId4">
            <a:alphaModFix/>
          </a:blip>
          <a:srcRect/>
          <a:stretch/>
        </p:blipFill>
        <p:spPr>
          <a:xfrm>
            <a:off x="4793875" y="5340902"/>
            <a:ext cx="1613100" cy="1075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pic>
        <p:nvPicPr>
          <p:cNvPr id="1147" name="Shape 1147"/>
          <p:cNvPicPr preferRelativeResize="0"/>
          <p:nvPr/>
        </p:nvPicPr>
        <p:blipFill>
          <a:blip r:embed="rId3">
            <a:alphaModFix/>
          </a:blip>
          <a:stretch>
            <a:fillRect/>
          </a:stretch>
        </p:blipFill>
        <p:spPr>
          <a:xfrm>
            <a:off x="6552475" y="3012451"/>
            <a:ext cx="2077751" cy="2770353"/>
          </a:xfrm>
          <a:prstGeom prst="rect">
            <a:avLst/>
          </a:prstGeom>
          <a:noFill/>
          <a:ln>
            <a:noFill/>
          </a:ln>
        </p:spPr>
      </p:pic>
      <p:sp>
        <p:nvSpPr>
          <p:cNvPr id="1148" name="Shape 1148"/>
          <p:cNvSpPr txBox="1">
            <a:spLocks noGrp="1"/>
          </p:cNvSpPr>
          <p:nvPr>
            <p:ph type="title"/>
          </p:nvPr>
        </p:nvSpPr>
        <p:spPr>
          <a:xfrm>
            <a:off x="443754" y="1"/>
            <a:ext cx="11322300" cy="102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r>
              <a:rPr lang="en-US" sz="3000"/>
              <a:t>Project Goal(s) </a:t>
            </a:r>
            <a:endParaRPr sz="3000"/>
          </a:p>
        </p:txBody>
      </p:sp>
      <p:sp>
        <p:nvSpPr>
          <p:cNvPr id="1149" name="Shape 1149"/>
          <p:cNvSpPr txBox="1">
            <a:spLocks noGrp="1"/>
          </p:cNvSpPr>
          <p:nvPr>
            <p:ph type="body" idx="1"/>
          </p:nvPr>
        </p:nvSpPr>
        <p:spPr>
          <a:xfrm>
            <a:off x="788575" y="945900"/>
            <a:ext cx="5507700" cy="5108700"/>
          </a:xfrm>
          <a:prstGeom prst="rect">
            <a:avLst/>
          </a:prstGeom>
        </p:spPr>
        <p:txBody>
          <a:bodyPr spcFirstLastPara="1" wrap="square" lIns="91425" tIns="91425" rIns="91425" bIns="91425" anchor="t" anchorCtr="0">
            <a:noAutofit/>
          </a:bodyPr>
          <a:lstStyle/>
          <a:p>
            <a:pPr marL="0" lvl="0" indent="0" rtl="0">
              <a:lnSpc>
                <a:spcPct val="115000"/>
              </a:lnSpc>
              <a:spcBef>
                <a:spcPts val="1000"/>
              </a:spcBef>
              <a:spcAft>
                <a:spcPts val="0"/>
              </a:spcAft>
              <a:buNone/>
            </a:pPr>
            <a:r>
              <a:rPr lang="en-US" sz="1800"/>
              <a:t>SDAL plans to create community-scapes for the Roanoke Valley-Alleghany Region which align with the Commission goals and show whether the region is meeting their goals. </a:t>
            </a:r>
            <a:endParaRPr sz="1800"/>
          </a:p>
          <a:p>
            <a:pPr marL="914400" lvl="1" indent="-342900" rtl="0">
              <a:lnSpc>
                <a:spcPct val="115000"/>
              </a:lnSpc>
              <a:spcBef>
                <a:spcPts val="1000"/>
              </a:spcBef>
              <a:spcAft>
                <a:spcPts val="0"/>
              </a:spcAft>
              <a:buSzPts val="1800"/>
              <a:buChar char="•"/>
            </a:pPr>
            <a:r>
              <a:rPr lang="en-US" sz="1800"/>
              <a:t>Community-scapes are social, economic, health, and well-being indicators at the sub-city or sub-county (neighborhood) levels.</a:t>
            </a:r>
            <a:endParaRPr sz="1800"/>
          </a:p>
          <a:p>
            <a:pPr marL="0" lvl="0" indent="0" rtl="0">
              <a:lnSpc>
                <a:spcPct val="115000"/>
              </a:lnSpc>
              <a:spcBef>
                <a:spcPts val="1000"/>
              </a:spcBef>
              <a:spcAft>
                <a:spcPts val="0"/>
              </a:spcAft>
              <a:buNone/>
            </a:pPr>
            <a:r>
              <a:rPr lang="en-US" sz="1800"/>
              <a:t>For this project, our partners, include: </a:t>
            </a:r>
            <a:endParaRPr sz="1800"/>
          </a:p>
          <a:p>
            <a:pPr marL="914400" lvl="1" indent="-342900" rtl="0">
              <a:lnSpc>
                <a:spcPct val="115000"/>
              </a:lnSpc>
              <a:spcBef>
                <a:spcPts val="1000"/>
              </a:spcBef>
              <a:spcAft>
                <a:spcPts val="0"/>
              </a:spcAft>
              <a:buSzPts val="1800"/>
              <a:buChar char="•"/>
            </a:pPr>
            <a:r>
              <a:rPr lang="en-US" sz="1800"/>
              <a:t>Virginia Tech- Maggie Cowell</a:t>
            </a:r>
            <a:endParaRPr sz="1800"/>
          </a:p>
          <a:p>
            <a:pPr marL="914400" lvl="1" indent="-342900" rtl="0">
              <a:lnSpc>
                <a:spcPct val="115000"/>
              </a:lnSpc>
              <a:spcBef>
                <a:spcPts val="1000"/>
              </a:spcBef>
              <a:spcAft>
                <a:spcPts val="0"/>
              </a:spcAft>
              <a:buSzPts val="1800"/>
              <a:buChar char="•"/>
            </a:pPr>
            <a:r>
              <a:rPr lang="en-US" sz="1800"/>
              <a:t>Global Forum on Urban and Regional Resilience - Jim Bohland</a:t>
            </a:r>
            <a:endParaRPr sz="1800"/>
          </a:p>
          <a:p>
            <a:pPr marL="914400" lvl="1" indent="-342900" rtl="0">
              <a:lnSpc>
                <a:spcPct val="115000"/>
              </a:lnSpc>
              <a:spcBef>
                <a:spcPts val="1000"/>
              </a:spcBef>
              <a:spcAft>
                <a:spcPts val="0"/>
              </a:spcAft>
              <a:buSzPts val="1800"/>
              <a:buChar char="•"/>
            </a:pPr>
            <a:r>
              <a:rPr lang="en-US" sz="1800"/>
              <a:t>Hollins University - Jon Bohland</a:t>
            </a:r>
            <a:endParaRPr sz="1800"/>
          </a:p>
          <a:p>
            <a:pPr marL="457200" marR="0" lvl="0" indent="0" algn="l" rtl="0">
              <a:lnSpc>
                <a:spcPct val="115000"/>
              </a:lnSpc>
              <a:spcBef>
                <a:spcPts val="1000"/>
              </a:spcBef>
              <a:spcAft>
                <a:spcPts val="1000"/>
              </a:spcAft>
              <a:buNone/>
            </a:pPr>
            <a:endParaRPr sz="1800"/>
          </a:p>
        </p:txBody>
      </p:sp>
      <p:pic>
        <p:nvPicPr>
          <p:cNvPr id="1150" name="Shape 1150"/>
          <p:cNvPicPr preferRelativeResize="0"/>
          <p:nvPr/>
        </p:nvPicPr>
        <p:blipFill>
          <a:blip r:embed="rId4">
            <a:alphaModFix/>
          </a:blip>
          <a:stretch>
            <a:fillRect/>
          </a:stretch>
        </p:blipFill>
        <p:spPr>
          <a:xfrm>
            <a:off x="7482350" y="1106676"/>
            <a:ext cx="4208526" cy="2198955"/>
          </a:xfrm>
          <a:prstGeom prst="rect">
            <a:avLst/>
          </a:prstGeom>
          <a:noFill/>
          <a:ln>
            <a:noFill/>
          </a:ln>
        </p:spPr>
      </p:pic>
      <p:pic>
        <p:nvPicPr>
          <p:cNvPr id="1151" name="Shape 1151"/>
          <p:cNvPicPr preferRelativeResize="0"/>
          <p:nvPr/>
        </p:nvPicPr>
        <p:blipFill>
          <a:blip r:embed="rId5">
            <a:alphaModFix/>
          </a:blip>
          <a:stretch>
            <a:fillRect/>
          </a:stretch>
        </p:blipFill>
        <p:spPr>
          <a:xfrm>
            <a:off x="8433901" y="4165131"/>
            <a:ext cx="3256972" cy="183078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Shape 1157"/>
          <p:cNvSpPr txBox="1">
            <a:spLocks noGrp="1"/>
          </p:cNvSpPr>
          <p:nvPr>
            <p:ph type="title"/>
          </p:nvPr>
        </p:nvSpPr>
        <p:spPr>
          <a:xfrm>
            <a:off x="443754" y="1"/>
            <a:ext cx="11322300" cy="102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r>
              <a:rPr lang="en-US" sz="3000"/>
              <a:t>Community Indicators</a:t>
            </a:r>
            <a:endParaRPr sz="3000"/>
          </a:p>
        </p:txBody>
      </p:sp>
      <p:grpSp>
        <p:nvGrpSpPr>
          <p:cNvPr id="1158" name="Shape 1158"/>
          <p:cNvGrpSpPr/>
          <p:nvPr/>
        </p:nvGrpSpPr>
        <p:grpSpPr>
          <a:xfrm>
            <a:off x="6671625" y="1688937"/>
            <a:ext cx="2109169" cy="3784937"/>
            <a:chOff x="1102683" y="283725"/>
            <a:chExt cx="2121900" cy="4076400"/>
          </a:xfrm>
        </p:grpSpPr>
        <p:sp>
          <p:nvSpPr>
            <p:cNvPr id="1159" name="Shape 1159"/>
            <p:cNvSpPr/>
            <p:nvPr/>
          </p:nvSpPr>
          <p:spPr>
            <a:xfrm>
              <a:off x="1178650" y="283725"/>
              <a:ext cx="2030400" cy="4076400"/>
            </a:xfrm>
            <a:prstGeom prst="rect">
              <a:avLst/>
            </a:prstGeom>
            <a:solidFill>
              <a:srgbClr val="233E5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160" name="Shape 1160"/>
            <p:cNvSpPr/>
            <p:nvPr/>
          </p:nvSpPr>
          <p:spPr>
            <a:xfrm>
              <a:off x="1118226" y="341741"/>
              <a:ext cx="2048100" cy="13665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161" name="Shape 1161"/>
            <p:cNvSpPr/>
            <p:nvPr/>
          </p:nvSpPr>
          <p:spPr>
            <a:xfrm>
              <a:off x="1102683" y="585354"/>
              <a:ext cx="2121900" cy="675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000" b="1">
                  <a:solidFill>
                    <a:srgbClr val="233E50"/>
                  </a:solidFill>
                  <a:latin typeface="Roboto"/>
                  <a:ea typeface="Roboto"/>
                  <a:cs typeface="Roboto"/>
                  <a:sym typeface="Roboto"/>
                </a:rPr>
                <a:t>Healthy </a:t>
              </a:r>
              <a:endParaRPr sz="2000" b="1">
                <a:solidFill>
                  <a:srgbClr val="233E50"/>
                </a:solidFill>
                <a:latin typeface="Roboto"/>
                <a:ea typeface="Roboto"/>
                <a:cs typeface="Roboto"/>
                <a:sym typeface="Roboto"/>
              </a:endParaRPr>
            </a:p>
            <a:p>
              <a:pPr marL="0" lvl="0" indent="0" algn="ctr" rtl="0">
                <a:spcBef>
                  <a:spcPts val="0"/>
                </a:spcBef>
                <a:spcAft>
                  <a:spcPts val="0"/>
                </a:spcAft>
                <a:buNone/>
              </a:pPr>
              <a:r>
                <a:rPr lang="en-US" sz="2000" b="1">
                  <a:solidFill>
                    <a:srgbClr val="233E50"/>
                  </a:solidFill>
                  <a:latin typeface="Roboto"/>
                  <a:ea typeface="Roboto"/>
                  <a:cs typeface="Roboto"/>
                  <a:sym typeface="Roboto"/>
                </a:rPr>
                <a:t>Roanoke</a:t>
              </a:r>
              <a:endParaRPr sz="2000" b="1">
                <a:solidFill>
                  <a:srgbClr val="233E50"/>
                </a:solidFill>
                <a:latin typeface="Roboto"/>
                <a:ea typeface="Roboto"/>
                <a:cs typeface="Roboto"/>
                <a:sym typeface="Roboto"/>
              </a:endParaRPr>
            </a:p>
          </p:txBody>
        </p:sp>
        <p:sp>
          <p:nvSpPr>
            <p:cNvPr id="1162" name="Shape 1162"/>
            <p:cNvSpPr/>
            <p:nvPr/>
          </p:nvSpPr>
          <p:spPr>
            <a:xfrm>
              <a:off x="1148438" y="1977598"/>
              <a:ext cx="2030400" cy="1085400"/>
            </a:xfrm>
            <a:prstGeom prst="rect">
              <a:avLst/>
            </a:prstGeom>
            <a:noFill/>
            <a:ln>
              <a:noFill/>
            </a:ln>
          </p:spPr>
          <p:txBody>
            <a:bodyPr spcFirstLastPara="1" wrap="square" lIns="121900" tIns="121900" rIns="121900" bIns="121900" anchor="t" anchorCtr="0">
              <a:noAutofit/>
            </a:bodyPr>
            <a:lstStyle/>
            <a:p>
              <a:pPr marL="342900" lvl="0" indent="-387350" rtl="0">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Food Insecurity</a:t>
              </a:r>
              <a:endParaRPr sz="1300">
                <a:solidFill>
                  <a:srgbClr val="FFFFFF"/>
                </a:solidFill>
                <a:latin typeface="Roboto"/>
                <a:ea typeface="Roboto"/>
                <a:cs typeface="Roboto"/>
                <a:sym typeface="Roboto"/>
              </a:endParaRPr>
            </a:p>
            <a:p>
              <a:pPr marL="342900" lvl="0" indent="-387350" rtl="0">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Primary Care Providers</a:t>
              </a:r>
              <a:endParaRPr sz="1300">
                <a:solidFill>
                  <a:srgbClr val="FFFFFF"/>
                </a:solidFill>
                <a:latin typeface="Roboto"/>
                <a:ea typeface="Roboto"/>
                <a:cs typeface="Roboto"/>
                <a:sym typeface="Roboto"/>
              </a:endParaRPr>
            </a:p>
            <a:p>
              <a:pPr marL="342900" lvl="0" indent="-387350" rtl="0">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Obesity</a:t>
              </a:r>
              <a:endParaRPr sz="1300">
                <a:solidFill>
                  <a:srgbClr val="FFFFFF"/>
                </a:solidFill>
                <a:latin typeface="Roboto"/>
                <a:ea typeface="Roboto"/>
                <a:cs typeface="Roboto"/>
                <a:sym typeface="Roboto"/>
              </a:endParaRPr>
            </a:p>
            <a:p>
              <a:pPr marL="0" lvl="0" indent="0" rtl="0">
                <a:lnSpc>
                  <a:spcPct val="115000"/>
                </a:lnSpc>
                <a:spcBef>
                  <a:spcPts val="0"/>
                </a:spcBef>
                <a:spcAft>
                  <a:spcPts val="0"/>
                </a:spcAft>
                <a:buNone/>
              </a:pPr>
              <a:endParaRPr sz="1100">
                <a:solidFill>
                  <a:srgbClr val="FFFFFF"/>
                </a:solidFill>
                <a:latin typeface="Roboto"/>
                <a:ea typeface="Roboto"/>
                <a:cs typeface="Roboto"/>
                <a:sym typeface="Roboto"/>
              </a:endParaRPr>
            </a:p>
          </p:txBody>
        </p:sp>
      </p:grpSp>
      <p:grpSp>
        <p:nvGrpSpPr>
          <p:cNvPr id="1163" name="Shape 1163"/>
          <p:cNvGrpSpPr/>
          <p:nvPr/>
        </p:nvGrpSpPr>
        <p:grpSpPr>
          <a:xfrm>
            <a:off x="1269775" y="1688937"/>
            <a:ext cx="2093723" cy="3784937"/>
            <a:chOff x="1118226" y="283725"/>
            <a:chExt cx="2106362" cy="4076400"/>
          </a:xfrm>
        </p:grpSpPr>
        <p:sp>
          <p:nvSpPr>
            <p:cNvPr id="1164" name="Shape 1164"/>
            <p:cNvSpPr/>
            <p:nvPr/>
          </p:nvSpPr>
          <p:spPr>
            <a:xfrm>
              <a:off x="1178650" y="283725"/>
              <a:ext cx="2030400" cy="4076400"/>
            </a:xfrm>
            <a:prstGeom prst="rect">
              <a:avLst/>
            </a:prstGeom>
            <a:solidFill>
              <a:srgbClr val="233E5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165" name="Shape 1165"/>
            <p:cNvSpPr/>
            <p:nvPr/>
          </p:nvSpPr>
          <p:spPr>
            <a:xfrm>
              <a:off x="1118226" y="341741"/>
              <a:ext cx="2048100" cy="13665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166" name="Shape 1166"/>
            <p:cNvSpPr/>
            <p:nvPr/>
          </p:nvSpPr>
          <p:spPr>
            <a:xfrm>
              <a:off x="1178639" y="470599"/>
              <a:ext cx="1970100" cy="675000"/>
            </a:xfrm>
            <a:prstGeom prst="rect">
              <a:avLst/>
            </a:prstGeom>
            <a:solidFill>
              <a:srgbClr val="FFFFFF"/>
            </a:solid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000" b="1">
                  <a:solidFill>
                    <a:srgbClr val="233E50"/>
                  </a:solidFill>
                  <a:latin typeface="Roboto"/>
                  <a:ea typeface="Roboto"/>
                  <a:cs typeface="Roboto"/>
                  <a:sym typeface="Roboto"/>
                </a:rPr>
                <a:t>Economic Development</a:t>
              </a:r>
              <a:endParaRPr sz="2000" b="1">
                <a:solidFill>
                  <a:srgbClr val="233E50"/>
                </a:solidFill>
                <a:latin typeface="Roboto"/>
                <a:ea typeface="Roboto"/>
                <a:cs typeface="Roboto"/>
                <a:sym typeface="Roboto"/>
              </a:endParaRPr>
            </a:p>
          </p:txBody>
        </p:sp>
        <p:sp>
          <p:nvSpPr>
            <p:cNvPr id="1167" name="Shape 1167"/>
            <p:cNvSpPr/>
            <p:nvPr/>
          </p:nvSpPr>
          <p:spPr>
            <a:xfrm>
              <a:off x="1194188" y="1977598"/>
              <a:ext cx="2030400" cy="1085400"/>
            </a:xfrm>
            <a:prstGeom prst="rect">
              <a:avLst/>
            </a:prstGeom>
            <a:solidFill>
              <a:srgbClr val="233E50"/>
            </a:solidFill>
            <a:ln>
              <a:noFill/>
            </a:ln>
          </p:spPr>
          <p:txBody>
            <a:bodyPr spcFirstLastPara="1" wrap="square" lIns="121900" tIns="121900" rIns="121900" bIns="121900" anchor="t" anchorCtr="0">
              <a:noAutofit/>
            </a:bodyPr>
            <a:lstStyle/>
            <a:p>
              <a:pPr marL="342900" lvl="0" indent="-387350" rtl="0">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Unemployment</a:t>
              </a:r>
              <a:endParaRPr sz="1300">
                <a:solidFill>
                  <a:srgbClr val="FFFFFF"/>
                </a:solidFill>
                <a:latin typeface="Roboto"/>
                <a:ea typeface="Roboto"/>
                <a:cs typeface="Roboto"/>
                <a:sym typeface="Roboto"/>
              </a:endParaRPr>
            </a:p>
            <a:p>
              <a:pPr marL="342900" lvl="0" indent="-387350" rtl="0">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Median Income</a:t>
              </a:r>
              <a:endParaRPr sz="1300">
                <a:solidFill>
                  <a:srgbClr val="FFFFFF"/>
                </a:solidFill>
                <a:latin typeface="Roboto"/>
                <a:ea typeface="Roboto"/>
                <a:cs typeface="Roboto"/>
                <a:sym typeface="Roboto"/>
              </a:endParaRPr>
            </a:p>
            <a:p>
              <a:pPr marL="342900" lvl="0" indent="-387350" rtl="0">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Housing Burden</a:t>
              </a:r>
              <a:endParaRPr sz="1300">
                <a:solidFill>
                  <a:srgbClr val="FFFFFF"/>
                </a:solidFill>
                <a:latin typeface="Roboto"/>
                <a:ea typeface="Roboto"/>
                <a:cs typeface="Roboto"/>
                <a:sym typeface="Roboto"/>
              </a:endParaRPr>
            </a:p>
            <a:p>
              <a:pPr marL="0" lvl="0" indent="0" rtl="0">
                <a:lnSpc>
                  <a:spcPct val="115000"/>
                </a:lnSpc>
                <a:spcBef>
                  <a:spcPts val="0"/>
                </a:spcBef>
                <a:spcAft>
                  <a:spcPts val="0"/>
                </a:spcAft>
                <a:buNone/>
              </a:pPr>
              <a:endParaRPr sz="1300">
                <a:solidFill>
                  <a:srgbClr val="FFFFFF"/>
                </a:solidFill>
                <a:latin typeface="Roboto"/>
                <a:ea typeface="Roboto"/>
                <a:cs typeface="Roboto"/>
                <a:sym typeface="Roboto"/>
              </a:endParaRPr>
            </a:p>
          </p:txBody>
        </p:sp>
      </p:grpSp>
      <p:grpSp>
        <p:nvGrpSpPr>
          <p:cNvPr id="1168" name="Shape 1168"/>
          <p:cNvGrpSpPr/>
          <p:nvPr/>
        </p:nvGrpSpPr>
        <p:grpSpPr>
          <a:xfrm>
            <a:off x="3978425" y="1688937"/>
            <a:ext cx="2078279" cy="3784937"/>
            <a:chOff x="1348508" y="283725"/>
            <a:chExt cx="2090824" cy="4076400"/>
          </a:xfrm>
        </p:grpSpPr>
        <p:sp>
          <p:nvSpPr>
            <p:cNvPr id="1169" name="Shape 1169"/>
            <p:cNvSpPr/>
            <p:nvPr/>
          </p:nvSpPr>
          <p:spPr>
            <a:xfrm>
              <a:off x="1408932" y="283725"/>
              <a:ext cx="2030400" cy="4076400"/>
            </a:xfrm>
            <a:prstGeom prst="rect">
              <a:avLst/>
            </a:prstGeom>
            <a:solidFill>
              <a:srgbClr val="233E5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170" name="Shape 1170"/>
            <p:cNvSpPr/>
            <p:nvPr/>
          </p:nvSpPr>
          <p:spPr>
            <a:xfrm>
              <a:off x="1348508" y="341741"/>
              <a:ext cx="2048100" cy="13665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171" name="Shape 1171"/>
            <p:cNvSpPr/>
            <p:nvPr/>
          </p:nvSpPr>
          <p:spPr>
            <a:xfrm>
              <a:off x="1362102" y="564487"/>
              <a:ext cx="2048100" cy="675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000" b="1">
                  <a:solidFill>
                    <a:srgbClr val="233E50"/>
                  </a:solidFill>
                  <a:latin typeface="Roboto"/>
                  <a:ea typeface="Roboto"/>
                  <a:cs typeface="Roboto"/>
                  <a:sym typeface="Roboto"/>
                </a:rPr>
                <a:t>Workforce</a:t>
              </a:r>
              <a:endParaRPr sz="2000" b="1">
                <a:solidFill>
                  <a:srgbClr val="233E50"/>
                </a:solidFill>
                <a:latin typeface="Roboto"/>
                <a:ea typeface="Roboto"/>
                <a:cs typeface="Roboto"/>
                <a:sym typeface="Roboto"/>
              </a:endParaRPr>
            </a:p>
            <a:p>
              <a:pPr marL="0" lvl="0" indent="0" algn="ctr" rtl="0">
                <a:spcBef>
                  <a:spcPts val="0"/>
                </a:spcBef>
                <a:spcAft>
                  <a:spcPts val="0"/>
                </a:spcAft>
                <a:buNone/>
              </a:pPr>
              <a:r>
                <a:rPr lang="en-US" sz="2000" b="1">
                  <a:solidFill>
                    <a:srgbClr val="233E50"/>
                  </a:solidFill>
                  <a:latin typeface="Roboto"/>
                  <a:ea typeface="Roboto"/>
                  <a:cs typeface="Roboto"/>
                  <a:sym typeface="Roboto"/>
                </a:rPr>
                <a:t>Development</a:t>
              </a:r>
              <a:endParaRPr sz="2000" b="1">
                <a:solidFill>
                  <a:srgbClr val="233E50"/>
                </a:solidFill>
                <a:latin typeface="Roboto"/>
                <a:ea typeface="Roboto"/>
                <a:cs typeface="Roboto"/>
                <a:sym typeface="Roboto"/>
              </a:endParaRPr>
            </a:p>
          </p:txBody>
        </p:sp>
      </p:grpSp>
      <p:grpSp>
        <p:nvGrpSpPr>
          <p:cNvPr id="1172" name="Shape 1172"/>
          <p:cNvGrpSpPr/>
          <p:nvPr/>
        </p:nvGrpSpPr>
        <p:grpSpPr>
          <a:xfrm>
            <a:off x="9395725" y="1688937"/>
            <a:ext cx="2078279" cy="3784937"/>
            <a:chOff x="1118226" y="283725"/>
            <a:chExt cx="2090824" cy="4076400"/>
          </a:xfrm>
        </p:grpSpPr>
        <p:sp>
          <p:nvSpPr>
            <p:cNvPr id="1173" name="Shape 1173"/>
            <p:cNvSpPr/>
            <p:nvPr/>
          </p:nvSpPr>
          <p:spPr>
            <a:xfrm>
              <a:off x="1178650" y="283725"/>
              <a:ext cx="2030400" cy="4076400"/>
            </a:xfrm>
            <a:prstGeom prst="rect">
              <a:avLst/>
            </a:prstGeom>
            <a:solidFill>
              <a:srgbClr val="233E50"/>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174" name="Shape 1174"/>
            <p:cNvSpPr/>
            <p:nvPr/>
          </p:nvSpPr>
          <p:spPr>
            <a:xfrm>
              <a:off x="1118226" y="341741"/>
              <a:ext cx="2048100" cy="13665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175" name="Shape 1175"/>
            <p:cNvSpPr/>
            <p:nvPr/>
          </p:nvSpPr>
          <p:spPr>
            <a:xfrm>
              <a:off x="1127066" y="583173"/>
              <a:ext cx="2030400" cy="675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2000" b="1">
                  <a:solidFill>
                    <a:srgbClr val="233E50"/>
                  </a:solidFill>
                  <a:latin typeface="Roboto"/>
                  <a:ea typeface="Roboto"/>
                  <a:cs typeface="Roboto"/>
                  <a:sym typeface="Roboto"/>
                </a:rPr>
                <a:t>Natural </a:t>
              </a:r>
              <a:endParaRPr sz="2000" b="1">
                <a:solidFill>
                  <a:srgbClr val="233E50"/>
                </a:solidFill>
                <a:latin typeface="Roboto"/>
                <a:ea typeface="Roboto"/>
                <a:cs typeface="Roboto"/>
                <a:sym typeface="Roboto"/>
              </a:endParaRPr>
            </a:p>
            <a:p>
              <a:pPr marL="0" lvl="0" indent="0" algn="ctr" rtl="0">
                <a:spcBef>
                  <a:spcPts val="0"/>
                </a:spcBef>
                <a:spcAft>
                  <a:spcPts val="0"/>
                </a:spcAft>
                <a:buNone/>
              </a:pPr>
              <a:r>
                <a:rPr lang="en-US" sz="2000" b="1">
                  <a:solidFill>
                    <a:srgbClr val="233E50"/>
                  </a:solidFill>
                  <a:latin typeface="Roboto"/>
                  <a:ea typeface="Roboto"/>
                  <a:cs typeface="Roboto"/>
                  <a:sym typeface="Roboto"/>
                </a:rPr>
                <a:t>Assets</a:t>
              </a:r>
              <a:endParaRPr sz="2000" b="1">
                <a:solidFill>
                  <a:srgbClr val="233E50"/>
                </a:solidFill>
                <a:latin typeface="Roboto"/>
                <a:ea typeface="Roboto"/>
                <a:cs typeface="Roboto"/>
                <a:sym typeface="Roboto"/>
              </a:endParaRPr>
            </a:p>
          </p:txBody>
        </p:sp>
        <p:sp>
          <p:nvSpPr>
            <p:cNvPr id="1176" name="Shape 1176"/>
            <p:cNvSpPr/>
            <p:nvPr/>
          </p:nvSpPr>
          <p:spPr>
            <a:xfrm>
              <a:off x="1126155" y="1886537"/>
              <a:ext cx="2030400" cy="1085400"/>
            </a:xfrm>
            <a:prstGeom prst="rect">
              <a:avLst/>
            </a:prstGeom>
            <a:noFill/>
            <a:ln>
              <a:noFill/>
            </a:ln>
          </p:spPr>
          <p:txBody>
            <a:bodyPr spcFirstLastPara="1" wrap="square" lIns="121900" tIns="121900" rIns="121900" bIns="121900" anchor="t" anchorCtr="0">
              <a:noAutofit/>
            </a:bodyPr>
            <a:lstStyle/>
            <a:p>
              <a:pPr marL="342900" lvl="0" indent="-387350" rtl="0">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Air Quality - PM25</a:t>
              </a:r>
              <a:endParaRPr sz="1300">
                <a:solidFill>
                  <a:srgbClr val="FFFFFF"/>
                </a:solidFill>
                <a:latin typeface="Roboto"/>
                <a:ea typeface="Roboto"/>
                <a:cs typeface="Roboto"/>
                <a:sym typeface="Roboto"/>
              </a:endParaRPr>
            </a:p>
            <a:p>
              <a:pPr marL="342900" lvl="0" indent="-387350" rtl="0">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Air Quality - Ozone</a:t>
              </a:r>
              <a:endParaRPr sz="1300">
                <a:solidFill>
                  <a:srgbClr val="FFFFFF"/>
                </a:solidFill>
                <a:latin typeface="Roboto"/>
                <a:ea typeface="Roboto"/>
                <a:cs typeface="Roboto"/>
                <a:sym typeface="Roboto"/>
              </a:endParaRPr>
            </a:p>
            <a:p>
              <a:pPr marL="342900" lvl="0" indent="-387350" rtl="0">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Greenways</a:t>
              </a:r>
              <a:endParaRPr sz="1300">
                <a:solidFill>
                  <a:srgbClr val="FFFFFF"/>
                </a:solidFill>
                <a:latin typeface="Roboto"/>
                <a:ea typeface="Roboto"/>
                <a:cs typeface="Roboto"/>
                <a:sym typeface="Roboto"/>
              </a:endParaRPr>
            </a:p>
          </p:txBody>
        </p:sp>
      </p:grpSp>
      <p:sp>
        <p:nvSpPr>
          <p:cNvPr id="1177" name="Shape 1177"/>
          <p:cNvSpPr/>
          <p:nvPr/>
        </p:nvSpPr>
        <p:spPr>
          <a:xfrm>
            <a:off x="4038593" y="3261748"/>
            <a:ext cx="2018100" cy="1007700"/>
          </a:xfrm>
          <a:prstGeom prst="rect">
            <a:avLst/>
          </a:prstGeom>
          <a:solidFill>
            <a:srgbClr val="233E50"/>
          </a:solidFill>
          <a:ln>
            <a:noFill/>
          </a:ln>
        </p:spPr>
        <p:txBody>
          <a:bodyPr spcFirstLastPara="1" wrap="square" lIns="121900" tIns="121900" rIns="121900" bIns="121900" anchor="t" anchorCtr="0">
            <a:noAutofit/>
          </a:bodyPr>
          <a:lstStyle/>
          <a:p>
            <a:pPr marL="342900" lvl="0" indent="-387350" rtl="0">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High School Graduation Rate</a:t>
            </a:r>
            <a:endParaRPr sz="1300">
              <a:solidFill>
                <a:srgbClr val="FFFFFF"/>
              </a:solidFill>
              <a:latin typeface="Roboto"/>
              <a:ea typeface="Roboto"/>
              <a:cs typeface="Roboto"/>
              <a:sym typeface="Roboto"/>
            </a:endParaRPr>
          </a:p>
          <a:p>
            <a:pPr marL="342900" lvl="0" indent="-387350" rtl="0">
              <a:lnSpc>
                <a:spcPct val="115000"/>
              </a:lnSpc>
              <a:spcBef>
                <a:spcPts val="0"/>
              </a:spcBef>
              <a:spcAft>
                <a:spcPts val="0"/>
              </a:spcAft>
              <a:buClr>
                <a:srgbClr val="FFFFFF"/>
              </a:buClr>
              <a:buSzPts val="1300"/>
              <a:buFont typeface="Roboto"/>
              <a:buChar char="●"/>
            </a:pPr>
            <a:r>
              <a:rPr lang="en-US" sz="1300">
                <a:solidFill>
                  <a:srgbClr val="FFFFFF"/>
                </a:solidFill>
                <a:latin typeface="Roboto"/>
                <a:ea typeface="Roboto"/>
                <a:cs typeface="Roboto"/>
                <a:sym typeface="Roboto"/>
              </a:rPr>
              <a:t>Available Jobs</a:t>
            </a:r>
            <a:endParaRPr sz="1300">
              <a:solidFill>
                <a:srgbClr val="FFFFFF"/>
              </a:solidFill>
              <a:latin typeface="Roboto"/>
              <a:ea typeface="Roboto"/>
              <a:cs typeface="Roboto"/>
              <a:sym typeface="Roboto"/>
            </a:endParaRPr>
          </a:p>
          <a:p>
            <a:pPr marL="0" lvl="0" indent="0" rtl="0">
              <a:lnSpc>
                <a:spcPct val="115000"/>
              </a:lnSpc>
              <a:spcBef>
                <a:spcPts val="0"/>
              </a:spcBef>
              <a:spcAft>
                <a:spcPts val="0"/>
              </a:spcAft>
              <a:buNone/>
            </a:pPr>
            <a:endParaRPr sz="1300">
              <a:solidFill>
                <a:srgbClr val="FFFFFF"/>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Shape 1183"/>
          <p:cNvSpPr txBox="1">
            <a:spLocks noGrp="1"/>
          </p:cNvSpPr>
          <p:nvPr>
            <p:ph type="title"/>
          </p:nvPr>
        </p:nvSpPr>
        <p:spPr>
          <a:xfrm>
            <a:off x="443754" y="1"/>
            <a:ext cx="11322300" cy="102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Indicator Worksheet </a:t>
            </a:r>
            <a:endParaRPr/>
          </a:p>
        </p:txBody>
      </p:sp>
      <p:sp>
        <p:nvSpPr>
          <p:cNvPr id="1184" name="Shape 1184"/>
          <p:cNvSpPr txBox="1">
            <a:spLocks noGrp="1"/>
          </p:cNvSpPr>
          <p:nvPr>
            <p:ph type="body" idx="1"/>
          </p:nvPr>
        </p:nvSpPr>
        <p:spPr>
          <a:xfrm>
            <a:off x="838200" y="1210235"/>
            <a:ext cx="10515600" cy="4599000"/>
          </a:xfrm>
          <a:prstGeom prst="rect">
            <a:avLst/>
          </a:prstGeom>
        </p:spPr>
        <p:txBody>
          <a:bodyPr spcFirstLastPara="1" wrap="square" lIns="91425" tIns="91425" rIns="91425" bIns="91425" anchor="t" anchorCtr="0">
            <a:noAutofit/>
          </a:bodyPr>
          <a:lstStyle/>
          <a:p>
            <a:pPr marL="228600" lvl="0" indent="-50800" rtl="0">
              <a:spcBef>
                <a:spcPts val="1000"/>
              </a:spcBef>
              <a:spcAft>
                <a:spcPts val="0"/>
              </a:spcAft>
              <a:buNone/>
            </a:pPr>
            <a:endParaRPr/>
          </a:p>
        </p:txBody>
      </p:sp>
      <p:pic>
        <p:nvPicPr>
          <p:cNvPr id="1185" name="Shape 1185"/>
          <p:cNvPicPr preferRelativeResize="0"/>
          <p:nvPr/>
        </p:nvPicPr>
        <p:blipFill rotWithShape="1">
          <a:blip r:embed="rId3">
            <a:alphaModFix/>
          </a:blip>
          <a:srcRect l="1989" t="2733"/>
          <a:stretch/>
        </p:blipFill>
        <p:spPr>
          <a:xfrm>
            <a:off x="242150" y="251850"/>
            <a:ext cx="11949848" cy="64460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Shape 1191"/>
          <p:cNvSpPr txBox="1">
            <a:spLocks noGrp="1"/>
          </p:cNvSpPr>
          <p:nvPr>
            <p:ph type="title"/>
          </p:nvPr>
        </p:nvSpPr>
        <p:spPr>
          <a:xfrm>
            <a:off x="443754" y="1"/>
            <a:ext cx="11322300" cy="102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000"/>
              <a:t>Roanoke Valley - Alleghany Regional Facts</a:t>
            </a:r>
            <a:endParaRPr sz="3000"/>
          </a:p>
        </p:txBody>
      </p:sp>
      <p:grpSp>
        <p:nvGrpSpPr>
          <p:cNvPr id="1192" name="Shape 1192"/>
          <p:cNvGrpSpPr/>
          <p:nvPr/>
        </p:nvGrpSpPr>
        <p:grpSpPr>
          <a:xfrm>
            <a:off x="1656772" y="1170223"/>
            <a:ext cx="8878460" cy="4658122"/>
            <a:chOff x="-213217" y="8373"/>
            <a:chExt cx="12405281" cy="6853204"/>
          </a:xfrm>
        </p:grpSpPr>
        <p:grpSp>
          <p:nvGrpSpPr>
            <p:cNvPr id="1193" name="Shape 1193"/>
            <p:cNvGrpSpPr/>
            <p:nvPr/>
          </p:nvGrpSpPr>
          <p:grpSpPr>
            <a:xfrm>
              <a:off x="-22" y="8373"/>
              <a:ext cx="3867469" cy="1505163"/>
              <a:chOff x="1400961" y="662730"/>
              <a:chExt cx="2609100" cy="1799573"/>
            </a:xfrm>
          </p:grpSpPr>
          <p:sp>
            <p:nvSpPr>
              <p:cNvPr id="1194" name="Shape 1194"/>
              <p:cNvSpPr/>
              <p:nvPr/>
            </p:nvSpPr>
            <p:spPr>
              <a:xfrm>
                <a:off x="1400961" y="662730"/>
                <a:ext cx="2609100" cy="1661100"/>
              </a:xfrm>
              <a:prstGeom prst="rect">
                <a:avLst/>
              </a:prstGeom>
              <a:solidFill>
                <a:srgbClr val="FFFFF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5" name="Shape 1195"/>
              <p:cNvSpPr txBox="1"/>
              <p:nvPr/>
            </p:nvSpPr>
            <p:spPr>
              <a:xfrm>
                <a:off x="1441040" y="664403"/>
                <a:ext cx="2441400" cy="179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a:latin typeface="Trebuchet MS"/>
                    <a:ea typeface="Trebuchet MS"/>
                    <a:cs typeface="Trebuchet MS"/>
                    <a:sym typeface="Trebuchet MS"/>
                  </a:rPr>
                  <a:t>RV-AR Region</a:t>
                </a:r>
                <a:endParaRPr sz="2600" b="1">
                  <a:latin typeface="Trebuchet MS"/>
                  <a:ea typeface="Trebuchet MS"/>
                  <a:cs typeface="Trebuchet MS"/>
                  <a:sym typeface="Trebuchet MS"/>
                </a:endParaRPr>
              </a:p>
              <a:p>
                <a:pPr marL="0" marR="0" lvl="0" indent="0" algn="ctr" rtl="0">
                  <a:spcBef>
                    <a:spcPts val="0"/>
                  </a:spcBef>
                  <a:spcAft>
                    <a:spcPts val="0"/>
                  </a:spcAft>
                  <a:buNone/>
                </a:pPr>
                <a:endParaRPr sz="2600" i="0" u="none" strike="noStrike" cap="none">
                  <a:latin typeface="Trebuchet MS"/>
                  <a:ea typeface="Trebuchet MS"/>
                  <a:cs typeface="Trebuchet MS"/>
                  <a:sym typeface="Trebuchet MS"/>
                </a:endParaRPr>
              </a:p>
            </p:txBody>
          </p:sp>
        </p:grpSp>
        <p:sp>
          <p:nvSpPr>
            <p:cNvPr id="1196" name="Shape 1196"/>
            <p:cNvSpPr/>
            <p:nvPr/>
          </p:nvSpPr>
          <p:spPr>
            <a:xfrm>
              <a:off x="3884102" y="8388"/>
              <a:ext cx="3137400" cy="2082900"/>
            </a:xfrm>
            <a:prstGeom prst="rect">
              <a:avLst/>
            </a:prstGeom>
            <a:solidFill>
              <a:srgbClr val="2C497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7" name="Shape 1197"/>
            <p:cNvSpPr txBox="1"/>
            <p:nvPr/>
          </p:nvSpPr>
          <p:spPr>
            <a:xfrm>
              <a:off x="3884104" y="207725"/>
              <a:ext cx="3066900" cy="178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a:latin typeface="Trebuchet MS"/>
                <a:ea typeface="Trebuchet MS"/>
                <a:cs typeface="Trebuchet MS"/>
                <a:sym typeface="Trebuchet MS"/>
              </a:endParaRPr>
            </a:p>
            <a:p>
              <a:pPr marL="0" marR="0" lvl="0" indent="0" algn="ctr" rtl="0">
                <a:spcBef>
                  <a:spcPts val="0"/>
                </a:spcBef>
                <a:spcAft>
                  <a:spcPts val="0"/>
                </a:spcAft>
                <a:buNone/>
              </a:pPr>
              <a:endParaRPr sz="3600" b="0"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1198" name="Shape 1198"/>
            <p:cNvSpPr/>
            <p:nvPr/>
          </p:nvSpPr>
          <p:spPr>
            <a:xfrm>
              <a:off x="3885501" y="2107033"/>
              <a:ext cx="3137400" cy="2082900"/>
            </a:xfrm>
            <a:prstGeom prst="rect">
              <a:avLst/>
            </a:prstGeom>
            <a:solidFill>
              <a:srgbClr val="1D7E7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9" name="Shape 1199"/>
            <p:cNvSpPr txBox="1"/>
            <p:nvPr/>
          </p:nvSpPr>
          <p:spPr>
            <a:xfrm>
              <a:off x="3746853" y="2258931"/>
              <a:ext cx="3341400" cy="1780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i="0" u="none" strike="noStrike" cap="none">
                <a:solidFill>
                  <a:srgbClr val="FFFFFF"/>
                </a:solidFill>
                <a:latin typeface="Trebuchet MS"/>
                <a:ea typeface="Trebuchet MS"/>
                <a:cs typeface="Trebuchet MS"/>
                <a:sym typeface="Trebuchet MS"/>
              </a:endParaRPr>
            </a:p>
          </p:txBody>
        </p:sp>
        <p:sp>
          <p:nvSpPr>
            <p:cNvPr id="1200" name="Shape 1200"/>
            <p:cNvSpPr/>
            <p:nvPr/>
          </p:nvSpPr>
          <p:spPr>
            <a:xfrm>
              <a:off x="7041155" y="2108429"/>
              <a:ext cx="5150700" cy="20814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1" name="Shape 1201"/>
            <p:cNvSpPr txBox="1"/>
            <p:nvPr/>
          </p:nvSpPr>
          <p:spPr>
            <a:xfrm>
              <a:off x="7054787" y="2306369"/>
              <a:ext cx="4966500" cy="2123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i="0" u="sng" strike="noStrike" cap="none">
                  <a:solidFill>
                    <a:srgbClr val="FFFFFF"/>
                  </a:solidFill>
                  <a:latin typeface="Trebuchet MS"/>
                  <a:ea typeface="Trebuchet MS"/>
                  <a:cs typeface="Trebuchet MS"/>
                  <a:sym typeface="Trebuchet MS"/>
                </a:rPr>
                <a:t>Percent Unemployment:</a:t>
              </a:r>
              <a:r>
                <a:rPr lang="en-US" sz="1800" u="sng" baseline="30000">
                  <a:solidFill>
                    <a:srgbClr val="FFFFFF"/>
                  </a:solidFill>
                  <a:latin typeface="Trebuchet MS"/>
                  <a:ea typeface="Trebuchet MS"/>
                  <a:cs typeface="Trebuchet MS"/>
                  <a:sym typeface="Trebuchet MS"/>
                </a:rPr>
                <a:t>[4]</a:t>
              </a:r>
              <a:endParaRPr sz="1800" i="0" u="sng" strike="noStrike" cap="none">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SzPts val="1100"/>
                <a:buFont typeface="Arial"/>
                <a:buNone/>
              </a:pPr>
              <a:r>
                <a:rPr lang="en-US" sz="1600">
                  <a:solidFill>
                    <a:schemeClr val="lt1"/>
                  </a:solidFill>
                  <a:latin typeface="Trebuchet MS"/>
                  <a:ea typeface="Trebuchet MS"/>
                  <a:cs typeface="Trebuchet MS"/>
                  <a:sym typeface="Trebuchet MS"/>
                </a:rPr>
                <a:t>2010: 8.01%</a:t>
              </a:r>
              <a:endParaRPr sz="1600">
                <a:solidFill>
                  <a:schemeClr val="lt1"/>
                </a:solidFill>
                <a:latin typeface="Trebuchet MS"/>
                <a:ea typeface="Trebuchet MS"/>
                <a:cs typeface="Trebuchet MS"/>
                <a:sym typeface="Trebuchet MS"/>
              </a:endParaRPr>
            </a:p>
            <a:p>
              <a:pPr marL="0" lvl="0" indent="0" algn="ctr" rtl="0">
                <a:spcBef>
                  <a:spcPts val="0"/>
                </a:spcBef>
                <a:spcAft>
                  <a:spcPts val="0"/>
                </a:spcAft>
                <a:buSzPts val="1100"/>
                <a:buNone/>
              </a:pPr>
              <a:r>
                <a:rPr lang="en-US" sz="1600">
                  <a:solidFill>
                    <a:schemeClr val="lt1"/>
                  </a:solidFill>
                  <a:latin typeface="Trebuchet MS"/>
                  <a:ea typeface="Trebuchet MS"/>
                  <a:cs typeface="Trebuchet MS"/>
                  <a:sym typeface="Trebuchet MS"/>
                </a:rPr>
                <a:t>2017: 4.3%</a:t>
              </a:r>
              <a:endParaRPr sz="1600">
                <a:solidFill>
                  <a:schemeClr val="lt1"/>
                </a:solidFill>
                <a:latin typeface="Trebuchet MS"/>
                <a:ea typeface="Trebuchet MS"/>
                <a:cs typeface="Trebuchet MS"/>
                <a:sym typeface="Trebuchet MS"/>
              </a:endParaRPr>
            </a:p>
            <a:p>
              <a:pPr marL="0" marR="0" lvl="0" indent="0" algn="ctr" rtl="0">
                <a:spcBef>
                  <a:spcPts val="0"/>
                </a:spcBef>
                <a:spcAft>
                  <a:spcPts val="0"/>
                </a:spcAft>
                <a:buNone/>
              </a:pPr>
              <a:r>
                <a:rPr lang="en-US" sz="1800">
                  <a:solidFill>
                    <a:schemeClr val="accent4"/>
                  </a:solidFill>
                  <a:latin typeface="Trebuchet MS"/>
                  <a:ea typeface="Trebuchet MS"/>
                  <a:cs typeface="Trebuchet MS"/>
                  <a:sym typeface="Trebuchet MS"/>
                </a:rPr>
                <a:t>C</a:t>
              </a:r>
              <a:r>
                <a:rPr lang="en-US" sz="1800" i="0" u="none" strike="noStrike" cap="none">
                  <a:solidFill>
                    <a:schemeClr val="accent4"/>
                  </a:solidFill>
                  <a:latin typeface="Trebuchet MS"/>
                  <a:ea typeface="Trebuchet MS"/>
                  <a:cs typeface="Trebuchet MS"/>
                  <a:sym typeface="Trebuchet MS"/>
                </a:rPr>
                <a:t>hange :-</a:t>
              </a:r>
              <a:r>
                <a:rPr lang="en-US" sz="1800">
                  <a:solidFill>
                    <a:schemeClr val="accent4"/>
                  </a:solidFill>
                  <a:latin typeface="Trebuchet MS"/>
                  <a:ea typeface="Trebuchet MS"/>
                  <a:cs typeface="Trebuchet MS"/>
                  <a:sym typeface="Trebuchet MS"/>
                </a:rPr>
                <a:t>46.0</a:t>
              </a:r>
              <a:r>
                <a:rPr lang="en-US" sz="1800" i="0" u="none" strike="noStrike" cap="none">
                  <a:solidFill>
                    <a:schemeClr val="accent4"/>
                  </a:solidFill>
                  <a:latin typeface="Trebuchet MS"/>
                  <a:ea typeface="Trebuchet MS"/>
                  <a:cs typeface="Trebuchet MS"/>
                  <a:sym typeface="Trebuchet MS"/>
                </a:rPr>
                <a:t>%</a:t>
              </a:r>
              <a:endParaRPr sz="1800" i="0" u="none" strike="noStrike" cap="none">
                <a:solidFill>
                  <a:schemeClr val="accent4"/>
                </a:solidFill>
                <a:latin typeface="Trebuchet MS"/>
                <a:ea typeface="Trebuchet MS"/>
                <a:cs typeface="Trebuchet MS"/>
                <a:sym typeface="Trebuchet MS"/>
              </a:endParaRPr>
            </a:p>
            <a:p>
              <a:pPr marL="0" marR="0" lvl="0" indent="0" algn="ctr" rtl="0">
                <a:spcBef>
                  <a:spcPts val="0"/>
                </a:spcBef>
                <a:spcAft>
                  <a:spcPts val="0"/>
                </a:spcAft>
                <a:buNone/>
              </a:pPr>
              <a:endParaRPr sz="2400" i="0" u="none" strike="noStrike" cap="none">
                <a:solidFill>
                  <a:srgbClr val="FFFFFF"/>
                </a:solidFill>
                <a:latin typeface="Trebuchet MS"/>
                <a:ea typeface="Trebuchet MS"/>
                <a:cs typeface="Trebuchet MS"/>
                <a:sym typeface="Trebuchet MS"/>
              </a:endParaRPr>
            </a:p>
          </p:txBody>
        </p:sp>
        <p:sp>
          <p:nvSpPr>
            <p:cNvPr id="1202" name="Shape 1202"/>
            <p:cNvSpPr/>
            <p:nvPr/>
          </p:nvSpPr>
          <p:spPr>
            <a:xfrm>
              <a:off x="7039766" y="9786"/>
              <a:ext cx="5152200" cy="2082900"/>
            </a:xfrm>
            <a:prstGeom prst="rect">
              <a:avLst/>
            </a:prstGeom>
            <a:solidFill>
              <a:srgbClr val="134F5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3" name="Shape 1203"/>
            <p:cNvSpPr txBox="1"/>
            <p:nvPr/>
          </p:nvSpPr>
          <p:spPr>
            <a:xfrm>
              <a:off x="7012266" y="114194"/>
              <a:ext cx="5152200" cy="1994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2200" i="0" u="sng" strike="noStrike" cap="none">
                  <a:solidFill>
                    <a:srgbClr val="FFFFFF"/>
                  </a:solidFill>
                  <a:latin typeface="Trebuchet MS"/>
                  <a:ea typeface="Trebuchet MS"/>
                  <a:cs typeface="Trebuchet MS"/>
                  <a:sym typeface="Trebuchet MS"/>
                </a:rPr>
                <a:t>Population:</a:t>
              </a:r>
              <a:r>
                <a:rPr lang="en-US" sz="2200" u="sng" baseline="30000">
                  <a:solidFill>
                    <a:srgbClr val="FFFFFF"/>
                  </a:solidFill>
                  <a:latin typeface="Trebuchet MS"/>
                  <a:ea typeface="Trebuchet MS"/>
                  <a:cs typeface="Trebuchet MS"/>
                  <a:sym typeface="Trebuchet MS"/>
                </a:rPr>
                <a:t>[1]</a:t>
              </a:r>
              <a:r>
                <a:rPr lang="en-US" sz="2200" i="0" u="sng" strike="noStrike" cap="none">
                  <a:solidFill>
                    <a:srgbClr val="FFFFFF"/>
                  </a:solidFill>
                  <a:latin typeface="Trebuchet MS"/>
                  <a:ea typeface="Trebuchet MS"/>
                  <a:cs typeface="Trebuchet MS"/>
                  <a:sym typeface="Trebuchet MS"/>
                </a:rPr>
                <a:t> </a:t>
              </a:r>
              <a:endParaRPr sz="2200" i="0" u="sng" strike="noStrike" cap="none">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800" i="0" u="none" strike="noStrike" cap="none">
                  <a:solidFill>
                    <a:srgbClr val="FFFFFF"/>
                  </a:solidFill>
                  <a:latin typeface="Trebuchet MS"/>
                  <a:ea typeface="Trebuchet MS"/>
                  <a:cs typeface="Trebuchet MS"/>
                  <a:sym typeface="Trebuchet MS"/>
                </a:rPr>
                <a:t>2010: </a:t>
              </a:r>
              <a:r>
                <a:rPr lang="en-US" sz="1800">
                  <a:solidFill>
                    <a:srgbClr val="FFFFFF"/>
                  </a:solidFill>
                  <a:latin typeface="Trebuchet MS"/>
                  <a:ea typeface="Trebuchet MS"/>
                  <a:cs typeface="Trebuchet MS"/>
                  <a:sym typeface="Trebuchet MS"/>
                </a:rPr>
                <a:t>330,749</a:t>
              </a:r>
              <a:endParaRPr sz="1800" i="0" u="none" strike="noStrike" cap="none">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800">
                  <a:solidFill>
                    <a:srgbClr val="FFFFFF"/>
                  </a:solidFill>
                  <a:latin typeface="Trebuchet MS"/>
                  <a:ea typeface="Trebuchet MS"/>
                  <a:cs typeface="Trebuchet MS"/>
                  <a:sym typeface="Trebuchet MS"/>
                </a:rPr>
                <a:t>2017: 334,781</a:t>
              </a:r>
              <a:endParaRPr sz="1800">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800">
                  <a:solidFill>
                    <a:schemeClr val="accent4"/>
                  </a:solidFill>
                  <a:latin typeface="Trebuchet MS"/>
                  <a:ea typeface="Trebuchet MS"/>
                  <a:cs typeface="Trebuchet MS"/>
                  <a:sym typeface="Trebuchet MS"/>
                </a:rPr>
                <a:t>Change: +1.2%</a:t>
              </a:r>
              <a:endParaRPr sz="1800">
                <a:solidFill>
                  <a:schemeClr val="accent4"/>
                </a:solidFill>
                <a:latin typeface="Trebuchet MS"/>
                <a:ea typeface="Trebuchet MS"/>
                <a:cs typeface="Trebuchet MS"/>
                <a:sym typeface="Trebuchet MS"/>
              </a:endParaRPr>
            </a:p>
          </p:txBody>
        </p:sp>
        <p:sp>
          <p:nvSpPr>
            <p:cNvPr id="1204" name="Shape 1204"/>
            <p:cNvSpPr/>
            <p:nvPr/>
          </p:nvSpPr>
          <p:spPr>
            <a:xfrm>
              <a:off x="0" y="1414483"/>
              <a:ext cx="3867300" cy="2082900"/>
            </a:xfrm>
            <a:prstGeom prst="rect">
              <a:avLst/>
            </a:prstGeom>
            <a:solidFill>
              <a:srgbClr val="94C4A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5" name="Shape 1205"/>
            <p:cNvSpPr txBox="1"/>
            <p:nvPr/>
          </p:nvSpPr>
          <p:spPr>
            <a:xfrm>
              <a:off x="-213217" y="1518870"/>
              <a:ext cx="4413600" cy="163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u="sng">
                  <a:solidFill>
                    <a:srgbClr val="FFFFFF"/>
                  </a:solidFill>
                  <a:latin typeface="Trebuchet MS"/>
                  <a:ea typeface="Trebuchet MS"/>
                  <a:cs typeface="Trebuchet MS"/>
                  <a:sym typeface="Trebuchet MS"/>
                </a:rPr>
                <a:t>HS </a:t>
              </a:r>
              <a:r>
                <a:rPr lang="en-US" sz="2000" i="0" u="sng" strike="noStrike" cap="none">
                  <a:solidFill>
                    <a:srgbClr val="FFFFFF"/>
                  </a:solidFill>
                  <a:latin typeface="Trebuchet MS"/>
                  <a:ea typeface="Trebuchet MS"/>
                  <a:cs typeface="Trebuchet MS"/>
                  <a:sym typeface="Trebuchet MS"/>
                </a:rPr>
                <a:t>Graduation Rate:</a:t>
              </a:r>
              <a:r>
                <a:rPr lang="en-US" sz="1800" u="sng" baseline="30000">
                  <a:solidFill>
                    <a:srgbClr val="FFFFFF"/>
                  </a:solidFill>
                  <a:latin typeface="Trebuchet MS"/>
                  <a:ea typeface="Trebuchet MS"/>
                  <a:cs typeface="Trebuchet MS"/>
                  <a:sym typeface="Trebuchet MS"/>
                </a:rPr>
                <a:t>[2]</a:t>
              </a:r>
              <a:endParaRPr sz="2400" u="sng">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r>
                <a:rPr lang="en-US" sz="1800">
                  <a:solidFill>
                    <a:schemeClr val="lt1"/>
                  </a:solidFill>
                  <a:latin typeface="Trebuchet MS"/>
                  <a:ea typeface="Trebuchet MS"/>
                  <a:cs typeface="Trebuchet MS"/>
                  <a:sym typeface="Trebuchet MS"/>
                </a:rPr>
                <a:t>2012: 91% </a:t>
              </a:r>
              <a:endParaRPr sz="1800">
                <a:solidFill>
                  <a:srgbClr val="FFFFFF"/>
                </a:solidFill>
                <a:latin typeface="Trebuchet MS"/>
                <a:ea typeface="Trebuchet MS"/>
                <a:cs typeface="Trebuchet MS"/>
                <a:sym typeface="Trebuchet MS"/>
              </a:endParaRPr>
            </a:p>
            <a:p>
              <a:pPr marL="0" marR="0" lvl="0" indent="0" algn="ctr" rtl="0">
                <a:spcBef>
                  <a:spcPts val="0"/>
                </a:spcBef>
                <a:spcAft>
                  <a:spcPts val="0"/>
                </a:spcAft>
                <a:buNone/>
              </a:pPr>
              <a:r>
                <a:rPr lang="en-US" sz="1800">
                  <a:solidFill>
                    <a:srgbClr val="FFFFFF"/>
                  </a:solidFill>
                  <a:latin typeface="Trebuchet MS"/>
                  <a:ea typeface="Trebuchet MS"/>
                  <a:cs typeface="Trebuchet MS"/>
                  <a:sym typeface="Trebuchet MS"/>
                </a:rPr>
                <a:t>2017: 92.1</a:t>
              </a:r>
              <a:r>
                <a:rPr lang="en-US" sz="1800" i="0" u="none" strike="noStrike" cap="none">
                  <a:solidFill>
                    <a:srgbClr val="FFFFFF"/>
                  </a:solidFill>
                  <a:latin typeface="Trebuchet MS"/>
                  <a:ea typeface="Trebuchet MS"/>
                  <a:cs typeface="Trebuchet MS"/>
                  <a:sym typeface="Trebuchet MS"/>
                </a:rPr>
                <a:t>% </a:t>
              </a:r>
              <a:endParaRPr sz="1800">
                <a:solidFill>
                  <a:srgbClr val="FFFFFF"/>
                </a:solidFill>
                <a:latin typeface="Trebuchet MS"/>
                <a:ea typeface="Trebuchet MS"/>
                <a:cs typeface="Trebuchet MS"/>
                <a:sym typeface="Trebuchet MS"/>
              </a:endParaRPr>
            </a:p>
            <a:p>
              <a:pPr marL="0" marR="0" lvl="0" indent="0" algn="ctr" rtl="0">
                <a:spcBef>
                  <a:spcPts val="0"/>
                </a:spcBef>
                <a:spcAft>
                  <a:spcPts val="0"/>
                </a:spcAft>
                <a:buNone/>
              </a:pPr>
              <a:r>
                <a:rPr lang="en-US" sz="1800">
                  <a:solidFill>
                    <a:srgbClr val="BF9000"/>
                  </a:solidFill>
                  <a:latin typeface="Trebuchet MS"/>
                  <a:ea typeface="Trebuchet MS"/>
                  <a:cs typeface="Trebuchet MS"/>
                  <a:sym typeface="Trebuchet MS"/>
                </a:rPr>
                <a:t>Change: +1%</a:t>
              </a:r>
              <a:endParaRPr sz="1800">
                <a:solidFill>
                  <a:srgbClr val="BF9000"/>
                </a:solidFill>
                <a:latin typeface="Trebuchet MS"/>
                <a:ea typeface="Trebuchet MS"/>
                <a:cs typeface="Trebuchet MS"/>
                <a:sym typeface="Trebuchet MS"/>
              </a:endParaRPr>
            </a:p>
            <a:p>
              <a:pPr marL="0" marR="0" lvl="0" indent="0" algn="ctr" rtl="0">
                <a:spcBef>
                  <a:spcPts val="0"/>
                </a:spcBef>
                <a:spcAft>
                  <a:spcPts val="0"/>
                </a:spcAft>
                <a:buNone/>
              </a:pPr>
              <a:endParaRPr sz="1800">
                <a:solidFill>
                  <a:srgbClr val="BF9000"/>
                </a:solidFill>
                <a:latin typeface="Trebuchet MS"/>
                <a:ea typeface="Trebuchet MS"/>
                <a:cs typeface="Trebuchet MS"/>
                <a:sym typeface="Trebuchet MS"/>
              </a:endParaRPr>
            </a:p>
          </p:txBody>
        </p:sp>
        <p:sp>
          <p:nvSpPr>
            <p:cNvPr id="1206" name="Shape 1206"/>
            <p:cNvSpPr/>
            <p:nvPr/>
          </p:nvSpPr>
          <p:spPr>
            <a:xfrm>
              <a:off x="1398" y="3514174"/>
              <a:ext cx="3867300" cy="33438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7" name="Shape 1207"/>
            <p:cNvSpPr txBox="1"/>
            <p:nvPr/>
          </p:nvSpPr>
          <p:spPr>
            <a:xfrm>
              <a:off x="-109119" y="3742081"/>
              <a:ext cx="4205400" cy="2339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i="0" u="sng" strike="noStrike" cap="none">
                  <a:solidFill>
                    <a:srgbClr val="FFFFFF"/>
                  </a:solidFill>
                  <a:latin typeface="Trebuchet MS"/>
                  <a:ea typeface="Trebuchet MS"/>
                  <a:cs typeface="Trebuchet MS"/>
                  <a:sym typeface="Trebuchet MS"/>
                </a:rPr>
                <a:t>Top </a:t>
              </a:r>
              <a:r>
                <a:rPr lang="en-US" sz="2200" u="sng">
                  <a:solidFill>
                    <a:srgbClr val="FFFFFF"/>
                  </a:solidFill>
                  <a:latin typeface="Trebuchet MS"/>
                  <a:ea typeface="Trebuchet MS"/>
                  <a:cs typeface="Trebuchet MS"/>
                  <a:sym typeface="Trebuchet MS"/>
                </a:rPr>
                <a:t>5</a:t>
              </a:r>
              <a:r>
                <a:rPr lang="en-US" sz="2200" i="0" u="sng" strike="noStrike" cap="none">
                  <a:solidFill>
                    <a:srgbClr val="FFFFFF"/>
                  </a:solidFill>
                  <a:latin typeface="Trebuchet MS"/>
                  <a:ea typeface="Trebuchet MS"/>
                  <a:cs typeface="Trebuchet MS"/>
                  <a:sym typeface="Trebuchet MS"/>
                </a:rPr>
                <a:t> Employers:</a:t>
              </a:r>
              <a:r>
                <a:rPr lang="en-US" sz="1800" baseline="30000">
                  <a:solidFill>
                    <a:srgbClr val="FFFFFF"/>
                  </a:solidFill>
                  <a:latin typeface="Trebuchet MS"/>
                  <a:ea typeface="Trebuchet MS"/>
                  <a:cs typeface="Trebuchet MS"/>
                  <a:sym typeface="Trebuchet MS"/>
                </a:rPr>
                <a:t>[4]</a:t>
              </a:r>
              <a:endParaRPr sz="2400" u="sng">
                <a:solidFill>
                  <a:srgbClr val="FFFFFF"/>
                </a:solidFill>
                <a:latin typeface="Trebuchet MS"/>
                <a:ea typeface="Trebuchet MS"/>
                <a:cs typeface="Trebuchet MS"/>
                <a:sym typeface="Trebuchet MS"/>
              </a:endParaRPr>
            </a:p>
            <a:p>
              <a:pPr marL="457200" lvl="0" indent="-342900"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Franklin County School Board</a:t>
              </a:r>
              <a:endParaRPr sz="1800">
                <a:solidFill>
                  <a:schemeClr val="lt1"/>
                </a:solidFill>
                <a:latin typeface="Calibri"/>
                <a:ea typeface="Calibri"/>
                <a:cs typeface="Calibri"/>
                <a:sym typeface="Calibri"/>
              </a:endParaRPr>
            </a:p>
            <a:p>
              <a:pPr marL="457200" lvl="0" indent="-342900"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M.W. Manufacturers</a:t>
              </a:r>
              <a:endParaRPr sz="1800">
                <a:solidFill>
                  <a:schemeClr val="lt1"/>
                </a:solidFill>
                <a:latin typeface="Calibri"/>
                <a:ea typeface="Calibri"/>
                <a:cs typeface="Calibri"/>
                <a:sym typeface="Calibri"/>
              </a:endParaRPr>
            </a:p>
            <a:p>
              <a:pPr marL="457200" lvl="0" indent="-342900"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County of Franklin</a:t>
              </a:r>
              <a:endParaRPr sz="1800">
                <a:solidFill>
                  <a:schemeClr val="lt1"/>
                </a:solidFill>
                <a:latin typeface="Calibri"/>
                <a:ea typeface="Calibri"/>
                <a:cs typeface="Calibri"/>
                <a:sym typeface="Calibri"/>
              </a:endParaRPr>
            </a:p>
            <a:p>
              <a:pPr marL="457200" lvl="0" indent="-342900"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Trinity Packaging</a:t>
              </a:r>
              <a:endParaRPr sz="1800">
                <a:solidFill>
                  <a:schemeClr val="lt1"/>
                </a:solidFill>
                <a:latin typeface="Calibri"/>
                <a:ea typeface="Calibri"/>
                <a:cs typeface="Calibri"/>
                <a:sym typeface="Calibri"/>
              </a:endParaRPr>
            </a:p>
            <a:p>
              <a:pPr marL="457200" lvl="0" indent="-342900" rtl="0">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Ferrum College </a:t>
              </a:r>
              <a:endParaRPr sz="1800">
                <a:solidFill>
                  <a:srgbClr val="FFFFFF"/>
                </a:solidFill>
                <a:latin typeface="Trebuchet MS"/>
                <a:ea typeface="Trebuchet MS"/>
                <a:cs typeface="Trebuchet MS"/>
                <a:sym typeface="Trebuchet MS"/>
              </a:endParaRPr>
            </a:p>
            <a:p>
              <a:pPr marL="0" marR="0" lvl="0" indent="0" algn="ctr" rtl="0">
                <a:spcBef>
                  <a:spcPts val="0"/>
                </a:spcBef>
                <a:spcAft>
                  <a:spcPts val="0"/>
                </a:spcAft>
                <a:buNone/>
              </a:pPr>
              <a:endParaRPr sz="3200">
                <a:solidFill>
                  <a:srgbClr val="FFFFFF"/>
                </a:solidFill>
                <a:latin typeface="Calibri"/>
                <a:ea typeface="Calibri"/>
                <a:cs typeface="Calibri"/>
                <a:sym typeface="Calibri"/>
              </a:endParaRPr>
            </a:p>
            <a:p>
              <a:pPr marL="0" marR="0" lvl="0" indent="0" algn="ctr" rtl="0">
                <a:spcBef>
                  <a:spcPts val="0"/>
                </a:spcBef>
                <a:spcAft>
                  <a:spcPts val="0"/>
                </a:spcAft>
                <a:buNone/>
              </a:pPr>
              <a:endParaRPr sz="3200" b="0"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endParaRPr sz="3200" b="0"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8" name="Shape 1208"/>
            <p:cNvSpPr/>
            <p:nvPr/>
          </p:nvSpPr>
          <p:spPr>
            <a:xfrm>
              <a:off x="3883751" y="4205676"/>
              <a:ext cx="3137700" cy="2655900"/>
            </a:xfrm>
            <a:prstGeom prst="rect">
              <a:avLst/>
            </a:prstGeom>
            <a:solidFill>
              <a:srgbClr val="134F5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9" name="Shape 1209"/>
            <p:cNvSpPr/>
            <p:nvPr/>
          </p:nvSpPr>
          <p:spPr>
            <a:xfrm>
              <a:off x="7040464" y="4202117"/>
              <a:ext cx="5151600" cy="2655900"/>
            </a:xfrm>
            <a:prstGeom prst="rect">
              <a:avLst/>
            </a:prstGeom>
            <a:solidFill>
              <a:srgbClr val="B6D7A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0" name="Shape 1210"/>
            <p:cNvSpPr txBox="1"/>
            <p:nvPr/>
          </p:nvSpPr>
          <p:spPr>
            <a:xfrm>
              <a:off x="7808444" y="4430037"/>
              <a:ext cx="3618900" cy="225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i="0" u="sng" strike="noStrike" cap="none">
                  <a:solidFill>
                    <a:srgbClr val="FFFFFF"/>
                  </a:solidFill>
                  <a:latin typeface="Trebuchet MS"/>
                  <a:ea typeface="Trebuchet MS"/>
                  <a:cs typeface="Trebuchet MS"/>
                  <a:sym typeface="Trebuchet MS"/>
                </a:rPr>
                <a:t>Median Income:</a:t>
              </a:r>
              <a:r>
                <a:rPr lang="en-US" sz="1800" u="sng" baseline="30000">
                  <a:solidFill>
                    <a:srgbClr val="FFFFFF"/>
                  </a:solidFill>
                  <a:latin typeface="Trebuchet MS"/>
                  <a:ea typeface="Trebuchet MS"/>
                  <a:cs typeface="Trebuchet MS"/>
                  <a:sym typeface="Trebuchet MS"/>
                </a:rPr>
                <a:t>[1]</a:t>
              </a:r>
              <a:endParaRPr sz="2400" u="sng">
                <a:solidFill>
                  <a:srgbClr val="FFFFFF"/>
                </a:solidFill>
                <a:latin typeface="Trebuchet MS"/>
                <a:ea typeface="Trebuchet MS"/>
                <a:cs typeface="Trebuchet MS"/>
                <a:sym typeface="Trebuchet MS"/>
              </a:endParaRPr>
            </a:p>
            <a:p>
              <a:pPr marL="0" marR="0" lvl="0" indent="0" algn="ctr" rtl="0">
                <a:spcBef>
                  <a:spcPts val="0"/>
                </a:spcBef>
                <a:spcAft>
                  <a:spcPts val="0"/>
                </a:spcAft>
                <a:buNone/>
              </a:pPr>
              <a:r>
                <a:rPr lang="en-US" sz="2400">
                  <a:solidFill>
                    <a:srgbClr val="FFFFFF"/>
                  </a:solidFill>
                  <a:latin typeface="Trebuchet MS"/>
                  <a:ea typeface="Trebuchet MS"/>
                  <a:cs typeface="Trebuchet MS"/>
                  <a:sym typeface="Trebuchet MS"/>
                </a:rPr>
                <a:t>2010: $48,087</a:t>
              </a:r>
              <a:endParaRPr sz="2400">
                <a:solidFill>
                  <a:srgbClr val="FFFFFF"/>
                </a:solidFill>
                <a:latin typeface="Trebuchet MS"/>
                <a:ea typeface="Trebuchet MS"/>
                <a:cs typeface="Trebuchet MS"/>
                <a:sym typeface="Trebuchet MS"/>
              </a:endParaRPr>
            </a:p>
            <a:p>
              <a:pPr marL="0" marR="0" lvl="0" indent="0" algn="ctr" rtl="0">
                <a:spcBef>
                  <a:spcPts val="0"/>
                </a:spcBef>
                <a:spcAft>
                  <a:spcPts val="0"/>
                </a:spcAft>
                <a:buNone/>
              </a:pPr>
              <a:r>
                <a:rPr lang="en-US" sz="2400">
                  <a:solidFill>
                    <a:srgbClr val="FFFFFF"/>
                  </a:solidFill>
                  <a:latin typeface="Trebuchet MS"/>
                  <a:ea typeface="Trebuchet MS"/>
                  <a:cs typeface="Trebuchet MS"/>
                  <a:sym typeface="Trebuchet MS"/>
                </a:rPr>
                <a:t>2016: $47,855</a:t>
              </a:r>
              <a:endParaRPr sz="2400">
                <a:solidFill>
                  <a:srgbClr val="FFFFFF"/>
                </a:solidFill>
                <a:latin typeface="Trebuchet MS"/>
                <a:ea typeface="Trebuchet MS"/>
                <a:cs typeface="Trebuchet MS"/>
                <a:sym typeface="Trebuchet MS"/>
              </a:endParaRPr>
            </a:p>
            <a:p>
              <a:pPr marL="0" marR="0" lvl="0" indent="0" algn="ctr" rtl="0">
                <a:spcBef>
                  <a:spcPts val="0"/>
                </a:spcBef>
                <a:spcAft>
                  <a:spcPts val="0"/>
                </a:spcAft>
                <a:buNone/>
              </a:pPr>
              <a:r>
                <a:rPr lang="en-US" sz="2400">
                  <a:solidFill>
                    <a:srgbClr val="BF9000"/>
                  </a:solidFill>
                  <a:latin typeface="Trebuchet MS"/>
                  <a:ea typeface="Trebuchet MS"/>
                  <a:cs typeface="Trebuchet MS"/>
                  <a:sym typeface="Trebuchet MS"/>
                </a:rPr>
                <a:t>Change: -0.5%</a:t>
              </a:r>
              <a:endParaRPr sz="2400">
                <a:solidFill>
                  <a:srgbClr val="BF9000"/>
                </a:solidFill>
                <a:latin typeface="Trebuchet MS"/>
                <a:ea typeface="Trebuchet MS"/>
                <a:cs typeface="Trebuchet MS"/>
                <a:sym typeface="Trebuchet MS"/>
              </a:endParaRPr>
            </a:p>
          </p:txBody>
        </p:sp>
      </p:grpSp>
      <p:sp>
        <p:nvSpPr>
          <p:cNvPr id="1211" name="Shape 1211"/>
          <p:cNvSpPr txBox="1"/>
          <p:nvPr/>
        </p:nvSpPr>
        <p:spPr>
          <a:xfrm>
            <a:off x="4629100" y="1170225"/>
            <a:ext cx="2162400" cy="10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u="sng">
                <a:solidFill>
                  <a:srgbClr val="FFFFFF"/>
                </a:solidFill>
                <a:latin typeface="Trebuchet MS"/>
                <a:ea typeface="Trebuchet MS"/>
                <a:cs typeface="Trebuchet MS"/>
                <a:sym typeface="Trebuchet MS"/>
              </a:rPr>
              <a:t>Access to Parks:</a:t>
            </a:r>
            <a:r>
              <a:rPr lang="en-US" sz="1800" u="sng" baseline="30000">
                <a:solidFill>
                  <a:srgbClr val="FFFFFF"/>
                </a:solidFill>
                <a:latin typeface="Trebuchet MS"/>
                <a:ea typeface="Trebuchet MS"/>
                <a:cs typeface="Trebuchet MS"/>
                <a:sym typeface="Trebuchet MS"/>
              </a:rPr>
              <a:t>[5]</a:t>
            </a:r>
            <a:endParaRPr sz="1800" u="sng">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600">
                <a:solidFill>
                  <a:srgbClr val="FFFFFF"/>
                </a:solidFill>
                <a:latin typeface="Trebuchet MS"/>
                <a:ea typeface="Trebuchet MS"/>
                <a:cs typeface="Trebuchet MS"/>
                <a:sym typeface="Trebuchet MS"/>
              </a:rPr>
              <a:t>2010: 24.8%</a:t>
            </a:r>
            <a:endParaRPr sz="1600">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600">
                <a:solidFill>
                  <a:srgbClr val="FFFFFF"/>
                </a:solidFill>
                <a:latin typeface="Trebuchet MS"/>
                <a:ea typeface="Trebuchet MS"/>
                <a:cs typeface="Trebuchet MS"/>
                <a:sym typeface="Trebuchet MS"/>
              </a:rPr>
              <a:t>2015:  51.3%</a:t>
            </a:r>
            <a:endParaRPr sz="1600">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600">
                <a:solidFill>
                  <a:srgbClr val="F1C232"/>
                </a:solidFill>
                <a:latin typeface="Trebuchet MS"/>
                <a:ea typeface="Trebuchet MS"/>
                <a:cs typeface="Trebuchet MS"/>
                <a:sym typeface="Trebuchet MS"/>
              </a:rPr>
              <a:t>Change: +107.2%</a:t>
            </a:r>
            <a:endParaRPr sz="1600">
              <a:solidFill>
                <a:srgbClr val="F1C232"/>
              </a:solidFill>
              <a:latin typeface="Trebuchet MS"/>
              <a:ea typeface="Trebuchet MS"/>
              <a:cs typeface="Trebuchet MS"/>
              <a:sym typeface="Trebuchet MS"/>
            </a:endParaRPr>
          </a:p>
          <a:p>
            <a:pPr marL="0" lvl="0" indent="0" rtl="0">
              <a:spcBef>
                <a:spcPts val="0"/>
              </a:spcBef>
              <a:spcAft>
                <a:spcPts val="0"/>
              </a:spcAft>
              <a:buNone/>
            </a:pPr>
            <a:r>
              <a:rPr lang="en-US" sz="1800">
                <a:solidFill>
                  <a:srgbClr val="FFFFFF"/>
                </a:solidFill>
              </a:rPr>
              <a:t>	</a:t>
            </a:r>
            <a:endParaRPr sz="1800">
              <a:solidFill>
                <a:srgbClr val="FFFFFF"/>
              </a:solidFill>
            </a:endParaRPr>
          </a:p>
          <a:p>
            <a:pPr marL="0" lvl="0" indent="0" rtl="0">
              <a:spcBef>
                <a:spcPts val="0"/>
              </a:spcBef>
              <a:spcAft>
                <a:spcPts val="0"/>
              </a:spcAft>
              <a:buNone/>
            </a:pPr>
            <a:endParaRPr>
              <a:solidFill>
                <a:srgbClr val="FFFFFF"/>
              </a:solidFill>
            </a:endParaRPr>
          </a:p>
        </p:txBody>
      </p:sp>
      <p:sp>
        <p:nvSpPr>
          <p:cNvPr id="1212" name="Shape 1212"/>
          <p:cNvSpPr txBox="1"/>
          <p:nvPr/>
        </p:nvSpPr>
        <p:spPr>
          <a:xfrm>
            <a:off x="4629100" y="2620250"/>
            <a:ext cx="2162400" cy="14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FFFFFF"/>
                </a:solidFill>
                <a:latin typeface="Trebuchet MS"/>
                <a:ea typeface="Trebuchet MS"/>
                <a:cs typeface="Trebuchet MS"/>
                <a:sym typeface="Trebuchet MS"/>
              </a:rPr>
              <a:t>Percent designated </a:t>
            </a:r>
            <a:r>
              <a:rPr lang="en-US" sz="1800" u="sng">
                <a:solidFill>
                  <a:srgbClr val="FFFFFF"/>
                </a:solidFill>
                <a:latin typeface="Trebuchet MS"/>
                <a:ea typeface="Trebuchet MS"/>
                <a:cs typeface="Trebuchet MS"/>
                <a:sym typeface="Trebuchet MS"/>
              </a:rPr>
              <a:t>as food insecure:</a:t>
            </a:r>
            <a:r>
              <a:rPr lang="en-US" sz="1800" u="sng" baseline="30000">
                <a:solidFill>
                  <a:srgbClr val="FFFFFF"/>
                </a:solidFill>
                <a:latin typeface="Trebuchet MS"/>
                <a:ea typeface="Trebuchet MS"/>
                <a:cs typeface="Trebuchet MS"/>
                <a:sym typeface="Trebuchet MS"/>
              </a:rPr>
              <a:t>[1]</a:t>
            </a:r>
            <a:endParaRPr sz="1800" u="sng">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600">
                <a:solidFill>
                  <a:srgbClr val="FFFFFF"/>
                </a:solidFill>
                <a:latin typeface="Trebuchet MS"/>
                <a:ea typeface="Trebuchet MS"/>
                <a:cs typeface="Trebuchet MS"/>
                <a:sym typeface="Trebuchet MS"/>
              </a:rPr>
              <a:t>2010: 10.8%</a:t>
            </a:r>
            <a:endParaRPr sz="1600">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r>
              <a:rPr lang="en-US" sz="1600">
                <a:solidFill>
                  <a:srgbClr val="FFFFFF"/>
                </a:solidFill>
                <a:latin typeface="Trebuchet MS"/>
                <a:ea typeface="Trebuchet MS"/>
                <a:cs typeface="Trebuchet MS"/>
                <a:sym typeface="Trebuchet MS"/>
              </a:rPr>
              <a:t>2016: 11.0%</a:t>
            </a:r>
            <a:endParaRPr sz="1600">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r>
              <a:rPr lang="en-US" sz="1600">
                <a:solidFill>
                  <a:srgbClr val="F1C232"/>
                </a:solidFill>
                <a:latin typeface="Trebuchet MS"/>
                <a:ea typeface="Trebuchet MS"/>
                <a:cs typeface="Trebuchet MS"/>
                <a:sym typeface="Trebuchet MS"/>
              </a:rPr>
              <a:t>Change: +1.8% </a:t>
            </a:r>
            <a:endParaRPr sz="1600">
              <a:solidFill>
                <a:srgbClr val="F1C232"/>
              </a:solidFill>
              <a:latin typeface="Trebuchet MS"/>
              <a:ea typeface="Trebuchet MS"/>
              <a:cs typeface="Trebuchet MS"/>
              <a:sym typeface="Trebuchet MS"/>
            </a:endParaRPr>
          </a:p>
          <a:p>
            <a:pPr marL="0" lvl="0" indent="0" algn="ctr" rtl="0">
              <a:spcBef>
                <a:spcPts val="0"/>
              </a:spcBef>
              <a:spcAft>
                <a:spcPts val="0"/>
              </a:spcAft>
              <a:buNone/>
            </a:pPr>
            <a:endParaRPr sz="1700">
              <a:solidFill>
                <a:srgbClr val="F1C232"/>
              </a:solidFill>
              <a:latin typeface="Trebuchet MS"/>
              <a:ea typeface="Trebuchet MS"/>
              <a:cs typeface="Trebuchet MS"/>
              <a:sym typeface="Trebuchet MS"/>
            </a:endParaRPr>
          </a:p>
          <a:p>
            <a:pPr marL="0" lvl="0" indent="0"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213" name="Shape 1213"/>
          <p:cNvSpPr txBox="1"/>
          <p:nvPr/>
        </p:nvSpPr>
        <p:spPr>
          <a:xfrm>
            <a:off x="1090050" y="6311400"/>
            <a:ext cx="9082200" cy="593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a:t>Sources:  [1] American Factfinder; [2] Virginia Department of Education; [3] Community Commons; [4] Virginia Labor Information; [5] </a:t>
            </a:r>
            <a:r>
              <a:rPr lang="en-US" sz="1200">
                <a:solidFill>
                  <a:schemeClr val="dk1"/>
                </a:solidFill>
              </a:rPr>
              <a:t>National Environmental Public Health Tracking Network; and, [6] RWJF County Health Rankings</a:t>
            </a:r>
            <a:endParaRPr sz="1200"/>
          </a:p>
        </p:txBody>
      </p:sp>
      <p:sp>
        <p:nvSpPr>
          <p:cNvPr id="1214" name="Shape 1214"/>
          <p:cNvSpPr txBox="1"/>
          <p:nvPr/>
        </p:nvSpPr>
        <p:spPr>
          <a:xfrm>
            <a:off x="4612450" y="4210900"/>
            <a:ext cx="2266800" cy="16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US" sz="2400" u="sng">
                <a:solidFill>
                  <a:srgbClr val="FFFFFF"/>
                </a:solidFill>
                <a:latin typeface="Trebuchet MS"/>
                <a:ea typeface="Trebuchet MS"/>
                <a:cs typeface="Trebuchet MS"/>
                <a:sym typeface="Trebuchet MS"/>
              </a:rPr>
              <a:t>Obesity Rate:</a:t>
            </a:r>
            <a:r>
              <a:rPr lang="en-US" sz="1800" baseline="30000">
                <a:solidFill>
                  <a:srgbClr val="FFFFFF"/>
                </a:solidFill>
                <a:latin typeface="Trebuchet MS"/>
                <a:ea typeface="Trebuchet MS"/>
                <a:cs typeface="Trebuchet MS"/>
                <a:sym typeface="Trebuchet MS"/>
              </a:rPr>
              <a:t>[6]</a:t>
            </a:r>
            <a:endParaRPr sz="2200">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r>
              <a:rPr lang="en-US" sz="2200">
                <a:solidFill>
                  <a:srgbClr val="FFFFFF"/>
                </a:solidFill>
                <a:latin typeface="Trebuchet MS"/>
                <a:ea typeface="Trebuchet MS"/>
                <a:cs typeface="Trebuchet MS"/>
                <a:sym typeface="Trebuchet MS"/>
              </a:rPr>
              <a:t>2010: 28.9% </a:t>
            </a:r>
            <a:endParaRPr sz="2200">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2200">
                <a:solidFill>
                  <a:srgbClr val="FFFFFF"/>
                </a:solidFill>
                <a:latin typeface="Trebuchet MS"/>
                <a:ea typeface="Trebuchet MS"/>
                <a:cs typeface="Trebuchet MS"/>
                <a:sym typeface="Trebuchet MS"/>
              </a:rPr>
              <a:t>2014: 28.7% </a:t>
            </a:r>
            <a:endParaRPr sz="2200">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r>
              <a:rPr lang="en-US" sz="2200">
                <a:solidFill>
                  <a:srgbClr val="F1C232"/>
                </a:solidFill>
                <a:latin typeface="Trebuchet MS"/>
                <a:ea typeface="Trebuchet MS"/>
                <a:cs typeface="Trebuchet MS"/>
                <a:sym typeface="Trebuchet MS"/>
              </a:rPr>
              <a:t>Change:  -0.5%</a:t>
            </a:r>
            <a:endParaRPr sz="2200">
              <a:solidFill>
                <a:srgbClr val="F1C232"/>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endParaRPr sz="2400">
              <a:solidFill>
                <a:schemeClr val="lt1"/>
              </a:solidFill>
              <a:latin typeface="Trebuchet MS"/>
              <a:ea typeface="Trebuchet MS"/>
              <a:cs typeface="Trebuchet MS"/>
              <a:sym typeface="Trebuchet MS"/>
            </a:endParaRPr>
          </a:p>
          <a:p>
            <a:pPr marL="0" lvl="0" indent="0"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Shape 1219"/>
          <p:cNvSpPr txBox="1">
            <a:spLocks noGrp="1"/>
          </p:cNvSpPr>
          <p:nvPr>
            <p:ph type="title"/>
          </p:nvPr>
        </p:nvSpPr>
        <p:spPr>
          <a:xfrm>
            <a:off x="423434" y="0"/>
            <a:ext cx="11322300" cy="10221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2"/>
              </a:buClr>
              <a:buFont typeface="Raleway"/>
              <a:buNone/>
            </a:pPr>
            <a:r>
              <a:rPr lang="en-US" sz="3000"/>
              <a:t>Qualitative Analysis for Each County and City</a:t>
            </a:r>
            <a:br>
              <a:rPr lang="en-US" sz="3000"/>
            </a:br>
            <a:r>
              <a:rPr lang="en-US" sz="3000"/>
              <a:t>Covington as an Example</a:t>
            </a:r>
            <a:endParaRPr sz="3000">
              <a:solidFill>
                <a:srgbClr val="44546A"/>
              </a:solidFill>
            </a:endParaRPr>
          </a:p>
        </p:txBody>
      </p:sp>
      <p:sp>
        <p:nvSpPr>
          <p:cNvPr id="1220" name="Shape 1220"/>
          <p:cNvSpPr txBox="1"/>
          <p:nvPr/>
        </p:nvSpPr>
        <p:spPr>
          <a:xfrm>
            <a:off x="895275" y="1644050"/>
            <a:ext cx="2181300" cy="1481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1221" name="Shape 1221"/>
          <p:cNvPicPr preferRelativeResize="0"/>
          <p:nvPr/>
        </p:nvPicPr>
        <p:blipFill>
          <a:blip r:embed="rId3">
            <a:alphaModFix/>
          </a:blip>
          <a:stretch>
            <a:fillRect/>
          </a:stretch>
        </p:blipFill>
        <p:spPr>
          <a:xfrm>
            <a:off x="8743450" y="2129749"/>
            <a:ext cx="2643050" cy="2598500"/>
          </a:xfrm>
          <a:prstGeom prst="rect">
            <a:avLst/>
          </a:prstGeom>
          <a:noFill/>
          <a:ln>
            <a:noFill/>
          </a:ln>
        </p:spPr>
      </p:pic>
      <p:sp>
        <p:nvSpPr>
          <p:cNvPr id="1222" name="Shape 1222"/>
          <p:cNvSpPr txBox="1">
            <a:spLocks noGrp="1"/>
          </p:cNvSpPr>
          <p:nvPr>
            <p:ph type="body" idx="1"/>
          </p:nvPr>
        </p:nvSpPr>
        <p:spPr>
          <a:xfrm>
            <a:off x="914400" y="1057825"/>
            <a:ext cx="7454700" cy="5082900"/>
          </a:xfrm>
          <a:prstGeom prst="rect">
            <a:avLst/>
          </a:prstGeom>
        </p:spPr>
        <p:txBody>
          <a:bodyPr spcFirstLastPara="1" wrap="square" lIns="91425" tIns="91425" rIns="91425" bIns="91425" anchor="t" anchorCtr="0">
            <a:noAutofit/>
          </a:bodyPr>
          <a:lstStyle/>
          <a:p>
            <a:pPr marL="457200" lvl="0" indent="-342900" rtl="0">
              <a:lnSpc>
                <a:spcPct val="150000"/>
              </a:lnSpc>
              <a:spcBef>
                <a:spcPts val="1000"/>
              </a:spcBef>
              <a:spcAft>
                <a:spcPts val="0"/>
              </a:spcAft>
              <a:buSzPts val="1800"/>
              <a:buChar char="•"/>
            </a:pPr>
            <a:r>
              <a:rPr lang="en-US" sz="1800"/>
              <a:t>Covington city is the county seat of Alleghany County.</a:t>
            </a:r>
            <a:endParaRPr sz="1800"/>
          </a:p>
          <a:p>
            <a:pPr marL="457200" lvl="0" indent="-342900" rtl="0">
              <a:lnSpc>
                <a:spcPct val="150000"/>
              </a:lnSpc>
              <a:spcBef>
                <a:spcPts val="0"/>
              </a:spcBef>
              <a:spcAft>
                <a:spcPts val="0"/>
              </a:spcAft>
              <a:buSzPts val="1800"/>
              <a:buChar char="•"/>
            </a:pPr>
            <a:r>
              <a:rPr lang="en-US" sz="1800"/>
              <a:t>Covington city’s top 3 employment industries are:</a:t>
            </a:r>
            <a:r>
              <a:rPr lang="en-US" sz="1800" baseline="30000"/>
              <a:t>[14]</a:t>
            </a:r>
            <a:endParaRPr sz="1800" baseline="30000"/>
          </a:p>
          <a:p>
            <a:pPr marL="914400" lvl="0" indent="-342900" rtl="0">
              <a:lnSpc>
                <a:spcPct val="150000"/>
              </a:lnSpc>
              <a:spcBef>
                <a:spcPts val="0"/>
              </a:spcBef>
              <a:spcAft>
                <a:spcPts val="0"/>
              </a:spcAft>
              <a:buSzPts val="1800"/>
              <a:buChar char="•"/>
            </a:pPr>
            <a:r>
              <a:rPr lang="en-US" sz="1800"/>
              <a:t>Manufacturing</a:t>
            </a:r>
            <a:endParaRPr sz="1800"/>
          </a:p>
          <a:p>
            <a:pPr marL="914400" lvl="0" indent="-342900" rtl="0">
              <a:lnSpc>
                <a:spcPct val="150000"/>
              </a:lnSpc>
              <a:spcBef>
                <a:spcPts val="0"/>
              </a:spcBef>
              <a:spcAft>
                <a:spcPts val="0"/>
              </a:spcAft>
              <a:buSzPts val="1800"/>
              <a:buChar char="•"/>
            </a:pPr>
            <a:r>
              <a:rPr lang="en-US" sz="1800"/>
              <a:t>Retail Trade</a:t>
            </a:r>
            <a:endParaRPr sz="1800"/>
          </a:p>
          <a:p>
            <a:pPr marL="914400" lvl="0" indent="-342900" rtl="0">
              <a:lnSpc>
                <a:spcPct val="150000"/>
              </a:lnSpc>
              <a:spcBef>
                <a:spcPts val="0"/>
              </a:spcBef>
              <a:spcAft>
                <a:spcPts val="0"/>
              </a:spcAft>
              <a:buSzPts val="1800"/>
              <a:buChar char="•"/>
            </a:pPr>
            <a:r>
              <a:rPr lang="en-US" sz="1800"/>
              <a:t>Health Care and Social Assistance</a:t>
            </a:r>
            <a:endParaRPr sz="1800"/>
          </a:p>
          <a:p>
            <a:pPr marL="457200" lvl="0" indent="-342900" rtl="0">
              <a:lnSpc>
                <a:spcPct val="150000"/>
              </a:lnSpc>
              <a:spcBef>
                <a:spcPts val="0"/>
              </a:spcBef>
              <a:spcAft>
                <a:spcPts val="0"/>
              </a:spcAft>
              <a:buSzPts val="1800"/>
              <a:buChar char="•"/>
            </a:pPr>
            <a:r>
              <a:rPr lang="en-US" sz="1800"/>
              <a:t>In fact, the City has been attracting 21st century jobs such as manufacturing in hope of increasing employment opportunities.</a:t>
            </a:r>
            <a:r>
              <a:rPr lang="en-US" sz="1800" baseline="30000"/>
              <a:t>[12]</a:t>
            </a:r>
            <a:endParaRPr sz="1800"/>
          </a:p>
          <a:p>
            <a:pPr marL="457200" lvl="0" indent="-342900" rtl="0">
              <a:lnSpc>
                <a:spcPct val="150000"/>
              </a:lnSpc>
              <a:spcBef>
                <a:spcPts val="0"/>
              </a:spcBef>
              <a:spcAft>
                <a:spcPts val="0"/>
              </a:spcAft>
              <a:buSzPts val="1800"/>
              <a:buChar char="•"/>
            </a:pPr>
            <a:r>
              <a:rPr lang="en-US" sz="1800"/>
              <a:t>There is a primary care physician for every 52 patients.</a:t>
            </a:r>
            <a:r>
              <a:rPr lang="en-US" sz="1800" baseline="30000"/>
              <a:t>[14]</a:t>
            </a:r>
            <a:endParaRPr sz="1800" baseline="30000"/>
          </a:p>
          <a:p>
            <a:pPr marL="457200" lvl="0" indent="-342900" rtl="0">
              <a:lnSpc>
                <a:spcPct val="150000"/>
              </a:lnSpc>
              <a:spcBef>
                <a:spcPts val="0"/>
              </a:spcBef>
              <a:spcAft>
                <a:spcPts val="0"/>
              </a:spcAft>
              <a:buSzPts val="1800"/>
              <a:buChar char="•"/>
            </a:pPr>
            <a:r>
              <a:rPr lang="en-US" sz="1800"/>
              <a:t>Recently, the Covington School Board has been looking to close a $150,000 budget gap.</a:t>
            </a:r>
            <a:r>
              <a:rPr lang="en-US" sz="1800" baseline="30000"/>
              <a:t>[11]</a:t>
            </a:r>
            <a:endParaRPr sz="1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Shape 1228"/>
          <p:cNvSpPr txBox="1">
            <a:spLocks noGrp="1"/>
          </p:cNvSpPr>
          <p:nvPr>
            <p:ph type="title"/>
          </p:nvPr>
        </p:nvSpPr>
        <p:spPr>
          <a:xfrm>
            <a:off x="443754" y="1"/>
            <a:ext cx="11322300" cy="102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000">
                <a:solidFill>
                  <a:srgbClr val="44546A"/>
                </a:solidFill>
              </a:rPr>
              <a:t>Data Facts for Each County and City - </a:t>
            </a:r>
            <a:br>
              <a:rPr lang="en-US" sz="3000">
                <a:solidFill>
                  <a:srgbClr val="44546A"/>
                </a:solidFill>
              </a:rPr>
            </a:br>
            <a:r>
              <a:rPr lang="en-US" sz="3000">
                <a:solidFill>
                  <a:schemeClr val="dk1"/>
                </a:solidFill>
              </a:rPr>
              <a:t>Covington City as an Example  </a:t>
            </a:r>
            <a:endParaRPr sz="3000">
              <a:solidFill>
                <a:srgbClr val="000000"/>
              </a:solidFill>
            </a:endParaRPr>
          </a:p>
        </p:txBody>
      </p:sp>
      <p:grpSp>
        <p:nvGrpSpPr>
          <p:cNvPr id="1229" name="Shape 1229"/>
          <p:cNvGrpSpPr/>
          <p:nvPr/>
        </p:nvGrpSpPr>
        <p:grpSpPr>
          <a:xfrm>
            <a:off x="1656772" y="1170223"/>
            <a:ext cx="8878460" cy="4658122"/>
            <a:chOff x="-213217" y="8373"/>
            <a:chExt cx="12405281" cy="6853204"/>
          </a:xfrm>
        </p:grpSpPr>
        <p:grpSp>
          <p:nvGrpSpPr>
            <p:cNvPr id="1230" name="Shape 1230"/>
            <p:cNvGrpSpPr/>
            <p:nvPr/>
          </p:nvGrpSpPr>
          <p:grpSpPr>
            <a:xfrm>
              <a:off x="-22" y="8373"/>
              <a:ext cx="3867469" cy="1505163"/>
              <a:chOff x="1400961" y="662730"/>
              <a:chExt cx="2609100" cy="1799573"/>
            </a:xfrm>
          </p:grpSpPr>
          <p:sp>
            <p:nvSpPr>
              <p:cNvPr id="1231" name="Shape 1231"/>
              <p:cNvSpPr/>
              <p:nvPr/>
            </p:nvSpPr>
            <p:spPr>
              <a:xfrm>
                <a:off x="1400961" y="662730"/>
                <a:ext cx="2609100" cy="1661100"/>
              </a:xfrm>
              <a:prstGeom prst="rect">
                <a:avLst/>
              </a:prstGeom>
              <a:solidFill>
                <a:srgbClr val="FFFFF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2" name="Shape 1232"/>
              <p:cNvSpPr txBox="1"/>
              <p:nvPr/>
            </p:nvSpPr>
            <p:spPr>
              <a:xfrm>
                <a:off x="1441040" y="664403"/>
                <a:ext cx="2441400" cy="179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a:latin typeface="Trebuchet MS"/>
                    <a:ea typeface="Trebuchet MS"/>
                    <a:cs typeface="Trebuchet MS"/>
                    <a:sym typeface="Trebuchet MS"/>
                  </a:rPr>
                  <a:t>Covington</a:t>
                </a:r>
                <a:endParaRPr sz="2600" b="1">
                  <a:latin typeface="Trebuchet MS"/>
                  <a:ea typeface="Trebuchet MS"/>
                  <a:cs typeface="Trebuchet MS"/>
                  <a:sym typeface="Trebuchet MS"/>
                </a:endParaRPr>
              </a:p>
              <a:p>
                <a:pPr marL="0" marR="0" lvl="0" indent="0" algn="ctr" rtl="0">
                  <a:spcBef>
                    <a:spcPts val="0"/>
                  </a:spcBef>
                  <a:spcAft>
                    <a:spcPts val="0"/>
                  </a:spcAft>
                  <a:buNone/>
                </a:pPr>
                <a:r>
                  <a:rPr lang="en-US" sz="2600" b="1">
                    <a:latin typeface="Trebuchet MS"/>
                    <a:ea typeface="Trebuchet MS"/>
                    <a:cs typeface="Trebuchet MS"/>
                    <a:sym typeface="Trebuchet MS"/>
                  </a:rPr>
                  <a:t>City</a:t>
                </a:r>
                <a:endParaRPr sz="2600" b="1">
                  <a:latin typeface="Trebuchet MS"/>
                  <a:ea typeface="Trebuchet MS"/>
                  <a:cs typeface="Trebuchet MS"/>
                  <a:sym typeface="Trebuchet MS"/>
                </a:endParaRPr>
              </a:p>
              <a:p>
                <a:pPr marL="0" marR="0" lvl="0" indent="0" algn="ctr" rtl="0">
                  <a:spcBef>
                    <a:spcPts val="0"/>
                  </a:spcBef>
                  <a:spcAft>
                    <a:spcPts val="0"/>
                  </a:spcAft>
                  <a:buNone/>
                </a:pPr>
                <a:endParaRPr sz="2600" i="0" u="none" strike="noStrike" cap="none">
                  <a:latin typeface="Trebuchet MS"/>
                  <a:ea typeface="Trebuchet MS"/>
                  <a:cs typeface="Trebuchet MS"/>
                  <a:sym typeface="Trebuchet MS"/>
                </a:endParaRPr>
              </a:p>
            </p:txBody>
          </p:sp>
        </p:grpSp>
        <p:sp>
          <p:nvSpPr>
            <p:cNvPr id="1233" name="Shape 1233"/>
            <p:cNvSpPr/>
            <p:nvPr/>
          </p:nvSpPr>
          <p:spPr>
            <a:xfrm>
              <a:off x="3884102" y="8388"/>
              <a:ext cx="3137400" cy="2082900"/>
            </a:xfrm>
            <a:prstGeom prst="rect">
              <a:avLst/>
            </a:prstGeom>
            <a:solidFill>
              <a:srgbClr val="2C497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4" name="Shape 1234"/>
            <p:cNvSpPr txBox="1"/>
            <p:nvPr/>
          </p:nvSpPr>
          <p:spPr>
            <a:xfrm>
              <a:off x="3884104" y="207725"/>
              <a:ext cx="3066900" cy="178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a:latin typeface="Trebuchet MS"/>
                <a:ea typeface="Trebuchet MS"/>
                <a:cs typeface="Trebuchet MS"/>
                <a:sym typeface="Trebuchet MS"/>
              </a:endParaRPr>
            </a:p>
            <a:p>
              <a:pPr marL="0" marR="0" lvl="0" indent="0" algn="ctr" rtl="0">
                <a:spcBef>
                  <a:spcPts val="0"/>
                </a:spcBef>
                <a:spcAft>
                  <a:spcPts val="0"/>
                </a:spcAft>
                <a:buNone/>
              </a:pPr>
              <a:endParaRPr sz="3600" b="0"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endParaRPr sz="3600" b="0" i="0" u="none" strike="noStrike" cap="none">
                <a:solidFill>
                  <a:srgbClr val="FFFFFF"/>
                </a:solidFill>
                <a:latin typeface="Calibri"/>
                <a:ea typeface="Calibri"/>
                <a:cs typeface="Calibri"/>
                <a:sym typeface="Calibri"/>
              </a:endParaRPr>
            </a:p>
          </p:txBody>
        </p:sp>
        <p:sp>
          <p:nvSpPr>
            <p:cNvPr id="1235" name="Shape 1235"/>
            <p:cNvSpPr/>
            <p:nvPr/>
          </p:nvSpPr>
          <p:spPr>
            <a:xfrm>
              <a:off x="3885501" y="2107033"/>
              <a:ext cx="3137400" cy="2082900"/>
            </a:xfrm>
            <a:prstGeom prst="rect">
              <a:avLst/>
            </a:prstGeom>
            <a:solidFill>
              <a:srgbClr val="1D7E7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6" name="Shape 1236"/>
            <p:cNvSpPr txBox="1"/>
            <p:nvPr/>
          </p:nvSpPr>
          <p:spPr>
            <a:xfrm>
              <a:off x="3746853" y="2258931"/>
              <a:ext cx="3341400" cy="1780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i="0" u="none" strike="noStrike" cap="none">
                <a:solidFill>
                  <a:srgbClr val="FFFFFF"/>
                </a:solidFill>
                <a:latin typeface="Trebuchet MS"/>
                <a:ea typeface="Trebuchet MS"/>
                <a:cs typeface="Trebuchet MS"/>
                <a:sym typeface="Trebuchet MS"/>
              </a:endParaRPr>
            </a:p>
          </p:txBody>
        </p:sp>
        <p:sp>
          <p:nvSpPr>
            <p:cNvPr id="1237" name="Shape 1237"/>
            <p:cNvSpPr/>
            <p:nvPr/>
          </p:nvSpPr>
          <p:spPr>
            <a:xfrm>
              <a:off x="7041155" y="2108429"/>
              <a:ext cx="5150700" cy="20814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8" name="Shape 1238"/>
            <p:cNvSpPr txBox="1"/>
            <p:nvPr/>
          </p:nvSpPr>
          <p:spPr>
            <a:xfrm>
              <a:off x="7054787" y="2306369"/>
              <a:ext cx="4966500" cy="2123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i="0" u="sng" strike="noStrike" cap="none">
                  <a:solidFill>
                    <a:srgbClr val="FFFFFF"/>
                  </a:solidFill>
                  <a:latin typeface="Trebuchet MS"/>
                  <a:ea typeface="Trebuchet MS"/>
                  <a:cs typeface="Trebuchet MS"/>
                  <a:sym typeface="Trebuchet MS"/>
                </a:rPr>
                <a:t>Percent Unemployment:</a:t>
              </a:r>
              <a:r>
                <a:rPr lang="en-US" sz="1800" u="sng" baseline="30000">
                  <a:solidFill>
                    <a:srgbClr val="FFFFFF"/>
                  </a:solidFill>
                  <a:latin typeface="Trebuchet MS"/>
                  <a:ea typeface="Trebuchet MS"/>
                  <a:cs typeface="Trebuchet MS"/>
                  <a:sym typeface="Trebuchet MS"/>
                </a:rPr>
                <a:t>[4]</a:t>
              </a:r>
              <a:endParaRPr sz="1800" i="0" u="sng" strike="noStrike" cap="none">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SzPts val="1100"/>
                <a:buFont typeface="Arial"/>
                <a:buNone/>
              </a:pPr>
              <a:r>
                <a:rPr lang="en-US" sz="1600">
                  <a:solidFill>
                    <a:schemeClr val="lt1"/>
                  </a:solidFill>
                  <a:latin typeface="Trebuchet MS"/>
                  <a:ea typeface="Trebuchet MS"/>
                  <a:cs typeface="Trebuchet MS"/>
                  <a:sym typeface="Trebuchet MS"/>
                </a:rPr>
                <a:t>2010: 10.6%</a:t>
              </a:r>
              <a:endParaRPr sz="1600">
                <a:solidFill>
                  <a:schemeClr val="lt1"/>
                </a:solidFill>
                <a:latin typeface="Trebuchet MS"/>
                <a:ea typeface="Trebuchet MS"/>
                <a:cs typeface="Trebuchet MS"/>
                <a:sym typeface="Trebuchet MS"/>
              </a:endParaRPr>
            </a:p>
            <a:p>
              <a:pPr marL="0" lvl="0" indent="0" algn="ctr" rtl="0">
                <a:spcBef>
                  <a:spcPts val="0"/>
                </a:spcBef>
                <a:spcAft>
                  <a:spcPts val="0"/>
                </a:spcAft>
                <a:buSzPts val="1100"/>
                <a:buNone/>
              </a:pPr>
              <a:r>
                <a:rPr lang="en-US" sz="1600">
                  <a:solidFill>
                    <a:schemeClr val="lt1"/>
                  </a:solidFill>
                  <a:latin typeface="Trebuchet MS"/>
                  <a:ea typeface="Trebuchet MS"/>
                  <a:cs typeface="Trebuchet MS"/>
                  <a:sym typeface="Trebuchet MS"/>
                </a:rPr>
                <a:t>2017: 6.3%</a:t>
              </a:r>
              <a:endParaRPr sz="1600">
                <a:solidFill>
                  <a:schemeClr val="lt1"/>
                </a:solidFill>
                <a:latin typeface="Trebuchet MS"/>
                <a:ea typeface="Trebuchet MS"/>
                <a:cs typeface="Trebuchet MS"/>
                <a:sym typeface="Trebuchet MS"/>
              </a:endParaRPr>
            </a:p>
            <a:p>
              <a:pPr marL="0" marR="0" lvl="0" indent="0" algn="ctr" rtl="0">
                <a:spcBef>
                  <a:spcPts val="0"/>
                </a:spcBef>
                <a:spcAft>
                  <a:spcPts val="0"/>
                </a:spcAft>
                <a:buNone/>
              </a:pPr>
              <a:r>
                <a:rPr lang="en-US" sz="1800">
                  <a:solidFill>
                    <a:schemeClr val="accent4"/>
                  </a:solidFill>
                  <a:latin typeface="Trebuchet MS"/>
                  <a:ea typeface="Trebuchet MS"/>
                  <a:cs typeface="Trebuchet MS"/>
                  <a:sym typeface="Trebuchet MS"/>
                </a:rPr>
                <a:t>C</a:t>
              </a:r>
              <a:r>
                <a:rPr lang="en-US" sz="1800" i="0" u="none" strike="noStrike" cap="none">
                  <a:solidFill>
                    <a:schemeClr val="accent4"/>
                  </a:solidFill>
                  <a:latin typeface="Trebuchet MS"/>
                  <a:ea typeface="Trebuchet MS"/>
                  <a:cs typeface="Trebuchet MS"/>
                  <a:sym typeface="Trebuchet MS"/>
                </a:rPr>
                <a:t>hange: -40.</a:t>
              </a:r>
              <a:r>
                <a:rPr lang="en-US" sz="1800">
                  <a:solidFill>
                    <a:schemeClr val="accent4"/>
                  </a:solidFill>
                  <a:latin typeface="Trebuchet MS"/>
                  <a:ea typeface="Trebuchet MS"/>
                  <a:cs typeface="Trebuchet MS"/>
                  <a:sym typeface="Trebuchet MS"/>
                </a:rPr>
                <a:t>6</a:t>
              </a:r>
              <a:r>
                <a:rPr lang="en-US" sz="1800" i="0" u="none" strike="noStrike" cap="none">
                  <a:solidFill>
                    <a:schemeClr val="accent4"/>
                  </a:solidFill>
                  <a:latin typeface="Trebuchet MS"/>
                  <a:ea typeface="Trebuchet MS"/>
                  <a:cs typeface="Trebuchet MS"/>
                  <a:sym typeface="Trebuchet MS"/>
                </a:rPr>
                <a:t>%</a:t>
              </a:r>
              <a:endParaRPr sz="1800" i="0" u="none" strike="noStrike" cap="none">
                <a:solidFill>
                  <a:schemeClr val="accent4"/>
                </a:solidFill>
                <a:latin typeface="Trebuchet MS"/>
                <a:ea typeface="Trebuchet MS"/>
                <a:cs typeface="Trebuchet MS"/>
                <a:sym typeface="Trebuchet MS"/>
              </a:endParaRPr>
            </a:p>
            <a:p>
              <a:pPr marL="0" marR="0" lvl="0" indent="0" algn="ctr" rtl="0">
                <a:spcBef>
                  <a:spcPts val="0"/>
                </a:spcBef>
                <a:spcAft>
                  <a:spcPts val="0"/>
                </a:spcAft>
                <a:buNone/>
              </a:pPr>
              <a:endParaRPr sz="2400" i="0" u="none" strike="noStrike" cap="none">
                <a:solidFill>
                  <a:srgbClr val="FFFFFF"/>
                </a:solidFill>
                <a:latin typeface="Trebuchet MS"/>
                <a:ea typeface="Trebuchet MS"/>
                <a:cs typeface="Trebuchet MS"/>
                <a:sym typeface="Trebuchet MS"/>
              </a:endParaRPr>
            </a:p>
          </p:txBody>
        </p:sp>
        <p:sp>
          <p:nvSpPr>
            <p:cNvPr id="1239" name="Shape 1239"/>
            <p:cNvSpPr/>
            <p:nvPr/>
          </p:nvSpPr>
          <p:spPr>
            <a:xfrm>
              <a:off x="7039766" y="9786"/>
              <a:ext cx="5152200" cy="2082900"/>
            </a:xfrm>
            <a:prstGeom prst="rect">
              <a:avLst/>
            </a:prstGeom>
            <a:solidFill>
              <a:srgbClr val="134F5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0" name="Shape 1240"/>
            <p:cNvSpPr txBox="1"/>
            <p:nvPr/>
          </p:nvSpPr>
          <p:spPr>
            <a:xfrm>
              <a:off x="7012266" y="114194"/>
              <a:ext cx="5152200" cy="1994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2200" i="0" u="sng" strike="noStrike" cap="none">
                  <a:solidFill>
                    <a:srgbClr val="FFFFFF"/>
                  </a:solidFill>
                  <a:latin typeface="Trebuchet MS"/>
                  <a:ea typeface="Trebuchet MS"/>
                  <a:cs typeface="Trebuchet MS"/>
                  <a:sym typeface="Trebuchet MS"/>
                </a:rPr>
                <a:t>Population:</a:t>
              </a:r>
              <a:r>
                <a:rPr lang="en-US" sz="2200" u="sng" baseline="30000">
                  <a:solidFill>
                    <a:srgbClr val="FFFFFF"/>
                  </a:solidFill>
                  <a:latin typeface="Trebuchet MS"/>
                  <a:ea typeface="Trebuchet MS"/>
                  <a:cs typeface="Trebuchet MS"/>
                  <a:sym typeface="Trebuchet MS"/>
                </a:rPr>
                <a:t>[1]</a:t>
              </a:r>
              <a:r>
                <a:rPr lang="en-US" sz="2200" i="0" u="sng" strike="noStrike" cap="none">
                  <a:solidFill>
                    <a:srgbClr val="FFFFFF"/>
                  </a:solidFill>
                  <a:latin typeface="Trebuchet MS"/>
                  <a:ea typeface="Trebuchet MS"/>
                  <a:cs typeface="Trebuchet MS"/>
                  <a:sym typeface="Trebuchet MS"/>
                </a:rPr>
                <a:t> </a:t>
              </a:r>
              <a:endParaRPr sz="2200" i="0" u="sng" strike="noStrike" cap="none">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800" i="0" u="none" strike="noStrike" cap="none">
                  <a:solidFill>
                    <a:srgbClr val="FFFFFF"/>
                  </a:solidFill>
                  <a:latin typeface="Trebuchet MS"/>
                  <a:ea typeface="Trebuchet MS"/>
                  <a:cs typeface="Trebuchet MS"/>
                  <a:sym typeface="Trebuchet MS"/>
                </a:rPr>
                <a:t>2010:</a:t>
              </a:r>
              <a:r>
                <a:rPr lang="en-US" sz="1800">
                  <a:solidFill>
                    <a:srgbClr val="FFFFFF"/>
                  </a:solidFill>
                  <a:latin typeface="Trebuchet MS"/>
                  <a:ea typeface="Trebuchet MS"/>
                  <a:cs typeface="Trebuchet MS"/>
                  <a:sym typeface="Trebuchet MS"/>
                </a:rPr>
                <a:t> 5,961</a:t>
              </a:r>
              <a:endParaRPr sz="1800" i="0" u="none" strike="noStrike" cap="none">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800">
                  <a:solidFill>
                    <a:srgbClr val="FFFFFF"/>
                  </a:solidFill>
                  <a:latin typeface="Trebuchet MS"/>
                  <a:ea typeface="Trebuchet MS"/>
                  <a:cs typeface="Trebuchet MS"/>
                  <a:sym typeface="Trebuchet MS"/>
                </a:rPr>
                <a:t>2017: 5,531</a:t>
              </a:r>
              <a:endParaRPr sz="1800">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800">
                  <a:solidFill>
                    <a:schemeClr val="accent4"/>
                  </a:solidFill>
                  <a:latin typeface="Trebuchet MS"/>
                  <a:ea typeface="Trebuchet MS"/>
                  <a:cs typeface="Trebuchet MS"/>
                  <a:sym typeface="Trebuchet MS"/>
                </a:rPr>
                <a:t>Change: -7.2%</a:t>
              </a:r>
              <a:endParaRPr sz="1800">
                <a:solidFill>
                  <a:schemeClr val="accent4"/>
                </a:solidFill>
                <a:latin typeface="Trebuchet MS"/>
                <a:ea typeface="Trebuchet MS"/>
                <a:cs typeface="Trebuchet MS"/>
                <a:sym typeface="Trebuchet MS"/>
              </a:endParaRPr>
            </a:p>
          </p:txBody>
        </p:sp>
        <p:sp>
          <p:nvSpPr>
            <p:cNvPr id="1241" name="Shape 1241"/>
            <p:cNvSpPr/>
            <p:nvPr/>
          </p:nvSpPr>
          <p:spPr>
            <a:xfrm>
              <a:off x="0" y="1414483"/>
              <a:ext cx="3867300" cy="2082900"/>
            </a:xfrm>
            <a:prstGeom prst="rect">
              <a:avLst/>
            </a:prstGeom>
            <a:solidFill>
              <a:srgbClr val="94C4A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2" name="Shape 1242"/>
            <p:cNvSpPr txBox="1"/>
            <p:nvPr/>
          </p:nvSpPr>
          <p:spPr>
            <a:xfrm>
              <a:off x="-213217" y="1518870"/>
              <a:ext cx="4413600" cy="163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u="sng">
                  <a:solidFill>
                    <a:srgbClr val="FFFFFF"/>
                  </a:solidFill>
                  <a:latin typeface="Trebuchet MS"/>
                  <a:ea typeface="Trebuchet MS"/>
                  <a:cs typeface="Trebuchet MS"/>
                  <a:sym typeface="Trebuchet MS"/>
                </a:rPr>
                <a:t>HS </a:t>
              </a:r>
              <a:r>
                <a:rPr lang="en-US" sz="2000" i="0" u="sng" strike="noStrike" cap="none">
                  <a:solidFill>
                    <a:srgbClr val="FFFFFF"/>
                  </a:solidFill>
                  <a:latin typeface="Trebuchet MS"/>
                  <a:ea typeface="Trebuchet MS"/>
                  <a:cs typeface="Trebuchet MS"/>
                  <a:sym typeface="Trebuchet MS"/>
                </a:rPr>
                <a:t>Graduation Rate:</a:t>
              </a:r>
              <a:r>
                <a:rPr lang="en-US" sz="1800" u="sng" baseline="30000">
                  <a:solidFill>
                    <a:srgbClr val="FFFFFF"/>
                  </a:solidFill>
                  <a:latin typeface="Trebuchet MS"/>
                  <a:ea typeface="Trebuchet MS"/>
                  <a:cs typeface="Trebuchet MS"/>
                  <a:sym typeface="Trebuchet MS"/>
                </a:rPr>
                <a:t>[2]</a:t>
              </a:r>
              <a:endParaRPr sz="2400" u="sng">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r>
                <a:rPr lang="en-US" sz="1800">
                  <a:solidFill>
                    <a:schemeClr val="lt1"/>
                  </a:solidFill>
                  <a:latin typeface="Trebuchet MS"/>
                  <a:ea typeface="Trebuchet MS"/>
                  <a:cs typeface="Trebuchet MS"/>
                  <a:sym typeface="Trebuchet MS"/>
                </a:rPr>
                <a:t>2012: 92.8% </a:t>
              </a:r>
              <a:endParaRPr sz="1800">
                <a:solidFill>
                  <a:srgbClr val="FFFFFF"/>
                </a:solidFill>
                <a:latin typeface="Trebuchet MS"/>
                <a:ea typeface="Trebuchet MS"/>
                <a:cs typeface="Trebuchet MS"/>
                <a:sym typeface="Trebuchet MS"/>
              </a:endParaRPr>
            </a:p>
            <a:p>
              <a:pPr marL="0" marR="0" lvl="0" indent="0" algn="ctr" rtl="0">
                <a:spcBef>
                  <a:spcPts val="0"/>
                </a:spcBef>
                <a:spcAft>
                  <a:spcPts val="0"/>
                </a:spcAft>
                <a:buNone/>
              </a:pPr>
              <a:r>
                <a:rPr lang="en-US" sz="1800">
                  <a:solidFill>
                    <a:srgbClr val="FFFFFF"/>
                  </a:solidFill>
                  <a:latin typeface="Trebuchet MS"/>
                  <a:ea typeface="Trebuchet MS"/>
                  <a:cs typeface="Trebuchet MS"/>
                  <a:sym typeface="Trebuchet MS"/>
                </a:rPr>
                <a:t>2017: 90.6</a:t>
              </a:r>
              <a:r>
                <a:rPr lang="en-US" sz="1800" i="0" u="none" strike="noStrike" cap="none">
                  <a:solidFill>
                    <a:srgbClr val="FFFFFF"/>
                  </a:solidFill>
                  <a:latin typeface="Trebuchet MS"/>
                  <a:ea typeface="Trebuchet MS"/>
                  <a:cs typeface="Trebuchet MS"/>
                  <a:sym typeface="Trebuchet MS"/>
                </a:rPr>
                <a:t>% </a:t>
              </a:r>
              <a:endParaRPr sz="1800">
                <a:solidFill>
                  <a:srgbClr val="FFFFFF"/>
                </a:solidFill>
                <a:latin typeface="Trebuchet MS"/>
                <a:ea typeface="Trebuchet MS"/>
                <a:cs typeface="Trebuchet MS"/>
                <a:sym typeface="Trebuchet MS"/>
              </a:endParaRPr>
            </a:p>
            <a:p>
              <a:pPr marL="0" marR="0" lvl="0" indent="0" algn="ctr" rtl="0">
                <a:spcBef>
                  <a:spcPts val="0"/>
                </a:spcBef>
                <a:spcAft>
                  <a:spcPts val="0"/>
                </a:spcAft>
                <a:buNone/>
              </a:pPr>
              <a:r>
                <a:rPr lang="en-US" sz="1800">
                  <a:solidFill>
                    <a:srgbClr val="BF9000"/>
                  </a:solidFill>
                  <a:latin typeface="Trebuchet MS"/>
                  <a:ea typeface="Trebuchet MS"/>
                  <a:cs typeface="Trebuchet MS"/>
                  <a:sym typeface="Trebuchet MS"/>
                </a:rPr>
                <a:t>Change: -2.4%</a:t>
              </a:r>
              <a:endParaRPr sz="1800">
                <a:solidFill>
                  <a:srgbClr val="BF9000"/>
                </a:solidFill>
                <a:latin typeface="Trebuchet MS"/>
                <a:ea typeface="Trebuchet MS"/>
                <a:cs typeface="Trebuchet MS"/>
                <a:sym typeface="Trebuchet MS"/>
              </a:endParaRPr>
            </a:p>
            <a:p>
              <a:pPr marL="0" marR="0" lvl="0" indent="0" algn="ctr" rtl="0">
                <a:spcBef>
                  <a:spcPts val="0"/>
                </a:spcBef>
                <a:spcAft>
                  <a:spcPts val="0"/>
                </a:spcAft>
                <a:buNone/>
              </a:pPr>
              <a:endParaRPr sz="1800">
                <a:solidFill>
                  <a:srgbClr val="BF9000"/>
                </a:solidFill>
                <a:latin typeface="Trebuchet MS"/>
                <a:ea typeface="Trebuchet MS"/>
                <a:cs typeface="Trebuchet MS"/>
                <a:sym typeface="Trebuchet MS"/>
              </a:endParaRPr>
            </a:p>
          </p:txBody>
        </p:sp>
        <p:sp>
          <p:nvSpPr>
            <p:cNvPr id="1243" name="Shape 1243"/>
            <p:cNvSpPr/>
            <p:nvPr/>
          </p:nvSpPr>
          <p:spPr>
            <a:xfrm>
              <a:off x="1398" y="3514174"/>
              <a:ext cx="3867300" cy="33438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4" name="Shape 1244"/>
            <p:cNvSpPr txBox="1"/>
            <p:nvPr/>
          </p:nvSpPr>
          <p:spPr>
            <a:xfrm>
              <a:off x="-109119" y="3742081"/>
              <a:ext cx="4205400" cy="23391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100"/>
                <a:buFont typeface="Arial"/>
                <a:buNone/>
              </a:pPr>
              <a:r>
                <a:rPr lang="en-US" sz="2400" u="sng">
                  <a:solidFill>
                    <a:schemeClr val="lt1"/>
                  </a:solidFill>
                  <a:latin typeface="Trebuchet MS"/>
                  <a:ea typeface="Trebuchet MS"/>
                  <a:cs typeface="Trebuchet MS"/>
                  <a:sym typeface="Trebuchet MS"/>
                </a:rPr>
                <a:t>Top 5 Employers:</a:t>
              </a:r>
              <a:endParaRPr sz="1800" u="sng">
                <a:solidFill>
                  <a:schemeClr val="lt1"/>
                </a:solidFill>
                <a:latin typeface="Trebuchet MS"/>
                <a:ea typeface="Trebuchet MS"/>
                <a:cs typeface="Trebuchet MS"/>
                <a:sym typeface="Trebuchet MS"/>
              </a:endParaRPr>
            </a:p>
            <a:p>
              <a:pPr marL="457200" lvl="0" indent="-317500" rtl="0">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Alliance Group Rock Tenn</a:t>
              </a:r>
              <a:endParaRPr>
                <a:solidFill>
                  <a:schemeClr val="lt1"/>
                </a:solidFill>
                <a:latin typeface="Trebuchet MS"/>
                <a:ea typeface="Trebuchet MS"/>
                <a:cs typeface="Trebuchet MS"/>
                <a:sym typeface="Trebuchet MS"/>
              </a:endParaRPr>
            </a:p>
            <a:p>
              <a:pPr marL="457200" lvl="0" indent="-317500" rtl="0">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WalMart</a:t>
              </a:r>
              <a:endParaRPr>
                <a:solidFill>
                  <a:schemeClr val="lt1"/>
                </a:solidFill>
                <a:latin typeface="Trebuchet MS"/>
                <a:ea typeface="Trebuchet MS"/>
                <a:cs typeface="Trebuchet MS"/>
                <a:sym typeface="Trebuchet MS"/>
              </a:endParaRPr>
            </a:p>
            <a:p>
              <a:pPr marL="457200" lvl="0" indent="-317500" rtl="0">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Ingevity Virginia Corporation</a:t>
              </a:r>
              <a:endParaRPr>
                <a:solidFill>
                  <a:schemeClr val="lt1"/>
                </a:solidFill>
                <a:latin typeface="Trebuchet MS"/>
                <a:ea typeface="Trebuchet MS"/>
                <a:cs typeface="Trebuchet MS"/>
                <a:sym typeface="Trebuchet MS"/>
              </a:endParaRPr>
            </a:p>
            <a:p>
              <a:pPr marL="457200" lvl="0" indent="-317500" rtl="0">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Covington City School Board</a:t>
              </a:r>
              <a:endParaRPr>
                <a:solidFill>
                  <a:schemeClr val="lt1"/>
                </a:solidFill>
                <a:latin typeface="Trebuchet MS"/>
                <a:ea typeface="Trebuchet MS"/>
                <a:cs typeface="Trebuchet MS"/>
                <a:sym typeface="Trebuchet MS"/>
              </a:endParaRPr>
            </a:p>
            <a:p>
              <a:pPr marL="457200" lvl="0" indent="-317500" rtl="0">
                <a:spcBef>
                  <a:spcPts val="0"/>
                </a:spcBef>
                <a:spcAft>
                  <a:spcPts val="0"/>
                </a:spcAft>
                <a:buClr>
                  <a:schemeClr val="lt1"/>
                </a:buClr>
                <a:buSzPts val="1400"/>
                <a:buFont typeface="Trebuchet MS"/>
                <a:buAutoNum type="arabicPeriod"/>
              </a:pPr>
              <a:r>
                <a:rPr lang="en-US">
                  <a:solidFill>
                    <a:schemeClr val="lt1"/>
                  </a:solidFill>
                  <a:latin typeface="Trebuchet MS"/>
                  <a:ea typeface="Trebuchet MS"/>
                  <a:cs typeface="Trebuchet MS"/>
                  <a:sym typeface="Trebuchet MS"/>
                </a:rPr>
                <a:t>Garten Trucking, LC</a:t>
              </a:r>
              <a:endParaRPr sz="2200" u="sng">
                <a:solidFill>
                  <a:srgbClr val="FFFFFF"/>
                </a:solidFill>
                <a:latin typeface="Trebuchet MS"/>
                <a:ea typeface="Trebuchet MS"/>
                <a:cs typeface="Trebuchet MS"/>
                <a:sym typeface="Trebuchet MS"/>
              </a:endParaRPr>
            </a:p>
            <a:p>
              <a:pPr marL="0" marR="0" lvl="0" indent="0" algn="ctr" rtl="0">
                <a:spcBef>
                  <a:spcPts val="0"/>
                </a:spcBef>
                <a:spcAft>
                  <a:spcPts val="0"/>
                </a:spcAft>
                <a:buNone/>
              </a:pPr>
              <a:endParaRPr sz="3200">
                <a:solidFill>
                  <a:srgbClr val="FFFFFF"/>
                </a:solidFill>
                <a:latin typeface="Calibri"/>
                <a:ea typeface="Calibri"/>
                <a:cs typeface="Calibri"/>
                <a:sym typeface="Calibri"/>
              </a:endParaRPr>
            </a:p>
            <a:p>
              <a:pPr marL="0" marR="0" lvl="0" indent="0" algn="ctr" rtl="0">
                <a:spcBef>
                  <a:spcPts val="0"/>
                </a:spcBef>
                <a:spcAft>
                  <a:spcPts val="0"/>
                </a:spcAft>
                <a:buNone/>
              </a:pPr>
              <a:endParaRPr sz="3200" b="0"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endParaRPr sz="3200" b="0"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5" name="Shape 1245"/>
            <p:cNvSpPr/>
            <p:nvPr/>
          </p:nvSpPr>
          <p:spPr>
            <a:xfrm>
              <a:off x="3883751" y="4205676"/>
              <a:ext cx="3137700" cy="2655900"/>
            </a:xfrm>
            <a:prstGeom prst="rect">
              <a:avLst/>
            </a:prstGeom>
            <a:solidFill>
              <a:srgbClr val="134F5C"/>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6" name="Shape 1246"/>
            <p:cNvSpPr/>
            <p:nvPr/>
          </p:nvSpPr>
          <p:spPr>
            <a:xfrm>
              <a:off x="7040464" y="4202117"/>
              <a:ext cx="5151600" cy="2655900"/>
            </a:xfrm>
            <a:prstGeom prst="rect">
              <a:avLst/>
            </a:prstGeom>
            <a:solidFill>
              <a:srgbClr val="B6D7A8"/>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7" name="Shape 1247"/>
            <p:cNvSpPr txBox="1"/>
            <p:nvPr/>
          </p:nvSpPr>
          <p:spPr>
            <a:xfrm>
              <a:off x="7808444" y="4430037"/>
              <a:ext cx="3618900" cy="2255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i="0" u="sng" strike="noStrike" cap="none">
                  <a:solidFill>
                    <a:srgbClr val="FFFFFF"/>
                  </a:solidFill>
                  <a:latin typeface="Trebuchet MS"/>
                  <a:ea typeface="Trebuchet MS"/>
                  <a:cs typeface="Trebuchet MS"/>
                  <a:sym typeface="Trebuchet MS"/>
                </a:rPr>
                <a:t>Median Income:</a:t>
              </a:r>
              <a:r>
                <a:rPr lang="en-US" sz="1800" u="sng" baseline="30000">
                  <a:solidFill>
                    <a:srgbClr val="FFFFFF"/>
                  </a:solidFill>
                  <a:latin typeface="Trebuchet MS"/>
                  <a:ea typeface="Trebuchet MS"/>
                  <a:cs typeface="Trebuchet MS"/>
                  <a:sym typeface="Trebuchet MS"/>
                </a:rPr>
                <a:t>[1]</a:t>
              </a:r>
              <a:endParaRPr sz="2400" u="sng">
                <a:solidFill>
                  <a:srgbClr val="FFFFFF"/>
                </a:solidFill>
                <a:latin typeface="Trebuchet MS"/>
                <a:ea typeface="Trebuchet MS"/>
                <a:cs typeface="Trebuchet MS"/>
                <a:sym typeface="Trebuchet MS"/>
              </a:endParaRPr>
            </a:p>
            <a:p>
              <a:pPr marL="0" marR="0" lvl="0" indent="0" algn="ctr" rtl="0">
                <a:spcBef>
                  <a:spcPts val="0"/>
                </a:spcBef>
                <a:spcAft>
                  <a:spcPts val="0"/>
                </a:spcAft>
                <a:buNone/>
              </a:pPr>
              <a:r>
                <a:rPr lang="en-US" sz="2400">
                  <a:solidFill>
                    <a:srgbClr val="FFFFFF"/>
                  </a:solidFill>
                  <a:latin typeface="Trebuchet MS"/>
                  <a:ea typeface="Trebuchet MS"/>
                  <a:cs typeface="Trebuchet MS"/>
                  <a:sym typeface="Trebuchet MS"/>
                </a:rPr>
                <a:t>2010: $35,277</a:t>
              </a:r>
              <a:endParaRPr sz="2400">
                <a:solidFill>
                  <a:srgbClr val="FFFFFF"/>
                </a:solidFill>
                <a:latin typeface="Trebuchet MS"/>
                <a:ea typeface="Trebuchet MS"/>
                <a:cs typeface="Trebuchet MS"/>
                <a:sym typeface="Trebuchet MS"/>
              </a:endParaRPr>
            </a:p>
            <a:p>
              <a:pPr marL="0" marR="0" lvl="0" indent="0" algn="ctr" rtl="0">
                <a:spcBef>
                  <a:spcPts val="0"/>
                </a:spcBef>
                <a:spcAft>
                  <a:spcPts val="0"/>
                </a:spcAft>
                <a:buNone/>
              </a:pPr>
              <a:r>
                <a:rPr lang="en-US" sz="2400">
                  <a:solidFill>
                    <a:srgbClr val="FFFFFF"/>
                  </a:solidFill>
                  <a:latin typeface="Trebuchet MS"/>
                  <a:ea typeface="Trebuchet MS"/>
                  <a:cs typeface="Trebuchet MS"/>
                  <a:sym typeface="Trebuchet MS"/>
                </a:rPr>
                <a:t>2016: $34,703</a:t>
              </a:r>
              <a:endParaRPr sz="2400">
                <a:solidFill>
                  <a:srgbClr val="FFFFFF"/>
                </a:solidFill>
                <a:latin typeface="Trebuchet MS"/>
                <a:ea typeface="Trebuchet MS"/>
                <a:cs typeface="Trebuchet MS"/>
                <a:sym typeface="Trebuchet MS"/>
              </a:endParaRPr>
            </a:p>
            <a:p>
              <a:pPr marL="0" marR="0" lvl="0" indent="0" algn="ctr" rtl="0">
                <a:spcBef>
                  <a:spcPts val="0"/>
                </a:spcBef>
                <a:spcAft>
                  <a:spcPts val="0"/>
                </a:spcAft>
                <a:buNone/>
              </a:pPr>
              <a:r>
                <a:rPr lang="en-US" sz="2400">
                  <a:solidFill>
                    <a:srgbClr val="BF9000"/>
                  </a:solidFill>
                  <a:latin typeface="Trebuchet MS"/>
                  <a:ea typeface="Trebuchet MS"/>
                  <a:cs typeface="Trebuchet MS"/>
                  <a:sym typeface="Trebuchet MS"/>
                </a:rPr>
                <a:t>Change: -1.6%</a:t>
              </a:r>
              <a:endParaRPr sz="2400">
                <a:solidFill>
                  <a:srgbClr val="BF9000"/>
                </a:solidFill>
                <a:latin typeface="Trebuchet MS"/>
                <a:ea typeface="Trebuchet MS"/>
                <a:cs typeface="Trebuchet MS"/>
                <a:sym typeface="Trebuchet MS"/>
              </a:endParaRPr>
            </a:p>
          </p:txBody>
        </p:sp>
      </p:grpSp>
      <p:sp>
        <p:nvSpPr>
          <p:cNvPr id="1248" name="Shape 1248"/>
          <p:cNvSpPr txBox="1"/>
          <p:nvPr/>
        </p:nvSpPr>
        <p:spPr>
          <a:xfrm>
            <a:off x="4629100" y="1170225"/>
            <a:ext cx="2162400" cy="107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u="sng">
                <a:solidFill>
                  <a:srgbClr val="FFFFFF"/>
                </a:solidFill>
                <a:latin typeface="Trebuchet MS"/>
                <a:ea typeface="Trebuchet MS"/>
                <a:cs typeface="Trebuchet MS"/>
                <a:sym typeface="Trebuchet MS"/>
              </a:rPr>
              <a:t>Access to Parks:</a:t>
            </a:r>
            <a:r>
              <a:rPr lang="en-US" sz="1800" u="sng" baseline="30000">
                <a:solidFill>
                  <a:srgbClr val="FFFFFF"/>
                </a:solidFill>
                <a:latin typeface="Trebuchet MS"/>
                <a:ea typeface="Trebuchet MS"/>
                <a:cs typeface="Trebuchet MS"/>
                <a:sym typeface="Trebuchet MS"/>
              </a:rPr>
              <a:t>[5]</a:t>
            </a:r>
            <a:endParaRPr sz="1800" u="sng">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800">
                <a:solidFill>
                  <a:srgbClr val="FFFFFF"/>
                </a:solidFill>
                <a:latin typeface="Trebuchet MS"/>
                <a:ea typeface="Trebuchet MS"/>
                <a:cs typeface="Trebuchet MS"/>
                <a:sym typeface="Trebuchet MS"/>
              </a:rPr>
              <a:t>2010: 27.8%</a:t>
            </a:r>
            <a:endParaRPr sz="1800">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800">
                <a:solidFill>
                  <a:srgbClr val="FFFFFF"/>
                </a:solidFill>
                <a:latin typeface="Trebuchet MS"/>
                <a:ea typeface="Trebuchet MS"/>
                <a:cs typeface="Trebuchet MS"/>
                <a:sym typeface="Trebuchet MS"/>
              </a:rPr>
              <a:t>2015: 73.7%</a:t>
            </a:r>
            <a:endParaRPr sz="1800">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800">
                <a:solidFill>
                  <a:srgbClr val="F1C232"/>
                </a:solidFill>
                <a:latin typeface="Trebuchet MS"/>
                <a:ea typeface="Trebuchet MS"/>
                <a:cs typeface="Trebuchet MS"/>
                <a:sym typeface="Trebuchet MS"/>
              </a:rPr>
              <a:t>Change: +165%</a:t>
            </a:r>
            <a:endParaRPr sz="1800">
              <a:solidFill>
                <a:srgbClr val="F1C232"/>
              </a:solidFill>
              <a:latin typeface="Trebuchet MS"/>
              <a:ea typeface="Trebuchet MS"/>
              <a:cs typeface="Trebuchet MS"/>
              <a:sym typeface="Trebuchet MS"/>
            </a:endParaRPr>
          </a:p>
          <a:p>
            <a:pPr marL="0" lvl="0" indent="0" rtl="0">
              <a:spcBef>
                <a:spcPts val="0"/>
              </a:spcBef>
              <a:spcAft>
                <a:spcPts val="0"/>
              </a:spcAft>
              <a:buNone/>
            </a:pPr>
            <a:r>
              <a:rPr lang="en-US" sz="1800">
                <a:solidFill>
                  <a:srgbClr val="FFFFFF"/>
                </a:solidFill>
              </a:rPr>
              <a:t>	</a:t>
            </a:r>
            <a:endParaRPr sz="1800">
              <a:solidFill>
                <a:srgbClr val="FFFFFF"/>
              </a:solidFill>
            </a:endParaRPr>
          </a:p>
          <a:p>
            <a:pPr marL="0" lvl="0" indent="0" rtl="0">
              <a:spcBef>
                <a:spcPts val="0"/>
              </a:spcBef>
              <a:spcAft>
                <a:spcPts val="0"/>
              </a:spcAft>
              <a:buNone/>
            </a:pPr>
            <a:endParaRPr>
              <a:solidFill>
                <a:srgbClr val="FFFFFF"/>
              </a:solidFill>
            </a:endParaRPr>
          </a:p>
        </p:txBody>
      </p:sp>
      <p:sp>
        <p:nvSpPr>
          <p:cNvPr id="1249" name="Shape 1249"/>
          <p:cNvSpPr txBox="1"/>
          <p:nvPr/>
        </p:nvSpPr>
        <p:spPr>
          <a:xfrm>
            <a:off x="4629100" y="2620250"/>
            <a:ext cx="2162400" cy="141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FFFFFF"/>
                </a:solidFill>
                <a:latin typeface="Trebuchet MS"/>
                <a:ea typeface="Trebuchet MS"/>
                <a:cs typeface="Trebuchet MS"/>
                <a:sym typeface="Trebuchet MS"/>
              </a:rPr>
              <a:t>Percent designated </a:t>
            </a:r>
            <a:r>
              <a:rPr lang="en-US" sz="1800" u="sng">
                <a:solidFill>
                  <a:srgbClr val="FFFFFF"/>
                </a:solidFill>
                <a:latin typeface="Trebuchet MS"/>
                <a:ea typeface="Trebuchet MS"/>
                <a:cs typeface="Trebuchet MS"/>
                <a:sym typeface="Trebuchet MS"/>
              </a:rPr>
              <a:t>as food insecure:</a:t>
            </a:r>
            <a:r>
              <a:rPr lang="en-US" sz="1800" u="sng" baseline="30000">
                <a:solidFill>
                  <a:srgbClr val="FFFFFF"/>
                </a:solidFill>
                <a:latin typeface="Trebuchet MS"/>
                <a:ea typeface="Trebuchet MS"/>
                <a:cs typeface="Trebuchet MS"/>
                <a:sym typeface="Trebuchet MS"/>
              </a:rPr>
              <a:t>[1]</a:t>
            </a:r>
            <a:endParaRPr sz="1800" u="sng">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1600">
                <a:solidFill>
                  <a:srgbClr val="FFFFFF"/>
                </a:solidFill>
                <a:latin typeface="Trebuchet MS"/>
                <a:ea typeface="Trebuchet MS"/>
                <a:cs typeface="Trebuchet MS"/>
                <a:sym typeface="Trebuchet MS"/>
              </a:rPr>
              <a:t>2010: 10.94%</a:t>
            </a:r>
            <a:endParaRPr sz="1600">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r>
              <a:rPr lang="en-US" sz="1600">
                <a:solidFill>
                  <a:srgbClr val="FFFFFF"/>
                </a:solidFill>
                <a:latin typeface="Trebuchet MS"/>
                <a:ea typeface="Trebuchet MS"/>
                <a:cs typeface="Trebuchet MS"/>
                <a:sym typeface="Trebuchet MS"/>
              </a:rPr>
              <a:t>2016: 16.8%</a:t>
            </a:r>
            <a:endParaRPr sz="1600">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r>
              <a:rPr lang="en-US" sz="1600">
                <a:solidFill>
                  <a:srgbClr val="F1C232"/>
                </a:solidFill>
                <a:latin typeface="Trebuchet MS"/>
                <a:ea typeface="Trebuchet MS"/>
                <a:cs typeface="Trebuchet MS"/>
                <a:sym typeface="Trebuchet MS"/>
              </a:rPr>
              <a:t>Change: +53.6% </a:t>
            </a:r>
            <a:endParaRPr sz="1600">
              <a:solidFill>
                <a:srgbClr val="F1C232"/>
              </a:solidFill>
              <a:latin typeface="Trebuchet MS"/>
              <a:ea typeface="Trebuchet MS"/>
              <a:cs typeface="Trebuchet MS"/>
              <a:sym typeface="Trebuchet MS"/>
            </a:endParaRPr>
          </a:p>
          <a:p>
            <a:pPr marL="0" lvl="0" indent="0" algn="ctr" rtl="0">
              <a:spcBef>
                <a:spcPts val="0"/>
              </a:spcBef>
              <a:spcAft>
                <a:spcPts val="0"/>
              </a:spcAft>
              <a:buNone/>
            </a:pPr>
            <a:endParaRPr sz="1700">
              <a:solidFill>
                <a:srgbClr val="F1C232"/>
              </a:solidFill>
              <a:latin typeface="Trebuchet MS"/>
              <a:ea typeface="Trebuchet MS"/>
              <a:cs typeface="Trebuchet MS"/>
              <a:sym typeface="Trebuchet MS"/>
            </a:endParaRPr>
          </a:p>
          <a:p>
            <a:pPr marL="0" lvl="0" indent="0" rtl="0">
              <a:spcBef>
                <a:spcPts val="0"/>
              </a:spcBef>
              <a:spcAft>
                <a:spcPts val="0"/>
              </a:spcAft>
              <a:buNone/>
            </a:pPr>
            <a:endParaRPr sz="1800">
              <a:solidFill>
                <a:srgbClr val="FFFFFF"/>
              </a:solidFill>
              <a:latin typeface="Trebuchet MS"/>
              <a:ea typeface="Trebuchet MS"/>
              <a:cs typeface="Trebuchet MS"/>
              <a:sym typeface="Trebuchet MS"/>
            </a:endParaRPr>
          </a:p>
        </p:txBody>
      </p:sp>
      <p:sp>
        <p:nvSpPr>
          <p:cNvPr id="1250" name="Shape 1250"/>
          <p:cNvSpPr txBox="1"/>
          <p:nvPr/>
        </p:nvSpPr>
        <p:spPr>
          <a:xfrm>
            <a:off x="1090050" y="6311400"/>
            <a:ext cx="9082200" cy="593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a:t>Sources:  [1] American Factfinder; [2] Virginia Department of Education; [3] Community Commons; [4] Virginia Labor Information; [5] </a:t>
            </a:r>
            <a:r>
              <a:rPr lang="en-US" sz="1200">
                <a:solidFill>
                  <a:schemeClr val="dk1"/>
                </a:solidFill>
              </a:rPr>
              <a:t>National Environmental Public Health Tracking Network; and, [6] RWJF County Health Rankings</a:t>
            </a:r>
            <a:endParaRPr sz="1200"/>
          </a:p>
        </p:txBody>
      </p:sp>
      <p:sp>
        <p:nvSpPr>
          <p:cNvPr id="1251" name="Shape 1251"/>
          <p:cNvSpPr txBox="1"/>
          <p:nvPr/>
        </p:nvSpPr>
        <p:spPr>
          <a:xfrm>
            <a:off x="4612450" y="4210900"/>
            <a:ext cx="2266800" cy="16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r>
              <a:rPr lang="en-US" sz="2400" u="sng">
                <a:solidFill>
                  <a:srgbClr val="FFFFFF"/>
                </a:solidFill>
                <a:latin typeface="Trebuchet MS"/>
                <a:ea typeface="Trebuchet MS"/>
                <a:cs typeface="Trebuchet MS"/>
                <a:sym typeface="Trebuchet MS"/>
              </a:rPr>
              <a:t>Obesity Rate:</a:t>
            </a:r>
            <a:r>
              <a:rPr lang="en-US" sz="1800" baseline="30000">
                <a:solidFill>
                  <a:srgbClr val="FFFFFF"/>
                </a:solidFill>
                <a:latin typeface="Trebuchet MS"/>
                <a:ea typeface="Trebuchet MS"/>
                <a:cs typeface="Trebuchet MS"/>
                <a:sym typeface="Trebuchet MS"/>
              </a:rPr>
              <a:t>[6]</a:t>
            </a:r>
            <a:endParaRPr sz="2200">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r>
              <a:rPr lang="en-US" sz="2200">
                <a:solidFill>
                  <a:srgbClr val="FFFFFF"/>
                </a:solidFill>
                <a:latin typeface="Trebuchet MS"/>
                <a:ea typeface="Trebuchet MS"/>
                <a:cs typeface="Trebuchet MS"/>
                <a:sym typeface="Trebuchet MS"/>
              </a:rPr>
              <a:t>2010: 29% </a:t>
            </a:r>
            <a:endParaRPr sz="2200">
              <a:solidFill>
                <a:srgbClr val="FFFFFF"/>
              </a:solidFill>
              <a:latin typeface="Trebuchet MS"/>
              <a:ea typeface="Trebuchet MS"/>
              <a:cs typeface="Trebuchet MS"/>
              <a:sym typeface="Trebuchet MS"/>
            </a:endParaRPr>
          </a:p>
          <a:p>
            <a:pPr marL="0" lvl="0" indent="0" algn="ctr" rtl="0">
              <a:spcBef>
                <a:spcPts val="0"/>
              </a:spcBef>
              <a:spcAft>
                <a:spcPts val="0"/>
              </a:spcAft>
              <a:buNone/>
            </a:pPr>
            <a:r>
              <a:rPr lang="en-US" sz="2200">
                <a:solidFill>
                  <a:srgbClr val="FFFFFF"/>
                </a:solidFill>
                <a:latin typeface="Trebuchet MS"/>
                <a:ea typeface="Trebuchet MS"/>
                <a:cs typeface="Trebuchet MS"/>
                <a:sym typeface="Trebuchet MS"/>
              </a:rPr>
              <a:t>2014: 28% </a:t>
            </a:r>
            <a:endParaRPr sz="2200">
              <a:solidFill>
                <a:srgbClr val="FFFFFF"/>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r>
              <a:rPr lang="en-US" sz="2200">
                <a:solidFill>
                  <a:srgbClr val="F1C232"/>
                </a:solidFill>
                <a:latin typeface="Trebuchet MS"/>
                <a:ea typeface="Trebuchet MS"/>
                <a:cs typeface="Trebuchet MS"/>
                <a:sym typeface="Trebuchet MS"/>
              </a:rPr>
              <a:t>Change: -3.5%</a:t>
            </a:r>
            <a:endParaRPr sz="2200">
              <a:solidFill>
                <a:srgbClr val="F1C232"/>
              </a:solidFill>
              <a:latin typeface="Trebuchet MS"/>
              <a:ea typeface="Trebuchet MS"/>
              <a:cs typeface="Trebuchet MS"/>
              <a:sym typeface="Trebuchet MS"/>
            </a:endParaRPr>
          </a:p>
          <a:p>
            <a:pPr marL="0" lvl="0" indent="0" algn="ctr" rtl="0">
              <a:spcBef>
                <a:spcPts val="0"/>
              </a:spcBef>
              <a:spcAft>
                <a:spcPts val="0"/>
              </a:spcAft>
              <a:buClr>
                <a:schemeClr val="dk1"/>
              </a:buClr>
              <a:buFont typeface="Arial"/>
              <a:buNone/>
            </a:pPr>
            <a:endParaRPr sz="2400">
              <a:solidFill>
                <a:schemeClr val="lt1"/>
              </a:solidFill>
              <a:latin typeface="Trebuchet MS"/>
              <a:ea typeface="Trebuchet MS"/>
              <a:cs typeface="Trebuchet MS"/>
              <a:sym typeface="Trebuchet MS"/>
            </a:endParaRPr>
          </a:p>
          <a:p>
            <a:pPr marL="0" lvl="0" indent="0"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Shape 1257"/>
          <p:cNvSpPr txBox="1">
            <a:spLocks noGrp="1"/>
          </p:cNvSpPr>
          <p:nvPr>
            <p:ph type="title"/>
          </p:nvPr>
        </p:nvSpPr>
        <p:spPr>
          <a:xfrm>
            <a:off x="443754" y="1"/>
            <a:ext cx="11322300" cy="1022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000"/>
              <a:t>Composite Indicators</a:t>
            </a:r>
            <a:endParaRPr sz="3000"/>
          </a:p>
        </p:txBody>
      </p:sp>
      <p:pic>
        <p:nvPicPr>
          <p:cNvPr id="1258" name="Shape 1258"/>
          <p:cNvPicPr preferRelativeResize="0"/>
          <p:nvPr/>
        </p:nvPicPr>
        <p:blipFill rotWithShape="1">
          <a:blip r:embed="rId3">
            <a:alphaModFix/>
          </a:blip>
          <a:srcRect t="2467"/>
          <a:stretch/>
        </p:blipFill>
        <p:spPr>
          <a:xfrm>
            <a:off x="9654975" y="1434545"/>
            <a:ext cx="1620249" cy="1175725"/>
          </a:xfrm>
          <a:prstGeom prst="rect">
            <a:avLst/>
          </a:prstGeom>
          <a:noFill/>
          <a:ln>
            <a:noFill/>
          </a:ln>
        </p:spPr>
      </p:pic>
      <p:pic>
        <p:nvPicPr>
          <p:cNvPr id="1259" name="Shape 1259"/>
          <p:cNvPicPr preferRelativeResize="0"/>
          <p:nvPr/>
        </p:nvPicPr>
        <p:blipFill>
          <a:blip r:embed="rId4">
            <a:alphaModFix/>
          </a:blip>
          <a:stretch>
            <a:fillRect/>
          </a:stretch>
        </p:blipFill>
        <p:spPr>
          <a:xfrm>
            <a:off x="9654975" y="3022725"/>
            <a:ext cx="1620250" cy="1228777"/>
          </a:xfrm>
          <a:prstGeom prst="rect">
            <a:avLst/>
          </a:prstGeom>
          <a:noFill/>
          <a:ln>
            <a:noFill/>
          </a:ln>
        </p:spPr>
      </p:pic>
      <p:pic>
        <p:nvPicPr>
          <p:cNvPr id="1260" name="Shape 1260"/>
          <p:cNvPicPr preferRelativeResize="0"/>
          <p:nvPr/>
        </p:nvPicPr>
        <p:blipFill>
          <a:blip r:embed="rId5">
            <a:alphaModFix/>
          </a:blip>
          <a:stretch>
            <a:fillRect/>
          </a:stretch>
        </p:blipFill>
        <p:spPr>
          <a:xfrm>
            <a:off x="830725" y="1872999"/>
            <a:ext cx="4842075" cy="3690775"/>
          </a:xfrm>
          <a:prstGeom prst="rect">
            <a:avLst/>
          </a:prstGeom>
          <a:noFill/>
          <a:ln>
            <a:noFill/>
          </a:ln>
        </p:spPr>
      </p:pic>
      <p:pic>
        <p:nvPicPr>
          <p:cNvPr id="1261" name="Shape 1261"/>
          <p:cNvPicPr preferRelativeResize="0"/>
          <p:nvPr/>
        </p:nvPicPr>
        <p:blipFill>
          <a:blip r:embed="rId6">
            <a:alphaModFix/>
          </a:blip>
          <a:stretch>
            <a:fillRect/>
          </a:stretch>
        </p:blipFill>
        <p:spPr>
          <a:xfrm>
            <a:off x="9654975" y="4663950"/>
            <a:ext cx="1620250" cy="1239177"/>
          </a:xfrm>
          <a:prstGeom prst="rect">
            <a:avLst/>
          </a:prstGeom>
          <a:noFill/>
          <a:ln>
            <a:noFill/>
          </a:ln>
        </p:spPr>
      </p:pic>
      <p:sp>
        <p:nvSpPr>
          <p:cNvPr id="1262" name="Shape 1262"/>
          <p:cNvSpPr txBox="1"/>
          <p:nvPr/>
        </p:nvSpPr>
        <p:spPr>
          <a:xfrm>
            <a:off x="3339050" y="1160738"/>
            <a:ext cx="3974400" cy="57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600">
                <a:solidFill>
                  <a:schemeClr val="dk2"/>
                </a:solidFill>
              </a:rPr>
              <a:t>Economic Development</a:t>
            </a:r>
            <a:endParaRPr sz="2600">
              <a:solidFill>
                <a:schemeClr val="dk2"/>
              </a:solidFill>
            </a:endParaRPr>
          </a:p>
        </p:txBody>
      </p:sp>
      <p:sp>
        <p:nvSpPr>
          <p:cNvPr id="1263" name="Shape 1263"/>
          <p:cNvSpPr txBox="1"/>
          <p:nvPr/>
        </p:nvSpPr>
        <p:spPr>
          <a:xfrm>
            <a:off x="9054425" y="1022100"/>
            <a:ext cx="2628600" cy="57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solidFill>
                  <a:schemeClr val="dk2"/>
                </a:solidFill>
              </a:rPr>
              <a:t>Natural Assets</a:t>
            </a:r>
            <a:endParaRPr sz="2000">
              <a:solidFill>
                <a:schemeClr val="dk2"/>
              </a:solidFill>
            </a:endParaRPr>
          </a:p>
        </p:txBody>
      </p:sp>
      <p:sp>
        <p:nvSpPr>
          <p:cNvPr id="1264" name="Shape 1264"/>
          <p:cNvSpPr txBox="1"/>
          <p:nvPr/>
        </p:nvSpPr>
        <p:spPr>
          <a:xfrm>
            <a:off x="9150800" y="4251488"/>
            <a:ext cx="2628600" cy="57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solidFill>
                  <a:schemeClr val="dk2"/>
                </a:solidFill>
              </a:rPr>
              <a:t>Healthy Roanoke</a:t>
            </a:r>
            <a:endParaRPr sz="2000">
              <a:solidFill>
                <a:schemeClr val="dk2"/>
              </a:solidFill>
            </a:endParaRPr>
          </a:p>
        </p:txBody>
      </p:sp>
      <p:sp>
        <p:nvSpPr>
          <p:cNvPr id="1265" name="Shape 1265"/>
          <p:cNvSpPr txBox="1"/>
          <p:nvPr/>
        </p:nvSpPr>
        <p:spPr>
          <a:xfrm>
            <a:off x="8742725" y="2610275"/>
            <a:ext cx="3252000" cy="5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solidFill>
                  <a:schemeClr val="dk2"/>
                </a:solidFill>
              </a:rPr>
              <a:t>Workforce Development</a:t>
            </a:r>
            <a:endParaRPr sz="2000">
              <a:solidFill>
                <a:schemeClr val="dk2"/>
              </a:solidFill>
            </a:endParaRPr>
          </a:p>
        </p:txBody>
      </p:sp>
      <p:graphicFrame>
        <p:nvGraphicFramePr>
          <p:cNvPr id="1266" name="Shape 1266"/>
          <p:cNvGraphicFramePr/>
          <p:nvPr/>
        </p:nvGraphicFramePr>
        <p:xfrm>
          <a:off x="5779525" y="2285813"/>
          <a:ext cx="3000000" cy="3000000"/>
        </p:xfrm>
        <a:graphic>
          <a:graphicData uri="http://schemas.openxmlformats.org/drawingml/2006/table">
            <a:tbl>
              <a:tblPr>
                <a:noFill/>
                <a:tableStyleId>{A141E147-7C60-40FD-8665-B0D564D00E78}</a:tableStyleId>
              </a:tblPr>
              <a:tblGrid>
                <a:gridCol w="1634175">
                  <a:extLst>
                    <a:ext uri="{9D8B030D-6E8A-4147-A177-3AD203B41FA5}">
                      <a16:colId xmlns:a16="http://schemas.microsoft.com/office/drawing/2014/main" val="20000"/>
                    </a:ext>
                  </a:extLst>
                </a:gridCol>
                <a:gridCol w="1446000">
                  <a:extLst>
                    <a:ext uri="{9D8B030D-6E8A-4147-A177-3AD203B41FA5}">
                      <a16:colId xmlns:a16="http://schemas.microsoft.com/office/drawing/2014/main" val="20001"/>
                    </a:ext>
                  </a:extLst>
                </a:gridCol>
              </a:tblGrid>
              <a:tr h="573425">
                <a:tc>
                  <a:txBody>
                    <a:bodyPr/>
                    <a:lstStyle/>
                    <a:p>
                      <a:pPr marL="0" lvl="0" indent="0" algn="ctr" rtl="0">
                        <a:lnSpc>
                          <a:spcPct val="115000"/>
                        </a:lnSpc>
                        <a:spcBef>
                          <a:spcPts val="0"/>
                        </a:spcBef>
                        <a:spcAft>
                          <a:spcPts val="0"/>
                        </a:spcAft>
                        <a:buNone/>
                      </a:pPr>
                      <a:r>
                        <a:rPr lang="en-US" b="1">
                          <a:solidFill>
                            <a:srgbClr val="F1C232"/>
                          </a:solidFill>
                        </a:rPr>
                        <a:t>County</a:t>
                      </a:r>
                      <a:endParaRPr b="1">
                        <a:solidFill>
                          <a:srgbClr val="F1C232"/>
                        </a:solidFill>
                      </a:endParaRPr>
                    </a:p>
                  </a:txBody>
                  <a:tcPr marL="28575" marR="28575" marT="19050" marB="19050" anchor="ctr">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28575" cap="flat" cmpd="sng">
                      <a:solidFill>
                        <a:srgbClr val="44546A"/>
                      </a:solidFill>
                      <a:prstDash val="solid"/>
                      <a:round/>
                      <a:headEnd type="none" w="sm" len="sm"/>
                      <a:tailEnd type="none" w="sm" len="sm"/>
                    </a:lnT>
                    <a:lnB w="28575" cap="flat" cmpd="sng">
                      <a:solidFill>
                        <a:srgbClr val="44546A"/>
                      </a:solidFill>
                      <a:prstDash val="solid"/>
                      <a:round/>
                      <a:headEnd type="none" w="sm" len="sm"/>
                      <a:tailEnd type="none" w="sm" len="sm"/>
                    </a:lnB>
                    <a:solidFill>
                      <a:srgbClr val="44546A"/>
                    </a:solidFill>
                  </a:tcPr>
                </a:tc>
                <a:tc>
                  <a:txBody>
                    <a:bodyPr/>
                    <a:lstStyle/>
                    <a:p>
                      <a:pPr marL="0" lvl="0" indent="0" algn="ctr" rtl="0">
                        <a:lnSpc>
                          <a:spcPct val="115000"/>
                        </a:lnSpc>
                        <a:spcBef>
                          <a:spcPts val="0"/>
                        </a:spcBef>
                        <a:spcAft>
                          <a:spcPts val="0"/>
                        </a:spcAft>
                        <a:buNone/>
                      </a:pPr>
                      <a:r>
                        <a:rPr lang="en-US" b="1">
                          <a:solidFill>
                            <a:srgbClr val="F1C232"/>
                          </a:solidFill>
                        </a:rPr>
                        <a:t>Composite Indicator Rank</a:t>
                      </a:r>
                      <a:endParaRPr b="1">
                        <a:solidFill>
                          <a:srgbClr val="F1C232"/>
                        </a:solidFill>
                      </a:endParaRPr>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28575" cap="flat" cmpd="sng">
                      <a:solidFill>
                        <a:srgbClr val="44546A"/>
                      </a:solidFill>
                      <a:prstDash val="solid"/>
                      <a:round/>
                      <a:headEnd type="none" w="sm" len="sm"/>
                      <a:tailEnd type="none" w="sm" len="sm"/>
                    </a:lnT>
                    <a:lnB w="28575" cap="flat" cmpd="sng">
                      <a:solidFill>
                        <a:srgbClr val="44546A"/>
                      </a:solidFill>
                      <a:prstDash val="solid"/>
                      <a:round/>
                      <a:headEnd type="none" w="sm" len="sm"/>
                      <a:tailEnd type="none" w="sm" len="sm"/>
                    </a:lnB>
                    <a:solidFill>
                      <a:srgbClr val="44546A"/>
                    </a:solidFill>
                  </a:tcPr>
                </a:tc>
                <a:extLst>
                  <a:ext uri="{0D108BD9-81ED-4DB2-BD59-A6C34878D82A}">
                    <a16:rowId xmlns:a16="http://schemas.microsoft.com/office/drawing/2014/main" val="10000"/>
                  </a:ext>
                </a:extLst>
              </a:tr>
              <a:tr h="283150">
                <a:tc>
                  <a:txBody>
                    <a:bodyPr/>
                    <a:lstStyle/>
                    <a:p>
                      <a:pPr marL="0" lvl="0" indent="0" algn="ctr" rtl="0">
                        <a:lnSpc>
                          <a:spcPct val="115000"/>
                        </a:lnSpc>
                        <a:spcBef>
                          <a:spcPts val="0"/>
                        </a:spcBef>
                        <a:spcAft>
                          <a:spcPts val="0"/>
                        </a:spcAft>
                        <a:buNone/>
                      </a:pPr>
                      <a:r>
                        <a:rPr lang="en-US" b="1"/>
                        <a:t>Botetourt County</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2857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b="1"/>
                        <a:t>1</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2857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extLst>
                  <a:ext uri="{0D108BD9-81ED-4DB2-BD59-A6C34878D82A}">
                    <a16:rowId xmlns:a16="http://schemas.microsoft.com/office/drawing/2014/main" val="10001"/>
                  </a:ext>
                </a:extLst>
              </a:tr>
              <a:tr h="262050">
                <a:tc>
                  <a:txBody>
                    <a:bodyPr/>
                    <a:lstStyle/>
                    <a:p>
                      <a:pPr marL="0" lvl="0" indent="0" algn="ctr" rtl="0">
                        <a:lnSpc>
                          <a:spcPct val="115000"/>
                        </a:lnSpc>
                        <a:spcBef>
                          <a:spcPts val="0"/>
                        </a:spcBef>
                        <a:spcAft>
                          <a:spcPts val="0"/>
                        </a:spcAft>
                        <a:buNone/>
                      </a:pPr>
                      <a:r>
                        <a:rPr lang="en-US" b="1"/>
                        <a:t>Roanoke County</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b="1"/>
                        <a:t>2</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extLst>
                  <a:ext uri="{0D108BD9-81ED-4DB2-BD59-A6C34878D82A}">
                    <a16:rowId xmlns:a16="http://schemas.microsoft.com/office/drawing/2014/main" val="10002"/>
                  </a:ext>
                </a:extLst>
              </a:tr>
              <a:tr h="262050">
                <a:tc>
                  <a:txBody>
                    <a:bodyPr/>
                    <a:lstStyle/>
                    <a:p>
                      <a:pPr marL="0" lvl="0" indent="0" algn="ctr" rtl="0">
                        <a:lnSpc>
                          <a:spcPct val="115000"/>
                        </a:lnSpc>
                        <a:spcBef>
                          <a:spcPts val="0"/>
                        </a:spcBef>
                        <a:spcAft>
                          <a:spcPts val="0"/>
                        </a:spcAft>
                        <a:buNone/>
                      </a:pPr>
                      <a:r>
                        <a:rPr lang="en-US" b="1"/>
                        <a:t>Franklin County</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b="1"/>
                        <a:t>3</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extLst>
                  <a:ext uri="{0D108BD9-81ED-4DB2-BD59-A6C34878D82A}">
                    <a16:rowId xmlns:a16="http://schemas.microsoft.com/office/drawing/2014/main" val="10003"/>
                  </a:ext>
                </a:extLst>
              </a:tr>
              <a:tr h="262050">
                <a:tc>
                  <a:txBody>
                    <a:bodyPr/>
                    <a:lstStyle/>
                    <a:p>
                      <a:pPr marL="0" lvl="0" indent="0" algn="ctr" rtl="0">
                        <a:lnSpc>
                          <a:spcPct val="115000"/>
                        </a:lnSpc>
                        <a:spcBef>
                          <a:spcPts val="0"/>
                        </a:spcBef>
                        <a:spcAft>
                          <a:spcPts val="0"/>
                        </a:spcAft>
                        <a:buNone/>
                      </a:pPr>
                      <a:r>
                        <a:rPr lang="en-US" b="1"/>
                        <a:t>Salem City</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b="1"/>
                        <a:t>4</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extLst>
                  <a:ext uri="{0D108BD9-81ED-4DB2-BD59-A6C34878D82A}">
                    <a16:rowId xmlns:a16="http://schemas.microsoft.com/office/drawing/2014/main" val="10004"/>
                  </a:ext>
                </a:extLst>
              </a:tr>
              <a:tr h="291475">
                <a:tc>
                  <a:txBody>
                    <a:bodyPr/>
                    <a:lstStyle/>
                    <a:p>
                      <a:pPr marL="0" lvl="0" indent="0" algn="ctr" rtl="0">
                        <a:lnSpc>
                          <a:spcPct val="115000"/>
                        </a:lnSpc>
                        <a:spcBef>
                          <a:spcPts val="0"/>
                        </a:spcBef>
                        <a:spcAft>
                          <a:spcPts val="0"/>
                        </a:spcAft>
                        <a:buNone/>
                      </a:pPr>
                      <a:r>
                        <a:rPr lang="en-US" b="1"/>
                        <a:t>Alleghany County</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b="1"/>
                        <a:t>5</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extLst>
                  <a:ext uri="{0D108BD9-81ED-4DB2-BD59-A6C34878D82A}">
                    <a16:rowId xmlns:a16="http://schemas.microsoft.com/office/drawing/2014/main" val="10005"/>
                  </a:ext>
                </a:extLst>
              </a:tr>
              <a:tr h="262050">
                <a:tc>
                  <a:txBody>
                    <a:bodyPr/>
                    <a:lstStyle/>
                    <a:p>
                      <a:pPr marL="0" lvl="0" indent="0" algn="ctr" rtl="0">
                        <a:lnSpc>
                          <a:spcPct val="115000"/>
                        </a:lnSpc>
                        <a:spcBef>
                          <a:spcPts val="0"/>
                        </a:spcBef>
                        <a:spcAft>
                          <a:spcPts val="0"/>
                        </a:spcAft>
                        <a:buNone/>
                      </a:pPr>
                      <a:r>
                        <a:rPr lang="en-US" b="1"/>
                        <a:t>Craig County</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b="1"/>
                        <a:t>6</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extLst>
                  <a:ext uri="{0D108BD9-81ED-4DB2-BD59-A6C34878D82A}">
                    <a16:rowId xmlns:a16="http://schemas.microsoft.com/office/drawing/2014/main" val="10006"/>
                  </a:ext>
                </a:extLst>
              </a:tr>
              <a:tr h="274400">
                <a:tc>
                  <a:txBody>
                    <a:bodyPr/>
                    <a:lstStyle/>
                    <a:p>
                      <a:pPr marL="0" lvl="0" indent="0" algn="ctr" rtl="0">
                        <a:lnSpc>
                          <a:spcPct val="115000"/>
                        </a:lnSpc>
                        <a:spcBef>
                          <a:spcPts val="0"/>
                        </a:spcBef>
                        <a:spcAft>
                          <a:spcPts val="0"/>
                        </a:spcAft>
                        <a:buNone/>
                      </a:pPr>
                      <a:r>
                        <a:rPr lang="en-US" b="1"/>
                        <a:t>Roanoke City</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b="1"/>
                        <a:t>7</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9525" cap="flat" cmpd="sng">
                      <a:solidFill>
                        <a:srgbClr val="44546A"/>
                      </a:solidFill>
                      <a:prstDash val="solid"/>
                      <a:round/>
                      <a:headEnd type="none" w="sm" len="sm"/>
                      <a:tailEnd type="none" w="sm" len="sm"/>
                    </a:lnB>
                  </a:tcPr>
                </a:tc>
                <a:extLst>
                  <a:ext uri="{0D108BD9-81ED-4DB2-BD59-A6C34878D82A}">
                    <a16:rowId xmlns:a16="http://schemas.microsoft.com/office/drawing/2014/main" val="10007"/>
                  </a:ext>
                </a:extLst>
              </a:tr>
              <a:tr h="262050">
                <a:tc>
                  <a:txBody>
                    <a:bodyPr/>
                    <a:lstStyle/>
                    <a:p>
                      <a:pPr marL="0" lvl="0" indent="0" algn="ctr" rtl="0">
                        <a:lnSpc>
                          <a:spcPct val="115000"/>
                        </a:lnSpc>
                        <a:spcBef>
                          <a:spcPts val="0"/>
                        </a:spcBef>
                        <a:spcAft>
                          <a:spcPts val="0"/>
                        </a:spcAft>
                        <a:buNone/>
                      </a:pPr>
                      <a:r>
                        <a:rPr lang="en-US" b="1"/>
                        <a:t>Covington City</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28575" cap="flat" cmpd="sng">
                      <a:solidFill>
                        <a:srgbClr val="44546A"/>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b="1"/>
                        <a:t>8</a:t>
                      </a:r>
                      <a:endParaRPr b="1"/>
                    </a:p>
                  </a:txBody>
                  <a:tcPr marL="28575" marR="28575" marT="19050" marB="19050" anchor="b">
                    <a:lnL w="28575" cap="flat" cmpd="sng">
                      <a:solidFill>
                        <a:srgbClr val="44546A"/>
                      </a:solidFill>
                      <a:prstDash val="solid"/>
                      <a:round/>
                      <a:headEnd type="none" w="sm" len="sm"/>
                      <a:tailEnd type="none" w="sm" len="sm"/>
                    </a:lnL>
                    <a:lnR w="28575" cap="flat" cmpd="sng">
                      <a:solidFill>
                        <a:srgbClr val="44546A"/>
                      </a:solidFill>
                      <a:prstDash val="solid"/>
                      <a:round/>
                      <a:headEnd type="none" w="sm" len="sm"/>
                      <a:tailEnd type="none" w="sm" len="sm"/>
                    </a:lnR>
                    <a:lnT w="9525" cap="flat" cmpd="sng">
                      <a:solidFill>
                        <a:srgbClr val="44546A"/>
                      </a:solidFill>
                      <a:prstDash val="solid"/>
                      <a:round/>
                      <a:headEnd type="none" w="sm" len="sm"/>
                      <a:tailEnd type="none" w="sm" len="sm"/>
                    </a:lnT>
                    <a:lnB w="28575" cap="flat" cmpd="sng">
                      <a:solidFill>
                        <a:srgbClr val="44546A"/>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Shape 1272"/>
          <p:cNvSpPr txBox="1">
            <a:spLocks noGrp="1"/>
          </p:cNvSpPr>
          <p:nvPr>
            <p:ph type="title"/>
          </p:nvPr>
        </p:nvSpPr>
        <p:spPr>
          <a:xfrm>
            <a:off x="839788" y="1"/>
            <a:ext cx="10515600" cy="1003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000">
                <a:solidFill>
                  <a:srgbClr val="44546A"/>
                </a:solidFill>
              </a:rPr>
              <a:t>Next Steps - </a:t>
            </a:r>
            <a:r>
              <a:rPr lang="en-US" sz="3000">
                <a:solidFill>
                  <a:schemeClr val="dk1"/>
                </a:solidFill>
              </a:rPr>
              <a:t>Focus on Workforce Development </a:t>
            </a:r>
            <a:endParaRPr sz="3000"/>
          </a:p>
        </p:txBody>
      </p:sp>
      <p:sp>
        <p:nvSpPr>
          <p:cNvPr id="1273" name="Shape 1273"/>
          <p:cNvSpPr txBox="1">
            <a:spLocks noGrp="1"/>
          </p:cNvSpPr>
          <p:nvPr>
            <p:ph type="body" idx="1"/>
          </p:nvPr>
        </p:nvSpPr>
        <p:spPr>
          <a:xfrm>
            <a:off x="839788" y="1286155"/>
            <a:ext cx="5157900" cy="4794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US"/>
              <a:t>Topics</a:t>
            </a:r>
            <a:endParaRPr/>
          </a:p>
        </p:txBody>
      </p:sp>
      <p:sp>
        <p:nvSpPr>
          <p:cNvPr id="1274" name="Shape 1274"/>
          <p:cNvSpPr txBox="1">
            <a:spLocks noGrp="1"/>
          </p:cNvSpPr>
          <p:nvPr>
            <p:ph type="body" idx="2"/>
          </p:nvPr>
        </p:nvSpPr>
        <p:spPr>
          <a:xfrm>
            <a:off x="559425" y="1862250"/>
            <a:ext cx="5157900" cy="4770900"/>
          </a:xfrm>
          <a:prstGeom prst="rect">
            <a:avLst/>
          </a:prstGeom>
        </p:spPr>
        <p:txBody>
          <a:bodyPr spcFirstLastPara="1" wrap="square" lIns="91425" tIns="91425" rIns="91425" bIns="91425" anchor="t" anchorCtr="0">
            <a:noAutofit/>
          </a:bodyPr>
          <a:lstStyle/>
          <a:p>
            <a:pPr marL="457200" lvl="0" indent="-368300" rtl="0">
              <a:spcBef>
                <a:spcPts val="1000"/>
              </a:spcBef>
              <a:spcAft>
                <a:spcPts val="0"/>
              </a:spcAft>
              <a:buClr>
                <a:srgbClr val="4A86E8"/>
              </a:buClr>
              <a:buSzPts val="2200"/>
              <a:buChar char="•"/>
            </a:pPr>
            <a:r>
              <a:rPr lang="en-US" sz="2200" b="1">
                <a:solidFill>
                  <a:srgbClr val="4A86E8"/>
                </a:solidFill>
              </a:rPr>
              <a:t>Increasing attractiveness of RVAR</a:t>
            </a:r>
            <a:endParaRPr sz="2200" b="1">
              <a:solidFill>
                <a:srgbClr val="4A86E8"/>
              </a:solidFill>
            </a:endParaRPr>
          </a:p>
          <a:p>
            <a:pPr marL="914400" lvl="1" indent="-368300" rtl="0">
              <a:spcBef>
                <a:spcPts val="0"/>
              </a:spcBef>
              <a:spcAft>
                <a:spcPts val="0"/>
              </a:spcAft>
              <a:buClr>
                <a:srgbClr val="4A86E8"/>
              </a:buClr>
              <a:buSzPts val="2200"/>
              <a:buChar char="•"/>
            </a:pPr>
            <a:r>
              <a:rPr lang="en-US" sz="2200">
                <a:solidFill>
                  <a:srgbClr val="4A86E8"/>
                </a:solidFill>
              </a:rPr>
              <a:t>Attracting people currently not in labor force, e.g. early retirees, those who have used drugs, prisoner re-entry, recent university graduates Match or mismatch of job skills to job vacancies</a:t>
            </a:r>
            <a:endParaRPr sz="2200">
              <a:solidFill>
                <a:srgbClr val="4A86E8"/>
              </a:solidFill>
            </a:endParaRPr>
          </a:p>
          <a:p>
            <a:pPr marL="457200" lvl="0" indent="-368300" rtl="0">
              <a:spcBef>
                <a:spcPts val="0"/>
              </a:spcBef>
              <a:spcAft>
                <a:spcPts val="0"/>
              </a:spcAft>
              <a:buClr>
                <a:srgbClr val="4A86E8"/>
              </a:buClr>
              <a:buSzPts val="2200"/>
              <a:buChar char="•"/>
            </a:pPr>
            <a:r>
              <a:rPr lang="en-US" sz="2200" b="1">
                <a:solidFill>
                  <a:srgbClr val="4A86E8"/>
                </a:solidFill>
              </a:rPr>
              <a:t>Improving job supply and demand match</a:t>
            </a:r>
            <a:endParaRPr sz="2200" b="1">
              <a:solidFill>
                <a:srgbClr val="4A86E8"/>
              </a:solidFill>
            </a:endParaRPr>
          </a:p>
          <a:p>
            <a:pPr marL="457200" lvl="0" indent="-368300" rtl="0">
              <a:spcBef>
                <a:spcPts val="0"/>
              </a:spcBef>
              <a:spcAft>
                <a:spcPts val="0"/>
              </a:spcAft>
              <a:buClr>
                <a:srgbClr val="4A86E8"/>
              </a:buClr>
              <a:buSzPts val="2200"/>
              <a:buChar char="•"/>
            </a:pPr>
            <a:r>
              <a:rPr lang="en-US" sz="2200" b="1">
                <a:solidFill>
                  <a:srgbClr val="4A86E8"/>
                </a:solidFill>
              </a:rPr>
              <a:t>Providing Transportation options</a:t>
            </a:r>
            <a:endParaRPr sz="2200" b="1">
              <a:solidFill>
                <a:srgbClr val="4A86E8"/>
              </a:solidFill>
            </a:endParaRPr>
          </a:p>
          <a:p>
            <a:pPr marL="457200" lvl="0" indent="-368300" rtl="0">
              <a:spcBef>
                <a:spcPts val="0"/>
              </a:spcBef>
              <a:spcAft>
                <a:spcPts val="0"/>
              </a:spcAft>
              <a:buClr>
                <a:srgbClr val="4A86E8"/>
              </a:buClr>
              <a:buSzPts val="2200"/>
              <a:buChar char="•"/>
            </a:pPr>
            <a:r>
              <a:rPr lang="en-US" sz="2200" b="1">
                <a:solidFill>
                  <a:srgbClr val="4A86E8"/>
                </a:solidFill>
              </a:rPr>
              <a:t>Improving Housing quality</a:t>
            </a:r>
            <a:endParaRPr sz="2200" b="1">
              <a:solidFill>
                <a:srgbClr val="4A86E8"/>
              </a:solidFill>
            </a:endParaRPr>
          </a:p>
          <a:p>
            <a:pPr marL="457200" lvl="0" indent="-368300" rtl="0">
              <a:spcBef>
                <a:spcPts val="0"/>
              </a:spcBef>
              <a:spcAft>
                <a:spcPts val="0"/>
              </a:spcAft>
              <a:buClr>
                <a:srgbClr val="4A86E8"/>
              </a:buClr>
              <a:buSzPts val="2200"/>
              <a:buChar char="•"/>
            </a:pPr>
            <a:r>
              <a:rPr lang="en-US" sz="2200" b="1">
                <a:solidFill>
                  <a:srgbClr val="4A86E8"/>
                </a:solidFill>
              </a:rPr>
              <a:t>Other</a:t>
            </a:r>
            <a:endParaRPr sz="2200" b="1">
              <a:solidFill>
                <a:srgbClr val="4A86E8"/>
              </a:solidFill>
            </a:endParaRPr>
          </a:p>
          <a:p>
            <a:pPr marL="228600" lvl="0" indent="-50800" rtl="0">
              <a:spcBef>
                <a:spcPts val="1000"/>
              </a:spcBef>
              <a:spcAft>
                <a:spcPts val="0"/>
              </a:spcAft>
              <a:buNone/>
            </a:pPr>
            <a:endParaRPr sz="2200"/>
          </a:p>
        </p:txBody>
      </p:sp>
      <p:sp>
        <p:nvSpPr>
          <p:cNvPr id="1275" name="Shape 1275"/>
          <p:cNvSpPr txBox="1">
            <a:spLocks noGrp="1"/>
          </p:cNvSpPr>
          <p:nvPr>
            <p:ph type="body" idx="3"/>
          </p:nvPr>
        </p:nvSpPr>
        <p:spPr>
          <a:xfrm>
            <a:off x="6056175" y="1286155"/>
            <a:ext cx="5183100" cy="4794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US"/>
              <a:t>Next Steps</a:t>
            </a:r>
            <a:endParaRPr/>
          </a:p>
        </p:txBody>
      </p:sp>
      <p:sp>
        <p:nvSpPr>
          <p:cNvPr id="1276" name="Shape 1276"/>
          <p:cNvSpPr txBox="1">
            <a:spLocks noGrp="1"/>
          </p:cNvSpPr>
          <p:nvPr>
            <p:ph type="body" idx="4"/>
          </p:nvPr>
        </p:nvSpPr>
        <p:spPr>
          <a:xfrm>
            <a:off x="6172200" y="1862253"/>
            <a:ext cx="5183100" cy="43275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US" sz="2200">
                <a:solidFill>
                  <a:schemeClr val="accent6"/>
                </a:solidFill>
              </a:rPr>
              <a:t>Literature &amp; report review</a:t>
            </a:r>
            <a:endParaRPr sz="2200">
              <a:solidFill>
                <a:schemeClr val="accent6"/>
              </a:solidFill>
            </a:endParaRPr>
          </a:p>
          <a:p>
            <a:pPr marL="0" lvl="0" indent="0" rtl="0">
              <a:spcBef>
                <a:spcPts val="1000"/>
              </a:spcBef>
              <a:spcAft>
                <a:spcPts val="0"/>
              </a:spcAft>
              <a:buNone/>
            </a:pPr>
            <a:r>
              <a:rPr lang="en-US" sz="2200">
                <a:solidFill>
                  <a:schemeClr val="accent6"/>
                </a:solidFill>
              </a:rPr>
              <a:t>Data discovery</a:t>
            </a:r>
            <a:endParaRPr sz="2200">
              <a:solidFill>
                <a:schemeClr val="accent6"/>
              </a:solidFill>
            </a:endParaRPr>
          </a:p>
          <a:p>
            <a:pPr marL="0" lvl="0" indent="0" rtl="0">
              <a:spcBef>
                <a:spcPts val="1000"/>
              </a:spcBef>
              <a:spcAft>
                <a:spcPts val="0"/>
              </a:spcAft>
              <a:buNone/>
            </a:pPr>
            <a:r>
              <a:rPr lang="en-US" sz="2200">
                <a:solidFill>
                  <a:schemeClr val="accent6"/>
                </a:solidFill>
              </a:rPr>
              <a:t>Accessing GIS shapefiles</a:t>
            </a:r>
            <a:endParaRPr sz="2200">
              <a:solidFill>
                <a:schemeClr val="accent6"/>
              </a:solidFill>
            </a:endParaRPr>
          </a:p>
          <a:p>
            <a:pPr marL="0" lvl="0" indent="0" rtl="0">
              <a:spcBef>
                <a:spcPts val="1000"/>
              </a:spcBef>
              <a:spcAft>
                <a:spcPts val="0"/>
              </a:spcAft>
              <a:buNone/>
            </a:pPr>
            <a:r>
              <a:rPr lang="en-US" sz="2200">
                <a:solidFill>
                  <a:schemeClr val="accent6"/>
                </a:solidFill>
              </a:rPr>
              <a:t>Geocoding locations of businesses and transportation routes</a:t>
            </a:r>
            <a:endParaRPr sz="2200">
              <a:solidFill>
                <a:schemeClr val="accent6"/>
              </a:solidFill>
            </a:endParaRPr>
          </a:p>
          <a:p>
            <a:pPr marL="0" lvl="0" indent="0" rtl="0">
              <a:spcBef>
                <a:spcPts val="1000"/>
              </a:spcBef>
              <a:spcAft>
                <a:spcPts val="0"/>
              </a:spcAft>
              <a:buNone/>
            </a:pPr>
            <a:r>
              <a:rPr lang="en-US" sz="2200">
                <a:solidFill>
                  <a:schemeClr val="accent6"/>
                </a:solidFill>
              </a:rPr>
              <a:t>Creating synthetic ACS data</a:t>
            </a:r>
            <a:endParaRPr sz="2200">
              <a:solidFill>
                <a:schemeClr val="accent6"/>
              </a:solidFill>
            </a:endParaRPr>
          </a:p>
          <a:p>
            <a:pPr marL="0" lvl="0" indent="0" rtl="0">
              <a:spcBef>
                <a:spcPts val="1000"/>
              </a:spcBef>
              <a:spcAft>
                <a:spcPts val="0"/>
              </a:spcAft>
              <a:buNone/>
            </a:pPr>
            <a:r>
              <a:rPr lang="en-US" sz="2200">
                <a:solidFill>
                  <a:schemeClr val="accent6"/>
                </a:solidFill>
              </a:rPr>
              <a:t>Describing issues through the data</a:t>
            </a:r>
            <a:endParaRPr sz="2200">
              <a:solidFill>
                <a:schemeClr val="accent6"/>
              </a:solidFill>
            </a:endParaRPr>
          </a:p>
          <a:p>
            <a:pPr marL="0" lvl="0" indent="0" rtl="0">
              <a:spcBef>
                <a:spcPts val="1000"/>
              </a:spcBef>
              <a:spcAft>
                <a:spcPts val="0"/>
              </a:spcAft>
              <a:buNone/>
            </a:pPr>
            <a:r>
              <a:rPr lang="en-US" sz="2200">
                <a:solidFill>
                  <a:schemeClr val="accent6"/>
                </a:solidFill>
              </a:rPr>
              <a:t>Creating indicators by neighborhoods, e.g. attractiveness, job match, other</a:t>
            </a:r>
            <a:endParaRPr sz="2200">
              <a:solidFill>
                <a:schemeClr val="accent6"/>
              </a:solidFill>
            </a:endParaRPr>
          </a:p>
          <a:p>
            <a:pPr marL="228600" lvl="0" indent="-50800" rtl="0">
              <a:spcBef>
                <a:spcPts val="1000"/>
              </a:spcBef>
              <a:spcAft>
                <a:spcPts val="0"/>
              </a:spcAft>
              <a:buNone/>
            </a:pP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txBox="1">
            <a:spLocks noGrp="1"/>
          </p:cNvSpPr>
          <p:nvPr>
            <p:ph type="title"/>
          </p:nvPr>
        </p:nvSpPr>
        <p:spPr>
          <a:xfrm>
            <a:off x="609600" y="0"/>
            <a:ext cx="10972800" cy="11430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solidFill>
                  <a:srgbClr val="233E50"/>
                </a:solidFill>
                <a:latin typeface="Raleway"/>
                <a:ea typeface="Raleway"/>
                <a:cs typeface="Raleway"/>
                <a:sym typeface="Raleway"/>
              </a:rPr>
              <a:t>Data Discovery</a:t>
            </a:r>
            <a:endParaRPr>
              <a:solidFill>
                <a:srgbClr val="233E50"/>
              </a:solidFill>
              <a:latin typeface="Raleway"/>
              <a:ea typeface="Raleway"/>
              <a:cs typeface="Raleway"/>
              <a:sym typeface="Raleway"/>
            </a:endParaRPr>
          </a:p>
        </p:txBody>
      </p:sp>
      <p:graphicFrame>
        <p:nvGraphicFramePr>
          <p:cNvPr id="609" name="Shape 609"/>
          <p:cNvGraphicFramePr/>
          <p:nvPr/>
        </p:nvGraphicFramePr>
        <p:xfrm>
          <a:off x="839750" y="1802450"/>
          <a:ext cx="3000000" cy="3000000"/>
        </p:xfrm>
        <a:graphic>
          <a:graphicData uri="http://schemas.openxmlformats.org/drawingml/2006/table">
            <a:tbl>
              <a:tblPr>
                <a:noFill/>
                <a:tableStyleId>{BEDEFDB7-53FC-4B04-BE80-10A9E02BBE09}</a:tableStyleId>
              </a:tblPr>
              <a:tblGrid>
                <a:gridCol w="2627825">
                  <a:extLst>
                    <a:ext uri="{9D8B030D-6E8A-4147-A177-3AD203B41FA5}">
                      <a16:colId xmlns:a16="http://schemas.microsoft.com/office/drawing/2014/main" val="20000"/>
                    </a:ext>
                  </a:extLst>
                </a:gridCol>
                <a:gridCol w="8229175">
                  <a:extLst>
                    <a:ext uri="{9D8B030D-6E8A-4147-A177-3AD203B41FA5}">
                      <a16:colId xmlns:a16="http://schemas.microsoft.com/office/drawing/2014/main" val="20001"/>
                    </a:ext>
                  </a:extLst>
                </a:gridCol>
              </a:tblGrid>
              <a:tr h="464450">
                <a:tc>
                  <a:txBody>
                    <a:bodyPr/>
                    <a:lstStyle/>
                    <a:p>
                      <a:pPr marL="0" lvl="0" indent="0" rtl="0">
                        <a:spcBef>
                          <a:spcPts val="0"/>
                        </a:spcBef>
                        <a:spcAft>
                          <a:spcPts val="0"/>
                        </a:spcAft>
                        <a:buNone/>
                      </a:pPr>
                      <a:r>
                        <a:rPr lang="en-US" sz="1800" b="1">
                          <a:latin typeface="Trebuchet MS"/>
                          <a:ea typeface="Trebuchet MS"/>
                          <a:cs typeface="Trebuchet MS"/>
                          <a:sym typeface="Trebuchet MS"/>
                        </a:rPr>
                        <a:t>Data source</a:t>
                      </a:r>
                      <a:endParaRPr sz="1800" b="1">
                        <a:latin typeface="Trebuchet MS"/>
                        <a:ea typeface="Trebuchet MS"/>
                        <a:cs typeface="Trebuchet MS"/>
                        <a:sym typeface="Trebuchet MS"/>
                      </a:endParaRPr>
                    </a:p>
                  </a:txBody>
                  <a:tcPr marL="91425" marR="91425" marT="91425" marB="91425"/>
                </a:tc>
                <a:tc>
                  <a:txBody>
                    <a:bodyPr/>
                    <a:lstStyle/>
                    <a:p>
                      <a:pPr marL="0" lvl="0" indent="0">
                        <a:spcBef>
                          <a:spcPts val="0"/>
                        </a:spcBef>
                        <a:spcAft>
                          <a:spcPts val="0"/>
                        </a:spcAft>
                        <a:buNone/>
                      </a:pPr>
                      <a:r>
                        <a:rPr lang="en-US" sz="1800" b="1">
                          <a:latin typeface="Trebuchet MS"/>
                          <a:ea typeface="Trebuchet MS"/>
                          <a:cs typeface="Trebuchet MS"/>
                          <a:sym typeface="Trebuchet MS"/>
                        </a:rPr>
                        <a:t>Description</a:t>
                      </a:r>
                      <a:endParaRPr sz="1800" b="1">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0"/>
                  </a:ext>
                </a:extLst>
              </a:tr>
              <a:tr h="867125">
                <a:tc>
                  <a:txBody>
                    <a:bodyPr/>
                    <a:lstStyle/>
                    <a:p>
                      <a:pPr marL="0" lvl="0" indent="0">
                        <a:spcBef>
                          <a:spcPts val="0"/>
                        </a:spcBef>
                        <a:spcAft>
                          <a:spcPts val="0"/>
                        </a:spcAft>
                        <a:buNone/>
                      </a:pPr>
                      <a:r>
                        <a:rPr lang="en-US">
                          <a:latin typeface="Trebuchet MS"/>
                          <a:ea typeface="Trebuchet MS"/>
                          <a:cs typeface="Trebuchet MS"/>
                          <a:sym typeface="Trebuchet MS"/>
                        </a:rPr>
                        <a:t>Integrated Postsecondary Education Data System (IPEDS)</a:t>
                      </a:r>
                      <a:endParaRPr>
                        <a:latin typeface="Trebuchet MS"/>
                        <a:ea typeface="Trebuchet MS"/>
                        <a:cs typeface="Trebuchet MS"/>
                        <a:sym typeface="Trebuchet MS"/>
                      </a:endParaRPr>
                    </a:p>
                  </a:txBody>
                  <a:tcPr marL="91425" marR="91425" marT="91425" marB="91425"/>
                </a:tc>
                <a:tc>
                  <a:txBody>
                    <a:bodyPr/>
                    <a:lstStyle/>
                    <a:p>
                      <a:pPr marL="0" lvl="0" indent="0">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IPEDS is a system of surveys conducted annually by the the National Center for Education Statistics (NCES). IPEDS gathers information from every college, university, and technical and vocational institution that participates in the federal student financial aid programs.</a:t>
                      </a:r>
                      <a:endParaRPr>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1"/>
                  </a:ext>
                </a:extLst>
              </a:tr>
              <a:tr h="867125">
                <a:tc>
                  <a:txBody>
                    <a:bodyPr/>
                    <a:lstStyle/>
                    <a:p>
                      <a:pPr marL="0" lvl="0" indent="0">
                        <a:spcBef>
                          <a:spcPts val="0"/>
                        </a:spcBef>
                        <a:spcAft>
                          <a:spcPts val="0"/>
                        </a:spcAft>
                        <a:buNone/>
                      </a:pPr>
                      <a:r>
                        <a:rPr lang="en-US">
                          <a:latin typeface="Trebuchet MS"/>
                          <a:ea typeface="Trebuchet MS"/>
                          <a:cs typeface="Trebuchet MS"/>
                          <a:sym typeface="Trebuchet MS"/>
                        </a:rPr>
                        <a:t>Adult Training and Education Survey (ATES)</a:t>
                      </a:r>
                      <a:endParaRPr>
                        <a:latin typeface="Trebuchet MS"/>
                        <a:ea typeface="Trebuchet MS"/>
                        <a:cs typeface="Trebuchet MS"/>
                        <a:sym typeface="Trebuchet MS"/>
                      </a:endParaRPr>
                    </a:p>
                  </a:txBody>
                  <a:tcPr marL="91425" marR="91425" marT="91425" marB="91425"/>
                </a:tc>
                <a:tc>
                  <a:txBody>
                    <a:bodyPr/>
                    <a:lstStyle/>
                    <a:p>
                      <a:pPr marL="0" lvl="0" indent="0">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ATES is a survey conducted by NCES as part of their objective to collect data on 1) the attainment of non-degree credentials, including industry-recognized certifications, occupational licenses, and educational certificates, and 2) enrollment in education and training that prepares people for work.</a:t>
                      </a:r>
                      <a:endParaRPr>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2"/>
                  </a:ext>
                </a:extLst>
              </a:tr>
              <a:tr h="684225">
                <a:tc>
                  <a:txBody>
                    <a:bodyPr/>
                    <a:lstStyle/>
                    <a:p>
                      <a:pPr marL="0" lvl="0" indent="0">
                        <a:spcBef>
                          <a:spcPts val="0"/>
                        </a:spcBef>
                        <a:spcAft>
                          <a:spcPts val="0"/>
                        </a:spcAft>
                        <a:buNone/>
                      </a:pPr>
                      <a:r>
                        <a:rPr lang="en-US">
                          <a:latin typeface="Trebuchet MS"/>
                          <a:ea typeface="Trebuchet MS"/>
                          <a:cs typeface="Trebuchet MS"/>
                          <a:sym typeface="Trebuchet MS"/>
                        </a:rPr>
                        <a:t>MOOC providers &amp; aggregators</a:t>
                      </a:r>
                      <a:endParaRPr>
                        <a:latin typeface="Trebuchet MS"/>
                        <a:ea typeface="Trebuchet MS"/>
                        <a:cs typeface="Trebuchet MS"/>
                        <a:sym typeface="Trebuchet MS"/>
                      </a:endParaRPr>
                    </a:p>
                  </a:txBody>
                  <a:tcPr marL="91425" marR="91425" marT="91425" marB="91425"/>
                </a:tc>
                <a:tc>
                  <a:txBody>
                    <a:bodyPr/>
                    <a:lstStyle/>
                    <a:p>
                      <a:pPr marL="0" lvl="0" indent="0">
                        <a:spcBef>
                          <a:spcPts val="0"/>
                        </a:spcBef>
                        <a:spcAft>
                          <a:spcPts val="0"/>
                        </a:spcAft>
                        <a:buNone/>
                      </a:pPr>
                      <a:r>
                        <a:rPr lang="en-US">
                          <a:latin typeface="Trebuchet MS"/>
                          <a:ea typeface="Trebuchet MS"/>
                          <a:cs typeface="Trebuchet MS"/>
                          <a:sym typeface="Trebuchet MS"/>
                        </a:rPr>
                        <a:t>Massive open online courses (MOOCs) include Coursera, Udacity, HarvardX, MITX, and edX. MOOC aggregators such as Class Central provide one stop access to courses across a variety of MOOCs.</a:t>
                      </a:r>
                      <a:endParaRPr>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3"/>
                  </a:ext>
                </a:extLst>
              </a:tr>
              <a:tr h="867125">
                <a:tc>
                  <a:txBody>
                    <a:bodyPr/>
                    <a:lstStyle/>
                    <a:p>
                      <a:pPr marL="0" lvl="0" indent="0" rtl="0">
                        <a:spcBef>
                          <a:spcPts val="0"/>
                        </a:spcBef>
                        <a:spcAft>
                          <a:spcPts val="0"/>
                        </a:spcAft>
                        <a:buNone/>
                      </a:pPr>
                      <a:r>
                        <a:rPr lang="en-US">
                          <a:latin typeface="Trebuchet MS"/>
                          <a:ea typeface="Trebuchet MS"/>
                          <a:cs typeface="Trebuchet MS"/>
                          <a:sym typeface="Trebuchet MS"/>
                        </a:rPr>
                        <a:t>Current Population Survey (CPS) data on Certificates and Licenses</a:t>
                      </a:r>
                      <a:endParaRPr>
                        <a:latin typeface="Trebuchet MS"/>
                        <a:ea typeface="Trebuchet MS"/>
                        <a:cs typeface="Trebuchet MS"/>
                        <a:sym typeface="Trebuchet MS"/>
                      </a:endParaRPr>
                    </a:p>
                  </a:txBody>
                  <a:tcPr marL="91425" marR="91425" marT="91425" marB="91425"/>
                </a:tc>
                <a:tc>
                  <a:txBody>
                    <a:bodyPr/>
                    <a:lstStyle/>
                    <a:p>
                      <a:pPr marL="0" lvl="0" indent="0" rtl="0">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CPS is a monthly survey of households conducted by Census for the Bureau of Labor Statistics (BLS). This survey includes data on certificates and licenses data by employment status. </a:t>
                      </a:r>
                      <a:endParaRPr>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4"/>
                  </a:ext>
                </a:extLst>
              </a:tr>
              <a:tr h="867125">
                <a:tc>
                  <a:txBody>
                    <a:bodyPr/>
                    <a:lstStyle/>
                    <a:p>
                      <a:pPr marL="0" lvl="0" indent="0" rtl="0">
                        <a:spcBef>
                          <a:spcPts val="0"/>
                        </a:spcBef>
                        <a:spcAft>
                          <a:spcPts val="0"/>
                        </a:spcAft>
                        <a:buNone/>
                      </a:pPr>
                      <a:r>
                        <a:rPr lang="en-US">
                          <a:latin typeface="Trebuchet MS"/>
                          <a:ea typeface="Trebuchet MS"/>
                          <a:cs typeface="Trebuchet MS"/>
                          <a:sym typeface="Trebuchet MS"/>
                        </a:rPr>
                        <a:t>National Student Clearinghouse (NSE)</a:t>
                      </a:r>
                      <a:endParaRPr>
                        <a:latin typeface="Trebuchet MS"/>
                        <a:ea typeface="Trebuchet MS"/>
                        <a:cs typeface="Trebuchet MS"/>
                        <a:sym typeface="Trebuchet MS"/>
                      </a:endParaRPr>
                    </a:p>
                  </a:txBody>
                  <a:tcPr marL="91425" marR="91425" marT="91425" marB="91425"/>
                </a:tc>
                <a:tc>
                  <a:txBody>
                    <a:bodyPr/>
                    <a:lstStyle/>
                    <a:p>
                      <a:pPr marL="0" lvl="0" indent="0" rtl="0">
                        <a:spcBef>
                          <a:spcPts val="0"/>
                        </a:spcBef>
                        <a:spcAft>
                          <a:spcPts val="0"/>
                        </a:spcAft>
                        <a:buNone/>
                      </a:pPr>
                      <a:r>
                        <a:rPr lang="en-US">
                          <a:latin typeface="Trebuchet MS"/>
                          <a:ea typeface="Trebuchet MS"/>
                          <a:cs typeface="Trebuchet MS"/>
                          <a:sym typeface="Trebuchet MS"/>
                        </a:rPr>
                        <a:t>NSE is the </a:t>
                      </a:r>
                      <a:r>
                        <a:rPr lang="en-US">
                          <a:solidFill>
                            <a:schemeClr val="dk1"/>
                          </a:solidFill>
                          <a:highlight>
                            <a:srgbClr val="FFFFFF"/>
                          </a:highlight>
                          <a:latin typeface="Trebuchet MS"/>
                          <a:ea typeface="Trebuchet MS"/>
                          <a:cs typeface="Trebuchet MS"/>
                          <a:sym typeface="Trebuchet MS"/>
                        </a:rPr>
                        <a:t>largest provider of transcript ordering services &amp; electronic student record exchange, degree verification and enrollment verification for private companies. They maintain student-level data on education and enrollment.</a:t>
                      </a:r>
                      <a:endParaRPr>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5"/>
                  </a:ext>
                </a:extLst>
              </a:tr>
            </a:tbl>
          </a:graphicData>
        </a:graphic>
      </p:graphicFrame>
      <p:sp>
        <p:nvSpPr>
          <p:cNvPr id="610" name="Shape 610"/>
          <p:cNvSpPr txBox="1"/>
          <p:nvPr/>
        </p:nvSpPr>
        <p:spPr>
          <a:xfrm>
            <a:off x="839750" y="892800"/>
            <a:ext cx="10146900" cy="8487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Font typeface="Trebuchet MS"/>
              <a:buChar char="●"/>
            </a:pPr>
            <a:r>
              <a:rPr lang="en-US" sz="2400">
                <a:latin typeface="Trebuchet MS"/>
                <a:ea typeface="Trebuchet MS"/>
                <a:cs typeface="Trebuchet MS"/>
                <a:sym typeface="Trebuchet MS"/>
              </a:rPr>
              <a:t>Focus of the data discovery process was on sub-baccalaureate education and training pathways</a:t>
            </a:r>
            <a:endParaRPr sz="2400">
              <a:latin typeface="Trebuchet MS"/>
              <a:ea typeface="Trebuchet MS"/>
              <a:cs typeface="Trebuchet MS"/>
              <a:sym typeface="Trebuchet M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Shape 1281"/>
          <p:cNvSpPr txBox="1"/>
          <p:nvPr/>
        </p:nvSpPr>
        <p:spPr>
          <a:xfrm>
            <a:off x="8947875" y="1100275"/>
            <a:ext cx="2756700" cy="21273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Community Characteristics (HH):</a:t>
            </a:r>
            <a:endParaRPr sz="1800" b="1" u="sng">
              <a:solidFill>
                <a:schemeClr val="dk1"/>
              </a:solidFill>
              <a:latin typeface="Calibri"/>
              <a:ea typeface="Calibri"/>
              <a:cs typeface="Calibri"/>
              <a:sym typeface="Calibri"/>
            </a:endParaRPr>
          </a:p>
          <a:p>
            <a:pPr marL="457200" lvl="0" indent="-317500"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Park Access (EPH/CDC)</a:t>
            </a:r>
            <a:endParaRPr>
              <a:solidFill>
                <a:schemeClr val="dk1"/>
              </a:solidFill>
              <a:latin typeface="Calibri"/>
              <a:ea typeface="Calibri"/>
              <a:cs typeface="Calibri"/>
              <a:sym typeface="Calibri"/>
            </a:endParaRPr>
          </a:p>
          <a:p>
            <a:pPr marL="457200" lvl="0" indent="-317500"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Walkability Score (Search web)</a:t>
            </a:r>
            <a:endParaRPr>
              <a:solidFill>
                <a:schemeClr val="dk1"/>
              </a:solidFill>
              <a:latin typeface="Calibri"/>
              <a:ea typeface="Calibri"/>
              <a:cs typeface="Calibri"/>
              <a:sym typeface="Calibri"/>
            </a:endParaRPr>
          </a:p>
          <a:p>
            <a:pPr marL="457200" lvl="0" indent="-317500"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Housing Age (ACS)</a:t>
            </a:r>
            <a:endParaRPr>
              <a:solidFill>
                <a:schemeClr val="dk1"/>
              </a:solidFill>
              <a:latin typeface="Calibri"/>
              <a:ea typeface="Calibri"/>
              <a:cs typeface="Calibri"/>
              <a:sym typeface="Calibri"/>
            </a:endParaRPr>
          </a:p>
          <a:p>
            <a:pPr marL="457200" lvl="0" indent="-317500"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Housing Affordability </a:t>
            </a:r>
            <a:endParaRPr>
              <a:solidFill>
                <a:schemeClr val="dk1"/>
              </a:solidFill>
              <a:latin typeface="Calibri"/>
              <a:ea typeface="Calibri"/>
              <a:cs typeface="Calibri"/>
              <a:sym typeface="Calibri"/>
            </a:endParaRPr>
          </a:p>
          <a:p>
            <a:pPr marL="914400" lvl="1" indent="-304800" rtl="0">
              <a:spcBef>
                <a:spcPts val="0"/>
              </a:spcBef>
              <a:spcAft>
                <a:spcPts val="0"/>
              </a:spcAft>
              <a:buClr>
                <a:schemeClr val="dk1"/>
              </a:buClr>
              <a:buSzPts val="1200"/>
              <a:buFont typeface="Calibri"/>
              <a:buChar char="○"/>
            </a:pPr>
            <a:r>
              <a:rPr lang="en-US">
                <a:solidFill>
                  <a:schemeClr val="dk1"/>
                </a:solidFill>
                <a:latin typeface="Calibri"/>
                <a:ea typeface="Calibri"/>
                <a:cs typeface="Calibri"/>
                <a:sym typeface="Calibri"/>
              </a:rPr>
              <a:t>rented vs owned</a:t>
            </a:r>
            <a:r>
              <a:rPr lang="en-US" sz="1200">
                <a:solidFill>
                  <a:schemeClr val="dk1"/>
                </a:solidFill>
                <a:latin typeface="Calibri"/>
                <a:ea typeface="Calibri"/>
                <a:cs typeface="Calibri"/>
                <a:sym typeface="Calibri"/>
              </a:rPr>
              <a:t> (ACS)</a:t>
            </a:r>
            <a:endParaRPr sz="1200">
              <a:solidFill>
                <a:schemeClr val="dk1"/>
              </a:solidFill>
              <a:latin typeface="Calibri"/>
              <a:ea typeface="Calibri"/>
              <a:cs typeface="Calibri"/>
              <a:sym typeface="Calibri"/>
            </a:endParaRPr>
          </a:p>
          <a:p>
            <a:pPr marL="457200" lvl="0" indent="-304800" rtl="0">
              <a:spcBef>
                <a:spcPts val="0"/>
              </a:spcBef>
              <a:spcAft>
                <a:spcPts val="0"/>
              </a:spcAft>
              <a:buClr>
                <a:schemeClr val="dk1"/>
              </a:buClr>
              <a:buSzPts val="1200"/>
              <a:buFont typeface="Calibri"/>
              <a:buChar char="●"/>
            </a:pPr>
            <a:r>
              <a:rPr lang="en-US">
                <a:solidFill>
                  <a:schemeClr val="dk1"/>
                </a:solidFill>
                <a:latin typeface="Calibri"/>
                <a:ea typeface="Calibri"/>
                <a:cs typeface="Calibri"/>
                <a:sym typeface="Calibri"/>
              </a:rPr>
              <a:t>Cultural Base (Web Search)</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282" name="Shape 1282"/>
          <p:cNvCxnSpPr>
            <a:stCxn id="1283" idx="3"/>
            <a:endCxn id="1284" idx="1"/>
          </p:cNvCxnSpPr>
          <p:nvPr/>
        </p:nvCxnSpPr>
        <p:spPr>
          <a:xfrm>
            <a:off x="4075875" y="2005925"/>
            <a:ext cx="808200" cy="65400"/>
          </a:xfrm>
          <a:prstGeom prst="straightConnector1">
            <a:avLst/>
          </a:prstGeom>
          <a:noFill/>
          <a:ln w="38100" cap="flat" cmpd="sng">
            <a:solidFill>
              <a:srgbClr val="000000"/>
            </a:solidFill>
            <a:prstDash val="solid"/>
            <a:round/>
            <a:headEnd type="none" w="med" len="med"/>
            <a:tailEnd type="triangle" w="med" len="med"/>
          </a:ln>
        </p:spPr>
      </p:cxnSp>
      <p:cxnSp>
        <p:nvCxnSpPr>
          <p:cNvPr id="1285" name="Shape 1285"/>
          <p:cNvCxnSpPr>
            <a:stCxn id="1286" idx="3"/>
          </p:cNvCxnSpPr>
          <p:nvPr/>
        </p:nvCxnSpPr>
        <p:spPr>
          <a:xfrm rot="10800000" flipH="1">
            <a:off x="3833375" y="3228700"/>
            <a:ext cx="542700" cy="443700"/>
          </a:xfrm>
          <a:prstGeom prst="straightConnector1">
            <a:avLst/>
          </a:prstGeom>
          <a:noFill/>
          <a:ln w="38100" cap="flat" cmpd="sng">
            <a:solidFill>
              <a:srgbClr val="000000"/>
            </a:solidFill>
            <a:prstDash val="solid"/>
            <a:round/>
            <a:headEnd type="none" w="med" len="med"/>
            <a:tailEnd type="triangle" w="med" len="med"/>
          </a:ln>
        </p:spPr>
      </p:cxnSp>
      <p:cxnSp>
        <p:nvCxnSpPr>
          <p:cNvPr id="1287" name="Shape 1287"/>
          <p:cNvCxnSpPr>
            <a:stCxn id="1286" idx="3"/>
            <a:endCxn id="1288" idx="2"/>
          </p:cNvCxnSpPr>
          <p:nvPr/>
        </p:nvCxnSpPr>
        <p:spPr>
          <a:xfrm>
            <a:off x="3833375" y="3672400"/>
            <a:ext cx="1236000" cy="149100"/>
          </a:xfrm>
          <a:prstGeom prst="straightConnector1">
            <a:avLst/>
          </a:prstGeom>
          <a:noFill/>
          <a:ln w="38100" cap="flat" cmpd="sng">
            <a:solidFill>
              <a:srgbClr val="000000"/>
            </a:solidFill>
            <a:prstDash val="solid"/>
            <a:round/>
            <a:headEnd type="none" w="med" len="med"/>
            <a:tailEnd type="triangle" w="med" len="med"/>
          </a:ln>
        </p:spPr>
      </p:cxnSp>
      <p:cxnSp>
        <p:nvCxnSpPr>
          <p:cNvPr id="1289" name="Shape 1289"/>
          <p:cNvCxnSpPr>
            <a:stCxn id="1290" idx="3"/>
            <a:endCxn id="1291" idx="5"/>
          </p:cNvCxnSpPr>
          <p:nvPr/>
        </p:nvCxnSpPr>
        <p:spPr>
          <a:xfrm rot="10800000" flipH="1">
            <a:off x="4121925" y="5477802"/>
            <a:ext cx="959700" cy="309000"/>
          </a:xfrm>
          <a:prstGeom prst="straightConnector1">
            <a:avLst/>
          </a:prstGeom>
          <a:noFill/>
          <a:ln w="38100" cap="flat" cmpd="sng">
            <a:solidFill>
              <a:srgbClr val="000000"/>
            </a:solidFill>
            <a:prstDash val="solid"/>
            <a:round/>
            <a:headEnd type="none" w="med" len="med"/>
            <a:tailEnd type="triangle" w="med" len="med"/>
          </a:ln>
        </p:spPr>
      </p:cxnSp>
      <p:cxnSp>
        <p:nvCxnSpPr>
          <p:cNvPr id="1292" name="Shape 1292"/>
          <p:cNvCxnSpPr>
            <a:stCxn id="1293" idx="1"/>
            <a:endCxn id="1294" idx="0"/>
          </p:cNvCxnSpPr>
          <p:nvPr/>
        </p:nvCxnSpPr>
        <p:spPr>
          <a:xfrm flipH="1">
            <a:off x="8234475" y="4459450"/>
            <a:ext cx="713400" cy="470100"/>
          </a:xfrm>
          <a:prstGeom prst="straightConnector1">
            <a:avLst/>
          </a:prstGeom>
          <a:noFill/>
          <a:ln w="38100" cap="flat" cmpd="sng">
            <a:solidFill>
              <a:srgbClr val="000000"/>
            </a:solidFill>
            <a:prstDash val="solid"/>
            <a:round/>
            <a:headEnd type="none" w="med" len="med"/>
            <a:tailEnd type="triangle" w="med" len="med"/>
          </a:ln>
        </p:spPr>
      </p:cxnSp>
      <p:cxnSp>
        <p:nvCxnSpPr>
          <p:cNvPr id="1295" name="Shape 1295"/>
          <p:cNvCxnSpPr>
            <a:stCxn id="1281" idx="1"/>
            <a:endCxn id="1288" idx="7"/>
          </p:cNvCxnSpPr>
          <p:nvPr/>
        </p:nvCxnSpPr>
        <p:spPr>
          <a:xfrm flipH="1">
            <a:off x="7654875" y="2163925"/>
            <a:ext cx="1293000" cy="593100"/>
          </a:xfrm>
          <a:prstGeom prst="straightConnector1">
            <a:avLst/>
          </a:prstGeom>
          <a:noFill/>
          <a:ln w="38100" cap="flat" cmpd="sng">
            <a:solidFill>
              <a:srgbClr val="000000"/>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296" name="Shape 1296"/>
          <p:cNvSpPr txBox="1"/>
          <p:nvPr/>
        </p:nvSpPr>
        <p:spPr>
          <a:xfrm>
            <a:off x="7788150" y="5638650"/>
            <a:ext cx="3828900" cy="64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a:solidFill>
                  <a:srgbClr val="0000FF"/>
                </a:solidFill>
              </a:rPr>
              <a:t>Roanoke Valley-Alleghany Region (RV-AR)</a:t>
            </a:r>
            <a:endParaRPr sz="2400">
              <a:solidFill>
                <a:srgbClr val="0000FF"/>
              </a:solidFill>
            </a:endParaRPr>
          </a:p>
        </p:txBody>
      </p:sp>
      <p:grpSp>
        <p:nvGrpSpPr>
          <p:cNvPr id="1297" name="Shape 1297"/>
          <p:cNvGrpSpPr/>
          <p:nvPr/>
        </p:nvGrpSpPr>
        <p:grpSpPr>
          <a:xfrm>
            <a:off x="4200310" y="1404807"/>
            <a:ext cx="4669200" cy="4551600"/>
            <a:chOff x="3894735" y="1379682"/>
            <a:chExt cx="4669200" cy="4551600"/>
          </a:xfrm>
        </p:grpSpPr>
        <p:sp>
          <p:nvSpPr>
            <p:cNvPr id="1284" name="Shape 1284"/>
            <p:cNvSpPr/>
            <p:nvPr/>
          </p:nvSpPr>
          <p:spPr>
            <a:xfrm>
              <a:off x="3894735" y="1379682"/>
              <a:ext cx="4669200" cy="4551600"/>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8" name="Shape 1298"/>
            <p:cNvSpPr/>
            <p:nvPr/>
          </p:nvSpPr>
          <p:spPr>
            <a:xfrm>
              <a:off x="5466842" y="1444101"/>
              <a:ext cx="16227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chemeClr val="lt2"/>
                  </a:solidFill>
                  <a:latin typeface="Calibri"/>
                  <a:ea typeface="Calibri"/>
                  <a:cs typeface="Calibri"/>
                  <a:sym typeface="Calibri"/>
                </a:rPr>
                <a:t>RV-AR</a:t>
              </a:r>
              <a:endParaRPr sz="1800"/>
            </a:p>
          </p:txBody>
        </p:sp>
      </p:grpSp>
      <p:grpSp>
        <p:nvGrpSpPr>
          <p:cNvPr id="1299" name="Shape 1299"/>
          <p:cNvGrpSpPr/>
          <p:nvPr/>
        </p:nvGrpSpPr>
        <p:grpSpPr>
          <a:xfrm>
            <a:off x="4587932" y="1840651"/>
            <a:ext cx="3942000" cy="3775200"/>
            <a:chOff x="4282357" y="1815526"/>
            <a:chExt cx="3942000" cy="3775200"/>
          </a:xfrm>
        </p:grpSpPr>
        <p:sp>
          <p:nvSpPr>
            <p:cNvPr id="1300" name="Shape 1300"/>
            <p:cNvSpPr/>
            <p:nvPr/>
          </p:nvSpPr>
          <p:spPr>
            <a:xfrm>
              <a:off x="4282357" y="1815526"/>
              <a:ext cx="3942000" cy="3775200"/>
            </a:xfrm>
            <a:prstGeom prst="ellipse">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2"/>
                  </a:solidFill>
                  <a:latin typeface="Calibri"/>
                  <a:ea typeface="Calibri"/>
                  <a:cs typeface="Calibri"/>
                  <a:sym typeface="Calibri"/>
                </a:rPr>
                <a:t>RV-ARC</a:t>
              </a:r>
              <a:endParaRPr/>
            </a:p>
          </p:txBody>
        </p:sp>
        <p:sp>
          <p:nvSpPr>
            <p:cNvPr id="1301" name="Shape 1301"/>
            <p:cNvSpPr/>
            <p:nvPr/>
          </p:nvSpPr>
          <p:spPr>
            <a:xfrm>
              <a:off x="5069861" y="1928638"/>
              <a:ext cx="23400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Cities and Counties</a:t>
              </a:r>
              <a:endParaRPr sz="1800" b="1"/>
            </a:p>
          </p:txBody>
        </p:sp>
      </p:grpSp>
      <p:grpSp>
        <p:nvGrpSpPr>
          <p:cNvPr id="1302" name="Shape 1302"/>
          <p:cNvGrpSpPr/>
          <p:nvPr/>
        </p:nvGrpSpPr>
        <p:grpSpPr>
          <a:xfrm>
            <a:off x="5069229" y="2316033"/>
            <a:ext cx="3029100" cy="3011100"/>
            <a:chOff x="4763654" y="2290908"/>
            <a:chExt cx="3029100" cy="3011100"/>
          </a:xfrm>
        </p:grpSpPr>
        <p:sp>
          <p:nvSpPr>
            <p:cNvPr id="1288" name="Shape 1288"/>
            <p:cNvSpPr/>
            <p:nvPr/>
          </p:nvSpPr>
          <p:spPr>
            <a:xfrm>
              <a:off x="4763654" y="2290908"/>
              <a:ext cx="3029100" cy="3011100"/>
            </a:xfrm>
            <a:prstGeom prst="ellipse">
              <a:avLst/>
            </a:prstGeom>
            <a:solidFill>
              <a:srgbClr val="548135"/>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3" name="Shape 1303"/>
            <p:cNvSpPr/>
            <p:nvPr/>
          </p:nvSpPr>
          <p:spPr>
            <a:xfrm>
              <a:off x="5595103" y="2472836"/>
              <a:ext cx="13662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chemeClr val="lt2"/>
                  </a:solidFill>
                  <a:latin typeface="Calibri"/>
                  <a:ea typeface="Calibri"/>
                  <a:cs typeface="Calibri"/>
                  <a:sym typeface="Calibri"/>
                </a:rPr>
                <a:t>Households</a:t>
              </a:r>
              <a:endParaRPr sz="1800"/>
            </a:p>
          </p:txBody>
        </p:sp>
      </p:grpSp>
      <p:sp>
        <p:nvSpPr>
          <p:cNvPr id="1304" name="Shape 1304"/>
          <p:cNvSpPr txBox="1"/>
          <p:nvPr/>
        </p:nvSpPr>
        <p:spPr>
          <a:xfrm>
            <a:off x="4646856" y="356254"/>
            <a:ext cx="37761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i="0" u="none" strike="noStrike" cap="none">
                <a:solidFill>
                  <a:srgbClr val="C00000"/>
                </a:solidFill>
                <a:latin typeface="Calibri"/>
                <a:ea typeface="Calibri"/>
                <a:cs typeface="Calibri"/>
                <a:sym typeface="Calibri"/>
              </a:rPr>
              <a:t>REGIONAL ATTRACTIVENESS</a:t>
            </a:r>
            <a:endParaRPr/>
          </a:p>
        </p:txBody>
      </p:sp>
      <p:sp>
        <p:nvSpPr>
          <p:cNvPr id="1305" name="Shape 1305"/>
          <p:cNvSpPr txBox="1"/>
          <p:nvPr/>
        </p:nvSpPr>
        <p:spPr>
          <a:xfrm>
            <a:off x="1651577" y="402471"/>
            <a:ext cx="2150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Internal Labor Force</a:t>
            </a:r>
            <a:endParaRPr b="1"/>
          </a:p>
        </p:txBody>
      </p:sp>
      <p:sp>
        <p:nvSpPr>
          <p:cNvPr id="1306" name="Shape 1306"/>
          <p:cNvSpPr txBox="1"/>
          <p:nvPr/>
        </p:nvSpPr>
        <p:spPr>
          <a:xfrm>
            <a:off x="9046825" y="389250"/>
            <a:ext cx="2340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External Labor Force</a:t>
            </a:r>
            <a:endParaRPr b="1"/>
          </a:p>
        </p:txBody>
      </p:sp>
      <p:cxnSp>
        <p:nvCxnSpPr>
          <p:cNvPr id="1307" name="Shape 1307"/>
          <p:cNvCxnSpPr>
            <a:stCxn id="1305" idx="3"/>
            <a:endCxn id="1304" idx="1"/>
          </p:cNvCxnSpPr>
          <p:nvPr/>
        </p:nvCxnSpPr>
        <p:spPr>
          <a:xfrm>
            <a:off x="3801677" y="587121"/>
            <a:ext cx="845100" cy="0"/>
          </a:xfrm>
          <a:prstGeom prst="straightConnector1">
            <a:avLst/>
          </a:prstGeom>
          <a:noFill/>
          <a:ln w="57150" cap="flat" cmpd="sng">
            <a:solidFill>
              <a:schemeClr val="dk1"/>
            </a:solidFill>
            <a:prstDash val="solid"/>
            <a:miter lim="800000"/>
            <a:headEnd type="none" w="sm" len="sm"/>
            <a:tailEnd type="triangle" w="med" len="med"/>
          </a:ln>
        </p:spPr>
      </p:cxnSp>
      <p:cxnSp>
        <p:nvCxnSpPr>
          <p:cNvPr id="1308" name="Shape 1308"/>
          <p:cNvCxnSpPr>
            <a:stCxn id="1306" idx="1"/>
            <a:endCxn id="1304" idx="3"/>
          </p:cNvCxnSpPr>
          <p:nvPr/>
        </p:nvCxnSpPr>
        <p:spPr>
          <a:xfrm flipH="1">
            <a:off x="8422825" y="573900"/>
            <a:ext cx="624000" cy="13200"/>
          </a:xfrm>
          <a:prstGeom prst="straightConnector1">
            <a:avLst/>
          </a:prstGeom>
          <a:noFill/>
          <a:ln w="57150" cap="flat" cmpd="sng">
            <a:solidFill>
              <a:schemeClr val="dk1"/>
            </a:solidFill>
            <a:prstDash val="solid"/>
            <a:miter lim="800000"/>
            <a:headEnd type="none" w="sm" len="sm"/>
            <a:tailEnd type="triangle" w="med" len="med"/>
          </a:ln>
        </p:spPr>
      </p:cxnSp>
      <p:cxnSp>
        <p:nvCxnSpPr>
          <p:cNvPr id="1309" name="Shape 1309"/>
          <p:cNvCxnSpPr>
            <a:stCxn id="1304" idx="2"/>
            <a:endCxn id="1284" idx="0"/>
          </p:cNvCxnSpPr>
          <p:nvPr/>
        </p:nvCxnSpPr>
        <p:spPr>
          <a:xfrm>
            <a:off x="6534906" y="817954"/>
            <a:ext cx="0" cy="586800"/>
          </a:xfrm>
          <a:prstGeom prst="straightConnector1">
            <a:avLst/>
          </a:prstGeom>
          <a:noFill/>
          <a:ln w="57150" cap="flat" cmpd="sng">
            <a:solidFill>
              <a:schemeClr val="dk1"/>
            </a:solidFill>
            <a:prstDash val="solid"/>
            <a:miter lim="800000"/>
            <a:headEnd type="none" w="sm" len="sm"/>
            <a:tailEnd type="triangle" w="med" len="med"/>
          </a:ln>
        </p:spPr>
      </p:cxnSp>
      <p:sp>
        <p:nvSpPr>
          <p:cNvPr id="1283" name="Shape 1283"/>
          <p:cNvSpPr txBox="1"/>
          <p:nvPr/>
        </p:nvSpPr>
        <p:spPr>
          <a:xfrm>
            <a:off x="1129575" y="1469225"/>
            <a:ext cx="2946300" cy="10734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Challenges:</a:t>
            </a:r>
            <a:endParaRPr sz="1800" b="1" u="sng">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Drug Usage (CDC, Web Search)</a:t>
            </a:r>
            <a:endParaRPr>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Prisoner re-entry (ACS)</a:t>
            </a:r>
            <a:endParaRPr>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Childcare cost (Web Search)</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800" u="sng">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6" name="Shape 1286"/>
          <p:cNvSpPr txBox="1"/>
          <p:nvPr/>
        </p:nvSpPr>
        <p:spPr>
          <a:xfrm>
            <a:off x="984275" y="2845900"/>
            <a:ext cx="2849100" cy="1653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Transportation:</a:t>
            </a:r>
            <a:endParaRPr sz="1800" b="1" u="sng">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Public </a:t>
            </a:r>
            <a:endParaRPr>
              <a:solidFill>
                <a:schemeClr val="dk1"/>
              </a:solidFill>
              <a:latin typeface="Calibri"/>
              <a:ea typeface="Calibri"/>
              <a:cs typeface="Calibri"/>
              <a:sym typeface="Calibri"/>
            </a:endParaRPr>
          </a:p>
          <a:p>
            <a:pPr marL="914400" marR="0" lvl="1"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Commute times (LEHD)</a:t>
            </a:r>
            <a:endParaRPr>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Personal</a:t>
            </a:r>
            <a:endParaRPr>
              <a:solidFill>
                <a:schemeClr val="dk1"/>
              </a:solidFill>
              <a:latin typeface="Calibri"/>
              <a:ea typeface="Calibri"/>
              <a:cs typeface="Calibri"/>
              <a:sym typeface="Calibri"/>
            </a:endParaRPr>
          </a:p>
          <a:p>
            <a:pPr marL="914400" marR="0" lvl="1"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 Car ownership (ACS)</a:t>
            </a:r>
            <a:endParaRPr>
              <a:solidFill>
                <a:schemeClr val="dk1"/>
              </a:solidFill>
              <a:latin typeface="Calibri"/>
              <a:ea typeface="Calibri"/>
              <a:cs typeface="Calibri"/>
              <a:sym typeface="Calibri"/>
            </a:endParaRPr>
          </a:p>
          <a:p>
            <a:pPr marL="914400" marR="0" lvl="1"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 Walking, biking, public transit (ACS)</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0" name="Shape 1290"/>
          <p:cNvSpPr txBox="1"/>
          <p:nvPr/>
        </p:nvSpPr>
        <p:spPr>
          <a:xfrm>
            <a:off x="1365225" y="4960302"/>
            <a:ext cx="2756700" cy="1653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Workforce Development:</a:t>
            </a:r>
            <a:endParaRPr sz="1800" b="1" u="sng">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Certifications (IPEDS)</a:t>
            </a:r>
            <a:endParaRPr>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High school workers </a:t>
            </a:r>
            <a:endParaRPr>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Company Engagement (Community Colleges, High Schools)</a:t>
            </a:r>
            <a:endParaRPr>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Primary Ed. Ratings (IPEDS)</a:t>
            </a:r>
            <a:endParaRPr>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3" name="Shape 1293"/>
          <p:cNvSpPr txBox="1"/>
          <p:nvPr/>
        </p:nvSpPr>
        <p:spPr>
          <a:xfrm>
            <a:off x="8947875" y="3826450"/>
            <a:ext cx="2756700" cy="1266000"/>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Community Characteristics (Industry):</a:t>
            </a:r>
            <a:endParaRPr sz="1800" b="1" u="sng">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HS, College Grad (VLMI,VDOE)</a:t>
            </a:r>
            <a:endParaRPr>
              <a:solidFill>
                <a:schemeClr val="dk1"/>
              </a:solidFill>
              <a:latin typeface="Calibri"/>
              <a:ea typeface="Calibri"/>
              <a:cs typeface="Calibri"/>
              <a:sym typeface="Calibri"/>
            </a:endParaRPr>
          </a:p>
          <a:p>
            <a:pPr marL="457200" marR="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Job Quotient (BLS) </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10" name="Shape 1310"/>
          <p:cNvGrpSpPr/>
          <p:nvPr/>
        </p:nvGrpSpPr>
        <p:grpSpPr>
          <a:xfrm>
            <a:off x="5553366" y="2872083"/>
            <a:ext cx="2063959" cy="1940400"/>
            <a:chOff x="5247791" y="2846958"/>
            <a:chExt cx="2063959" cy="1940400"/>
          </a:xfrm>
        </p:grpSpPr>
        <p:sp>
          <p:nvSpPr>
            <p:cNvPr id="1311" name="Shape 1311"/>
            <p:cNvSpPr/>
            <p:nvPr/>
          </p:nvSpPr>
          <p:spPr>
            <a:xfrm>
              <a:off x="5247791" y="2846958"/>
              <a:ext cx="2040000" cy="1940400"/>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2" name="Shape 1312"/>
            <p:cNvSpPr/>
            <p:nvPr/>
          </p:nvSpPr>
          <p:spPr>
            <a:xfrm>
              <a:off x="5401050" y="3347663"/>
              <a:ext cx="1910700" cy="615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Labor Force</a:t>
              </a:r>
              <a:endParaRPr sz="1800" b="1"/>
            </a:p>
            <a:p>
              <a:pPr marL="0" marR="0" lvl="0" indent="0" algn="ctr" rtl="0">
                <a:spcBef>
                  <a:spcPts val="0"/>
                </a:spcBef>
                <a:spcAft>
                  <a:spcPts val="0"/>
                </a:spcAft>
                <a:buNone/>
              </a:pPr>
              <a:r>
                <a:rPr lang="en-US" sz="1800" b="1">
                  <a:solidFill>
                    <a:schemeClr val="dk1"/>
                  </a:solidFill>
                  <a:latin typeface="Calibri"/>
                  <a:ea typeface="Calibri"/>
                  <a:cs typeface="Calibri"/>
                  <a:sym typeface="Calibri"/>
                </a:rPr>
                <a:t>(actual/potential)</a:t>
              </a:r>
              <a:endParaRPr sz="1800" b="1"/>
            </a:p>
          </p:txBody>
        </p:sp>
      </p:grpSp>
      <p:grpSp>
        <p:nvGrpSpPr>
          <p:cNvPr id="1313" name="Shape 1313"/>
          <p:cNvGrpSpPr/>
          <p:nvPr/>
        </p:nvGrpSpPr>
        <p:grpSpPr>
          <a:xfrm>
            <a:off x="6591064" y="4103006"/>
            <a:ext cx="1643400" cy="1653000"/>
            <a:chOff x="6285564" y="4048331"/>
            <a:chExt cx="1643400" cy="1653000"/>
          </a:xfrm>
        </p:grpSpPr>
        <p:sp>
          <p:nvSpPr>
            <p:cNvPr id="1294" name="Shape 1294"/>
            <p:cNvSpPr/>
            <p:nvPr/>
          </p:nvSpPr>
          <p:spPr>
            <a:xfrm rot="5400000">
              <a:off x="6280764" y="4053131"/>
              <a:ext cx="1653000" cy="1643400"/>
            </a:xfrm>
            <a:prstGeom prst="ellipse">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4" name="Shape 1314"/>
            <p:cNvSpPr/>
            <p:nvPr/>
          </p:nvSpPr>
          <p:spPr>
            <a:xfrm>
              <a:off x="6670188" y="4752355"/>
              <a:ext cx="10278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lt2"/>
                  </a:solidFill>
                  <a:latin typeface="Calibri"/>
                  <a:ea typeface="Calibri"/>
                  <a:cs typeface="Calibri"/>
                  <a:sym typeface="Calibri"/>
                </a:rPr>
                <a:t>Industry</a:t>
              </a:r>
              <a:endParaRPr/>
            </a:p>
          </p:txBody>
        </p:sp>
      </p:grpSp>
      <p:grpSp>
        <p:nvGrpSpPr>
          <p:cNvPr id="1315" name="Shape 1315"/>
          <p:cNvGrpSpPr/>
          <p:nvPr/>
        </p:nvGrpSpPr>
        <p:grpSpPr>
          <a:xfrm>
            <a:off x="4840896" y="4066854"/>
            <a:ext cx="1643400" cy="1653000"/>
            <a:chOff x="3694974" y="4852240"/>
            <a:chExt cx="1643400" cy="1653000"/>
          </a:xfrm>
        </p:grpSpPr>
        <p:sp>
          <p:nvSpPr>
            <p:cNvPr id="1291" name="Shape 1291"/>
            <p:cNvSpPr/>
            <p:nvPr/>
          </p:nvSpPr>
          <p:spPr>
            <a:xfrm rot="5400000">
              <a:off x="3690174" y="4857040"/>
              <a:ext cx="1653000" cy="1643400"/>
            </a:xfrm>
            <a:prstGeom prst="ellipse">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6" name="Shape 1316"/>
            <p:cNvSpPr/>
            <p:nvPr/>
          </p:nvSpPr>
          <p:spPr>
            <a:xfrm>
              <a:off x="3738228" y="5485911"/>
              <a:ext cx="14697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chemeClr val="lt2"/>
                  </a:solidFill>
                  <a:latin typeface="Calibri"/>
                  <a:ea typeface="Calibri"/>
                  <a:cs typeface="Calibri"/>
                  <a:sym typeface="Calibri"/>
                </a:rPr>
                <a:t>Workforce </a:t>
              </a:r>
              <a:endParaRPr sz="1800"/>
            </a:p>
            <a:p>
              <a:pPr marL="0" marR="0" lvl="0" indent="0" algn="ctr" rtl="0">
                <a:spcBef>
                  <a:spcPts val="0"/>
                </a:spcBef>
                <a:spcAft>
                  <a:spcPts val="0"/>
                </a:spcAft>
                <a:buNone/>
              </a:pPr>
              <a:r>
                <a:rPr lang="en-US" sz="1800" b="1">
                  <a:solidFill>
                    <a:schemeClr val="lt2"/>
                  </a:solidFill>
                  <a:latin typeface="Calibri"/>
                  <a:ea typeface="Calibri"/>
                  <a:cs typeface="Calibri"/>
                  <a:sym typeface="Calibri"/>
                </a:rPr>
                <a:t>Development</a:t>
              </a:r>
              <a:endParaRPr sz="1800"/>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Shape 1322"/>
          <p:cNvSpPr txBox="1">
            <a:spLocks noGrp="1"/>
          </p:cNvSpPr>
          <p:nvPr>
            <p:ph type="title"/>
          </p:nvPr>
        </p:nvSpPr>
        <p:spPr>
          <a:xfrm>
            <a:off x="609600" y="2857405"/>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sz="7300" b="1">
                <a:solidFill>
                  <a:schemeClr val="dk2"/>
                </a:solidFill>
                <a:latin typeface="Raleway"/>
                <a:ea typeface="Raleway"/>
                <a:cs typeface="Raleway"/>
                <a:sym typeface="Raleway"/>
              </a:rPr>
              <a:t>Questions?</a:t>
            </a:r>
            <a:endParaRPr sz="6400" b="1">
              <a:solidFill>
                <a:schemeClr val="dk2"/>
              </a:solidFill>
              <a:latin typeface="Raleway"/>
              <a:ea typeface="Raleway"/>
              <a:cs typeface="Raleway"/>
              <a:sym typeface="Raleway"/>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26"/>
        <p:cNvGrpSpPr/>
        <p:nvPr/>
      </p:nvGrpSpPr>
      <p:grpSpPr>
        <a:xfrm>
          <a:off x="0" y="0"/>
          <a:ext cx="0" cy="0"/>
          <a:chOff x="0" y="0"/>
          <a:chExt cx="0" cy="0"/>
        </a:xfrm>
      </p:grpSpPr>
      <p:sp>
        <p:nvSpPr>
          <p:cNvPr id="1327" name="Shape 1327"/>
          <p:cNvSpPr txBox="1">
            <a:spLocks noGrp="1"/>
          </p:cNvSpPr>
          <p:nvPr>
            <p:ph type="ctrTitle"/>
          </p:nvPr>
        </p:nvSpPr>
        <p:spPr>
          <a:xfrm>
            <a:off x="542400" y="395876"/>
            <a:ext cx="6885000" cy="3121200"/>
          </a:xfrm>
          <a:prstGeom prst="rect">
            <a:avLst/>
          </a:prstGeom>
          <a:noFill/>
          <a:ln>
            <a:noFill/>
          </a:ln>
        </p:spPr>
        <p:txBody>
          <a:bodyPr spcFirstLastPara="1" wrap="square" lIns="91425" tIns="45700" rIns="91425" bIns="45700" anchor="ctr" anchorCtr="0">
            <a:noAutofit/>
          </a:bodyPr>
          <a:lstStyle/>
          <a:p>
            <a:pPr marL="457200" lvl="0" indent="0" algn="l" rtl="0">
              <a:lnSpc>
                <a:spcPct val="115000"/>
              </a:lnSpc>
              <a:spcBef>
                <a:spcPts val="0"/>
              </a:spcBef>
              <a:spcAft>
                <a:spcPts val="0"/>
              </a:spcAft>
              <a:buNone/>
            </a:pPr>
            <a:r>
              <a:rPr lang="en-US" sz="3600">
                <a:latin typeface="Trebuchet MS"/>
                <a:ea typeface="Trebuchet MS"/>
                <a:cs typeface="Trebuchet MS"/>
                <a:sym typeface="Trebuchet MS"/>
              </a:rPr>
              <a:t>Arlington Equity Project</a:t>
            </a:r>
            <a:endParaRPr sz="3600">
              <a:latin typeface="Trebuchet MS"/>
              <a:ea typeface="Trebuchet MS"/>
              <a:cs typeface="Trebuchet MS"/>
              <a:sym typeface="Trebuchet MS"/>
            </a:endParaRPr>
          </a:p>
          <a:p>
            <a:pPr marL="457200" lvl="0" indent="0" algn="l" rtl="0">
              <a:lnSpc>
                <a:spcPct val="115000"/>
              </a:lnSpc>
              <a:spcBef>
                <a:spcPts val="0"/>
              </a:spcBef>
              <a:spcAft>
                <a:spcPts val="0"/>
              </a:spcAft>
              <a:buNone/>
            </a:pPr>
            <a:endParaRPr sz="2400" i="1">
              <a:latin typeface="Trebuchet MS"/>
              <a:ea typeface="Trebuchet MS"/>
              <a:cs typeface="Trebuchet MS"/>
              <a:sym typeface="Trebuchet MS"/>
            </a:endParaRPr>
          </a:p>
        </p:txBody>
      </p:sp>
      <p:sp>
        <p:nvSpPr>
          <p:cNvPr id="1328" name="Shape 1328"/>
          <p:cNvSpPr txBox="1"/>
          <p:nvPr/>
        </p:nvSpPr>
        <p:spPr>
          <a:xfrm>
            <a:off x="285900" y="2826375"/>
            <a:ext cx="11620200" cy="3000000"/>
          </a:xfrm>
          <a:prstGeom prst="rect">
            <a:avLst/>
          </a:prstGeom>
          <a:noFill/>
          <a:ln>
            <a:noFill/>
          </a:ln>
        </p:spPr>
        <p:txBody>
          <a:bodyPr spcFirstLastPara="1" wrap="square" lIns="91425" tIns="91425" rIns="91425" bIns="91425" anchor="ctr" anchorCtr="0">
            <a:noAutofit/>
          </a:bodyPr>
          <a:lstStyle/>
          <a:p>
            <a:pPr marL="0" lvl="0" indent="0" rtl="0">
              <a:lnSpc>
                <a:spcPct val="80000"/>
              </a:lnSpc>
              <a:spcBef>
                <a:spcPts val="1000"/>
              </a:spcBef>
              <a:spcAft>
                <a:spcPts val="0"/>
              </a:spcAft>
              <a:buNone/>
            </a:pPr>
            <a:endParaRPr sz="2220" b="1">
              <a:solidFill>
                <a:schemeClr val="dk2"/>
              </a:solidFill>
              <a:latin typeface="Trebuchet MS"/>
              <a:ea typeface="Trebuchet MS"/>
              <a:cs typeface="Trebuchet MS"/>
              <a:sym typeface="Trebuchet MS"/>
            </a:endParaRPr>
          </a:p>
          <a:p>
            <a:pPr marL="0" lvl="0" indent="0" rtl="0">
              <a:lnSpc>
                <a:spcPct val="80000"/>
              </a:lnSpc>
              <a:spcBef>
                <a:spcPts val="1000"/>
              </a:spcBef>
              <a:spcAft>
                <a:spcPts val="0"/>
              </a:spcAft>
              <a:buNone/>
            </a:pPr>
            <a:r>
              <a:rPr lang="en-US" sz="2220" b="1">
                <a:solidFill>
                  <a:schemeClr val="dk2"/>
                </a:solidFill>
                <a:latin typeface="Trebuchet MS"/>
                <a:ea typeface="Trebuchet MS"/>
                <a:cs typeface="Trebuchet MS"/>
                <a:sym typeface="Trebuchet MS"/>
              </a:rPr>
              <a:t>Sponsor:</a:t>
            </a:r>
            <a:r>
              <a:rPr lang="en-US" sz="2220">
                <a:solidFill>
                  <a:schemeClr val="dk2"/>
                </a:solidFill>
                <a:latin typeface="Trebuchet MS"/>
                <a:ea typeface="Trebuchet MS"/>
                <a:cs typeface="Trebuchet MS"/>
                <a:sym typeface="Trebuchet MS"/>
              </a:rPr>
              <a:t> Community Progress Network </a:t>
            </a:r>
            <a:endParaRPr sz="2220">
              <a:solidFill>
                <a:schemeClr val="dk2"/>
              </a:solidFill>
              <a:latin typeface="Trebuchet MS"/>
              <a:ea typeface="Trebuchet MS"/>
              <a:cs typeface="Trebuchet MS"/>
              <a:sym typeface="Trebuchet MS"/>
            </a:endParaRPr>
          </a:p>
          <a:p>
            <a:pPr marL="0" lvl="0" indent="0" rtl="0">
              <a:lnSpc>
                <a:spcPct val="80000"/>
              </a:lnSpc>
              <a:spcBef>
                <a:spcPts val="1000"/>
              </a:spcBef>
              <a:spcAft>
                <a:spcPts val="0"/>
              </a:spcAft>
              <a:buNone/>
            </a:pPr>
            <a:r>
              <a:rPr lang="en-US" sz="2220" b="1">
                <a:solidFill>
                  <a:schemeClr val="dk2"/>
                </a:solidFill>
                <a:latin typeface="Trebuchet MS"/>
                <a:ea typeface="Trebuchet MS"/>
                <a:cs typeface="Trebuchet MS"/>
                <a:sym typeface="Trebuchet MS"/>
              </a:rPr>
              <a:t>Team:</a:t>
            </a:r>
            <a:r>
              <a:rPr lang="en-US" sz="2220">
                <a:solidFill>
                  <a:schemeClr val="dk2"/>
                </a:solidFill>
                <a:latin typeface="Trebuchet MS"/>
                <a:ea typeface="Trebuchet MS"/>
                <a:cs typeface="Trebuchet MS"/>
                <a:sym typeface="Trebuchet MS"/>
              </a:rPr>
              <a:t> Davon Woodard, Armi Mosavian, Jay Warajuntano</a:t>
            </a:r>
            <a:endParaRPr sz="2220" b="1">
              <a:solidFill>
                <a:schemeClr val="dk2"/>
              </a:solidFill>
              <a:latin typeface="Trebuchet MS"/>
              <a:ea typeface="Trebuchet MS"/>
              <a:cs typeface="Trebuchet MS"/>
              <a:sym typeface="Trebuchet MS"/>
            </a:endParaRPr>
          </a:p>
          <a:p>
            <a:pPr marL="0" lvl="0" indent="0" rtl="0">
              <a:lnSpc>
                <a:spcPct val="80000"/>
              </a:lnSpc>
              <a:spcBef>
                <a:spcPts val="1000"/>
              </a:spcBef>
              <a:spcAft>
                <a:spcPts val="0"/>
              </a:spcAft>
              <a:buNone/>
            </a:pPr>
            <a:r>
              <a:rPr lang="en-US" sz="2220" b="1">
                <a:solidFill>
                  <a:schemeClr val="dk2"/>
                </a:solidFill>
                <a:latin typeface="Trebuchet MS"/>
                <a:ea typeface="Trebuchet MS"/>
                <a:cs typeface="Trebuchet MS"/>
                <a:sym typeface="Trebuchet MS"/>
              </a:rPr>
              <a:t>PI: </a:t>
            </a:r>
            <a:r>
              <a:rPr lang="en-US" sz="2220">
                <a:solidFill>
                  <a:schemeClr val="dk2"/>
                </a:solidFill>
                <a:latin typeface="Trebuchet MS"/>
                <a:ea typeface="Trebuchet MS"/>
                <a:cs typeface="Trebuchet MS"/>
                <a:sym typeface="Trebuchet MS"/>
              </a:rPr>
              <a:t>Vicki Lancaster</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Shape 1334"/>
          <p:cNvSpPr txBox="1">
            <a:spLocks noGrp="1"/>
          </p:cNvSpPr>
          <p:nvPr>
            <p:ph type="title"/>
          </p:nvPr>
        </p:nvSpPr>
        <p:spPr>
          <a:xfrm>
            <a:off x="0" y="9665"/>
            <a:ext cx="121920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600"/>
              <a:buFont typeface="Raleway"/>
              <a:buNone/>
            </a:pPr>
            <a:r>
              <a:rPr lang="en-US" sz="3600" b="1">
                <a:latin typeface="Raleway"/>
                <a:ea typeface="Raleway"/>
                <a:cs typeface="Raleway"/>
                <a:sym typeface="Raleway"/>
              </a:rPr>
              <a:t>Equity vs. Equality</a:t>
            </a:r>
            <a:endParaRPr/>
          </a:p>
        </p:txBody>
      </p:sp>
      <p:sp>
        <p:nvSpPr>
          <p:cNvPr id="1335" name="Shape 1335"/>
          <p:cNvSpPr txBox="1">
            <a:spLocks noGrp="1"/>
          </p:cNvSpPr>
          <p:nvPr>
            <p:ph type="body" idx="4294967295"/>
          </p:nvPr>
        </p:nvSpPr>
        <p:spPr>
          <a:xfrm>
            <a:off x="6411850" y="985700"/>
            <a:ext cx="4800600" cy="632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900"/>
              <a:buFont typeface="Arial"/>
              <a:buNone/>
            </a:pPr>
            <a:r>
              <a:rPr lang="en-US" sz="1900" b="1" i="0" u="none" strike="noStrike" cap="none">
                <a:solidFill>
                  <a:schemeClr val="dk2"/>
                </a:solidFill>
                <a:latin typeface="Cabin"/>
                <a:ea typeface="Cabin"/>
                <a:cs typeface="Cabin"/>
                <a:sym typeface="Cabin"/>
              </a:rPr>
              <a:t>WHAT IS EQUITY?</a:t>
            </a:r>
            <a:endParaRPr/>
          </a:p>
        </p:txBody>
      </p:sp>
      <p:sp>
        <p:nvSpPr>
          <p:cNvPr id="1336" name="Shape 1336"/>
          <p:cNvSpPr txBox="1">
            <a:spLocks noGrp="1"/>
          </p:cNvSpPr>
          <p:nvPr>
            <p:ph type="body" idx="4294967295"/>
          </p:nvPr>
        </p:nvSpPr>
        <p:spPr>
          <a:xfrm>
            <a:off x="6411850" y="1549573"/>
            <a:ext cx="4800600" cy="11430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10000"/>
              </a:lnSpc>
              <a:spcBef>
                <a:spcPts val="0"/>
              </a:spcBef>
              <a:spcAft>
                <a:spcPts val="0"/>
              </a:spcAft>
              <a:buClr>
                <a:schemeClr val="dk2"/>
              </a:buClr>
              <a:buSzPts val="2000"/>
              <a:buFont typeface="Arial"/>
              <a:buChar char="•"/>
            </a:pPr>
            <a:r>
              <a:rPr lang="en-US" sz="2000" b="0" i="0" u="none" strike="noStrike" cap="none">
                <a:solidFill>
                  <a:srgbClr val="595959"/>
                </a:solidFill>
                <a:latin typeface="Cabin"/>
                <a:ea typeface="Cabin"/>
                <a:cs typeface="Cabin"/>
                <a:sym typeface="Cabin"/>
              </a:rPr>
              <a:t>Equity identifies the disadvantaged by unmet needs for resources and services </a:t>
            </a:r>
            <a:r>
              <a:rPr lang="en-US" sz="1400" b="0" i="0" u="none" strike="noStrike" cap="none">
                <a:solidFill>
                  <a:srgbClr val="595959"/>
                </a:solidFill>
                <a:latin typeface="Cabin"/>
                <a:ea typeface="Cabin"/>
                <a:cs typeface="Cabin"/>
                <a:sym typeface="Cabin"/>
              </a:rPr>
              <a:t>(Wang and Mastracci 489)</a:t>
            </a:r>
            <a:endParaRPr/>
          </a:p>
          <a:p>
            <a:pPr marL="228600" marR="0" lvl="0" indent="-101600" algn="l" rtl="0">
              <a:lnSpc>
                <a:spcPct val="110000"/>
              </a:lnSpc>
              <a:spcBef>
                <a:spcPts val="700"/>
              </a:spcBef>
              <a:spcAft>
                <a:spcPts val="0"/>
              </a:spcAft>
              <a:buClr>
                <a:schemeClr val="dk2"/>
              </a:buClr>
              <a:buSzPts val="2000"/>
              <a:buFont typeface="Arial"/>
              <a:buNone/>
            </a:pPr>
            <a:endParaRPr sz="2000">
              <a:solidFill>
                <a:srgbClr val="595959"/>
              </a:solidFill>
              <a:latin typeface="Cabin"/>
              <a:ea typeface="Cabin"/>
              <a:cs typeface="Cabin"/>
              <a:sym typeface="Cabin"/>
            </a:endParaRPr>
          </a:p>
          <a:p>
            <a:pPr marL="228600" marR="0" lvl="0" indent="-101600" algn="l" rtl="0">
              <a:lnSpc>
                <a:spcPct val="110000"/>
              </a:lnSpc>
              <a:spcBef>
                <a:spcPts val="700"/>
              </a:spcBef>
              <a:spcAft>
                <a:spcPts val="0"/>
              </a:spcAft>
              <a:buClr>
                <a:schemeClr val="dk2"/>
              </a:buClr>
              <a:buSzPts val="2000"/>
              <a:buFont typeface="Arial"/>
              <a:buNone/>
            </a:pPr>
            <a:endParaRPr sz="2000">
              <a:solidFill>
                <a:srgbClr val="595959"/>
              </a:solidFill>
              <a:latin typeface="Cabin"/>
              <a:ea typeface="Cabin"/>
              <a:cs typeface="Cabin"/>
              <a:sym typeface="Cabin"/>
            </a:endParaRPr>
          </a:p>
          <a:p>
            <a:pPr marL="228600" marR="0" lvl="0" indent="-101600" algn="l" rtl="0">
              <a:lnSpc>
                <a:spcPct val="110000"/>
              </a:lnSpc>
              <a:spcBef>
                <a:spcPts val="700"/>
              </a:spcBef>
              <a:spcAft>
                <a:spcPts val="0"/>
              </a:spcAft>
              <a:buClr>
                <a:schemeClr val="dk2"/>
              </a:buClr>
              <a:buSzPts val="2000"/>
              <a:buFont typeface="Arial"/>
              <a:buNone/>
            </a:pPr>
            <a:endParaRPr sz="2000">
              <a:solidFill>
                <a:srgbClr val="595959"/>
              </a:solidFill>
              <a:latin typeface="Cabin"/>
              <a:ea typeface="Cabin"/>
              <a:cs typeface="Cabin"/>
              <a:sym typeface="Cabin"/>
            </a:endParaRPr>
          </a:p>
          <a:p>
            <a:pPr marL="228600" marR="0" lvl="0" indent="-101600" algn="l" rtl="0">
              <a:lnSpc>
                <a:spcPct val="110000"/>
              </a:lnSpc>
              <a:spcBef>
                <a:spcPts val="700"/>
              </a:spcBef>
              <a:spcAft>
                <a:spcPts val="0"/>
              </a:spcAft>
              <a:buClr>
                <a:schemeClr val="dk2"/>
              </a:buClr>
              <a:buSzPts val="2000"/>
              <a:buFont typeface="Arial"/>
              <a:buNone/>
            </a:pPr>
            <a:endParaRPr sz="2000">
              <a:solidFill>
                <a:srgbClr val="595959"/>
              </a:solidFill>
              <a:latin typeface="Cabin"/>
              <a:ea typeface="Cabin"/>
              <a:cs typeface="Cabin"/>
              <a:sym typeface="Cabin"/>
            </a:endParaRPr>
          </a:p>
        </p:txBody>
      </p:sp>
      <p:sp>
        <p:nvSpPr>
          <p:cNvPr id="1337" name="Shape 1337"/>
          <p:cNvSpPr txBox="1">
            <a:spLocks noGrp="1"/>
          </p:cNvSpPr>
          <p:nvPr>
            <p:ph type="body" idx="4294967295"/>
          </p:nvPr>
        </p:nvSpPr>
        <p:spPr>
          <a:xfrm>
            <a:off x="872233" y="985707"/>
            <a:ext cx="4800600" cy="632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900"/>
              <a:buFont typeface="Arial"/>
              <a:buNone/>
            </a:pPr>
            <a:r>
              <a:rPr lang="en-US" sz="1900" b="1" i="0" u="none" strike="noStrike" cap="none">
                <a:solidFill>
                  <a:schemeClr val="dk2"/>
                </a:solidFill>
                <a:latin typeface="Cabin"/>
                <a:ea typeface="Cabin"/>
                <a:cs typeface="Cabin"/>
                <a:sym typeface="Cabin"/>
              </a:rPr>
              <a:t>WHAT IS EQUALITY?</a:t>
            </a:r>
            <a:endParaRPr/>
          </a:p>
        </p:txBody>
      </p:sp>
      <p:sp>
        <p:nvSpPr>
          <p:cNvPr id="1338" name="Shape 1338"/>
          <p:cNvSpPr txBox="1">
            <a:spLocks noGrp="1"/>
          </p:cNvSpPr>
          <p:nvPr>
            <p:ph type="body" idx="4294967295"/>
          </p:nvPr>
        </p:nvSpPr>
        <p:spPr>
          <a:xfrm>
            <a:off x="872225" y="1618098"/>
            <a:ext cx="4800600" cy="8508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10000"/>
              </a:lnSpc>
              <a:spcBef>
                <a:spcPts val="0"/>
              </a:spcBef>
              <a:spcAft>
                <a:spcPts val="0"/>
              </a:spcAft>
              <a:buClr>
                <a:schemeClr val="dk2"/>
              </a:buClr>
              <a:buSzPts val="2000"/>
              <a:buFont typeface="Arial"/>
              <a:buChar char="•"/>
            </a:pPr>
            <a:r>
              <a:rPr lang="en-US" sz="2000" b="0" i="0" u="none" strike="noStrike" cap="none">
                <a:solidFill>
                  <a:srgbClr val="595959"/>
                </a:solidFill>
                <a:latin typeface="Cabin"/>
                <a:ea typeface="Cabin"/>
                <a:cs typeface="Cabin"/>
                <a:sym typeface="Cabin"/>
              </a:rPr>
              <a:t>Equality is treating / allocating resources equally </a:t>
            </a:r>
            <a:endParaRPr/>
          </a:p>
        </p:txBody>
      </p:sp>
      <p:sp>
        <p:nvSpPr>
          <p:cNvPr id="1339" name="Shape 1339"/>
          <p:cNvSpPr txBox="1"/>
          <p:nvPr/>
        </p:nvSpPr>
        <p:spPr>
          <a:xfrm>
            <a:off x="1380500" y="5793771"/>
            <a:ext cx="98979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bin"/>
                <a:ea typeface="Cabin"/>
                <a:cs typeface="Cabin"/>
                <a:sym typeface="Cabin"/>
              </a:rPr>
              <a:t>“The pursuit of equality is to say citizen A being equal to citizen B… (whereas) equity is to say adjusting shares so that citizen A is made equal with citizen B” (495)</a:t>
            </a:r>
            <a:endParaRPr/>
          </a:p>
          <a:p>
            <a:pPr marL="0" marR="0" lvl="0" indent="0" algn="l" rtl="0">
              <a:spcBef>
                <a:spcPts val="0"/>
              </a:spcBef>
              <a:spcAft>
                <a:spcPts val="0"/>
              </a:spcAft>
              <a:buNone/>
            </a:pPr>
            <a:endParaRPr sz="1800">
              <a:solidFill>
                <a:schemeClr val="dk1"/>
              </a:solidFill>
              <a:latin typeface="Cabin"/>
              <a:ea typeface="Cabin"/>
              <a:cs typeface="Cabin"/>
              <a:sym typeface="Cabin"/>
            </a:endParaRPr>
          </a:p>
        </p:txBody>
      </p:sp>
      <p:pic>
        <p:nvPicPr>
          <p:cNvPr id="1340" name="Shape 1340"/>
          <p:cNvPicPr preferRelativeResize="0"/>
          <p:nvPr/>
        </p:nvPicPr>
        <p:blipFill rotWithShape="1">
          <a:blip r:embed="rId3">
            <a:alphaModFix/>
          </a:blip>
          <a:srcRect/>
          <a:stretch/>
        </p:blipFill>
        <p:spPr>
          <a:xfrm>
            <a:off x="3256050" y="2584050"/>
            <a:ext cx="5510274" cy="32097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Shape 1346"/>
          <p:cNvSpPr txBox="1">
            <a:spLocks noGrp="1"/>
          </p:cNvSpPr>
          <p:nvPr>
            <p:ph type="title"/>
          </p:nvPr>
        </p:nvSpPr>
        <p:spPr>
          <a:xfrm>
            <a:off x="0" y="9665"/>
            <a:ext cx="121920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600"/>
              <a:buFont typeface="Raleway"/>
              <a:buNone/>
            </a:pPr>
            <a:r>
              <a:rPr lang="en-US" sz="3600" b="1">
                <a:latin typeface="Raleway"/>
                <a:ea typeface="Raleway"/>
                <a:cs typeface="Raleway"/>
                <a:sym typeface="Raleway"/>
              </a:rPr>
              <a:t>Affordable Housing</a:t>
            </a:r>
            <a:endParaRPr/>
          </a:p>
        </p:txBody>
      </p:sp>
      <p:sp>
        <p:nvSpPr>
          <p:cNvPr id="1347" name="Shape 1347"/>
          <p:cNvSpPr txBox="1"/>
          <p:nvPr/>
        </p:nvSpPr>
        <p:spPr>
          <a:xfrm>
            <a:off x="555800" y="1222977"/>
            <a:ext cx="11080500" cy="5186400"/>
          </a:xfrm>
          <a:prstGeom prst="rect">
            <a:avLst/>
          </a:prstGeom>
          <a:noFill/>
          <a:ln>
            <a:noFill/>
          </a:ln>
        </p:spPr>
        <p:txBody>
          <a:bodyPr spcFirstLastPara="1" wrap="square" lIns="91425" tIns="45700" rIns="91425" bIns="45700" anchor="t" anchorCtr="0">
            <a:noAutofit/>
          </a:bodyPr>
          <a:lstStyle/>
          <a:p>
            <a:pPr marL="457200" marR="0" lvl="0" indent="-381000" algn="l"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Affordable housing is encouraging people to live in Arlington County</a:t>
            </a:r>
            <a:endParaRPr sz="2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2400">
              <a:solidFill>
                <a:schemeClr val="dk1"/>
              </a:solidFill>
              <a:latin typeface="Trebuchet MS"/>
              <a:ea typeface="Trebuchet MS"/>
              <a:cs typeface="Trebuchet MS"/>
              <a:sym typeface="Trebuchet MS"/>
            </a:endParaRPr>
          </a:p>
          <a:p>
            <a:pPr marL="457200" marR="0" lvl="0" indent="-381000" algn="l"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House and rental prices are rising, while new home starts are decreasing. </a:t>
            </a:r>
            <a:endParaRPr sz="2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2400">
              <a:solidFill>
                <a:schemeClr val="dk1"/>
              </a:solidFill>
              <a:latin typeface="Trebuchet MS"/>
              <a:ea typeface="Trebuchet MS"/>
              <a:cs typeface="Trebuchet MS"/>
              <a:sym typeface="Trebuchet MS"/>
            </a:endParaRPr>
          </a:p>
          <a:p>
            <a:pPr marL="457200" marR="0" lvl="0" indent="-381000" algn="l"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Data Used:  American Community Survey</a:t>
            </a:r>
            <a:r>
              <a:rPr lang="en-US" sz="2400">
                <a:solidFill>
                  <a:srgbClr val="FF0000"/>
                </a:solidFill>
                <a:latin typeface="Trebuchet MS"/>
                <a:ea typeface="Trebuchet MS"/>
                <a:cs typeface="Trebuchet MS"/>
                <a:sym typeface="Trebuchet MS"/>
              </a:rPr>
              <a:t> </a:t>
            </a:r>
            <a:r>
              <a:rPr lang="en-US" sz="2400">
                <a:solidFill>
                  <a:schemeClr val="dk1"/>
                </a:solidFill>
                <a:latin typeface="Trebuchet MS"/>
                <a:ea typeface="Trebuchet MS"/>
                <a:cs typeface="Trebuchet MS"/>
                <a:sym typeface="Trebuchet MS"/>
              </a:rPr>
              <a:t>2009-2016 “Price Asked”</a:t>
            </a:r>
            <a:endParaRPr sz="240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2400">
                <a:solidFill>
                  <a:schemeClr val="dk1"/>
                </a:solidFill>
                <a:latin typeface="Trebuchet MS"/>
                <a:ea typeface="Trebuchet MS"/>
                <a:cs typeface="Trebuchet MS"/>
                <a:sym typeface="Trebuchet MS"/>
              </a:rPr>
              <a:t> </a:t>
            </a:r>
            <a:endParaRPr sz="2400">
              <a:solidFill>
                <a:schemeClr val="dk1"/>
              </a:solidFill>
              <a:latin typeface="Trebuchet MS"/>
              <a:ea typeface="Trebuchet MS"/>
              <a:cs typeface="Trebuchet MS"/>
              <a:sym typeface="Trebuchet MS"/>
            </a:endParaRPr>
          </a:p>
          <a:p>
            <a:pPr marL="457200" marR="0" lvl="0" indent="-381000" algn="l" rtl="0">
              <a:spcBef>
                <a:spcPts val="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Numbers in this dataset represent the number of houses available in the market in different price range in Arlington County. </a:t>
            </a:r>
            <a:endParaRPr sz="2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2400">
              <a:solidFill>
                <a:srgbClr val="FF0000"/>
              </a:solidFill>
              <a:latin typeface="Trebuchet MS"/>
              <a:ea typeface="Trebuchet MS"/>
              <a:cs typeface="Trebuchet MS"/>
              <a:sym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Shape 1353"/>
          <p:cNvSpPr txBox="1">
            <a:spLocks noGrp="1"/>
          </p:cNvSpPr>
          <p:nvPr>
            <p:ph type="title"/>
          </p:nvPr>
        </p:nvSpPr>
        <p:spPr>
          <a:xfrm>
            <a:off x="0" y="9665"/>
            <a:ext cx="121920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600"/>
              <a:buFont typeface="Raleway"/>
              <a:buNone/>
            </a:pPr>
            <a:r>
              <a:rPr lang="en-US" sz="3600" b="1">
                <a:latin typeface="Raleway"/>
                <a:ea typeface="Raleway"/>
                <a:cs typeface="Raleway"/>
                <a:sym typeface="Raleway"/>
              </a:rPr>
              <a:t>Affordable Housing</a:t>
            </a:r>
            <a:endParaRPr/>
          </a:p>
        </p:txBody>
      </p:sp>
      <p:sp>
        <p:nvSpPr>
          <p:cNvPr id="1354" name="Shape 1354"/>
          <p:cNvSpPr txBox="1"/>
          <p:nvPr/>
        </p:nvSpPr>
        <p:spPr>
          <a:xfrm>
            <a:off x="2069300" y="1126225"/>
            <a:ext cx="6977100" cy="222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55" name="Shape 1355"/>
          <p:cNvSpPr txBox="1"/>
          <p:nvPr/>
        </p:nvSpPr>
        <p:spPr>
          <a:xfrm>
            <a:off x="2582050" y="1638950"/>
            <a:ext cx="4843500" cy="2353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56" name="Shape 1356"/>
          <p:cNvSpPr txBox="1"/>
          <p:nvPr/>
        </p:nvSpPr>
        <p:spPr>
          <a:xfrm>
            <a:off x="4251000" y="6266550"/>
            <a:ext cx="3690000" cy="33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a:t>American Community Survey 2009 - 2016 Data, Price Asked</a:t>
            </a:r>
            <a:endParaRPr sz="1000"/>
          </a:p>
        </p:txBody>
      </p:sp>
      <p:sp>
        <p:nvSpPr>
          <p:cNvPr id="1357" name="Shape 1357"/>
          <p:cNvSpPr txBox="1"/>
          <p:nvPr/>
        </p:nvSpPr>
        <p:spPr>
          <a:xfrm>
            <a:off x="2179175" y="1739675"/>
            <a:ext cx="6336000" cy="2893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58" name="Shape 1358"/>
          <p:cNvSpPr txBox="1"/>
          <p:nvPr/>
        </p:nvSpPr>
        <p:spPr>
          <a:xfrm>
            <a:off x="2605100" y="1051450"/>
            <a:ext cx="3295500" cy="1522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1359" name="Shape 1359"/>
          <p:cNvPicPr preferRelativeResize="0"/>
          <p:nvPr/>
        </p:nvPicPr>
        <p:blipFill>
          <a:blip r:embed="rId3">
            <a:alphaModFix/>
          </a:blip>
          <a:stretch>
            <a:fillRect/>
          </a:stretch>
        </p:blipFill>
        <p:spPr>
          <a:xfrm>
            <a:off x="1902225" y="951450"/>
            <a:ext cx="8647700" cy="54105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Shape 1365"/>
          <p:cNvSpPr txBox="1">
            <a:spLocks noGrp="1"/>
          </p:cNvSpPr>
          <p:nvPr>
            <p:ph type="title"/>
          </p:nvPr>
        </p:nvSpPr>
        <p:spPr>
          <a:xfrm>
            <a:off x="0" y="9665"/>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Raleway"/>
              <a:buNone/>
            </a:pPr>
            <a:r>
              <a:rPr lang="en-US" sz="3600" b="1">
                <a:latin typeface="Raleway"/>
                <a:ea typeface="Raleway"/>
                <a:cs typeface="Raleway"/>
                <a:sym typeface="Raleway"/>
              </a:rPr>
              <a:t>Arlington County Middle Class</a:t>
            </a:r>
            <a:endParaRPr/>
          </a:p>
        </p:txBody>
      </p:sp>
      <p:sp>
        <p:nvSpPr>
          <p:cNvPr id="1366" name="Shape 1366"/>
          <p:cNvSpPr txBox="1"/>
          <p:nvPr/>
        </p:nvSpPr>
        <p:spPr>
          <a:xfrm>
            <a:off x="687150" y="913525"/>
            <a:ext cx="5523900" cy="57936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endParaRPr sz="2400" b="1" u="sng">
              <a:solidFill>
                <a:schemeClr val="dk1"/>
              </a:solidFill>
            </a:endParaRPr>
          </a:p>
          <a:p>
            <a:pPr marL="0" lvl="0" indent="0" algn="ctr" rtl="0">
              <a:lnSpc>
                <a:spcPct val="90000"/>
              </a:lnSpc>
              <a:spcBef>
                <a:spcPts val="0"/>
              </a:spcBef>
              <a:spcAft>
                <a:spcPts val="0"/>
              </a:spcAft>
              <a:buNone/>
            </a:pPr>
            <a:r>
              <a:rPr lang="en-US" sz="2400" b="1" u="sng">
                <a:solidFill>
                  <a:schemeClr val="dk1"/>
                </a:solidFill>
              </a:rPr>
              <a:t>Income to Poverty Level Ratio</a:t>
            </a:r>
            <a:endParaRPr sz="2400" b="1" u="sng">
              <a:solidFill>
                <a:schemeClr val="dk1"/>
              </a:solidFill>
            </a:endParaRPr>
          </a:p>
          <a:p>
            <a:pPr marL="0" lvl="0" indent="0" algn="ctr" rtl="0">
              <a:lnSpc>
                <a:spcPct val="90000"/>
              </a:lnSpc>
              <a:spcBef>
                <a:spcPts val="0"/>
              </a:spcBef>
              <a:spcAft>
                <a:spcPts val="0"/>
              </a:spcAft>
              <a:buNone/>
            </a:pPr>
            <a:endParaRPr sz="2400" b="1" u="sng">
              <a:solidFill>
                <a:schemeClr val="dk1"/>
              </a:solidFill>
            </a:endParaRPr>
          </a:p>
          <a:p>
            <a:pPr marL="457200" lvl="0" indent="-381000" rtl="0">
              <a:spcBef>
                <a:spcPts val="0"/>
              </a:spcBef>
              <a:spcAft>
                <a:spcPts val="0"/>
              </a:spcAft>
              <a:buSzPts val="2400"/>
              <a:buChar char="●"/>
            </a:pPr>
            <a:r>
              <a:rPr lang="en-US" sz="2400"/>
              <a:t>Inclusive growth for Arlington County includes the economic advancement of the middle class</a:t>
            </a:r>
            <a:endParaRPr sz="2400"/>
          </a:p>
          <a:p>
            <a:pPr marL="0" lvl="0" indent="0" rtl="0">
              <a:spcBef>
                <a:spcPts val="0"/>
              </a:spcBef>
              <a:spcAft>
                <a:spcPts val="0"/>
              </a:spcAft>
              <a:buNone/>
            </a:pPr>
            <a:endParaRPr sz="2400"/>
          </a:p>
          <a:p>
            <a:pPr marL="457200" lvl="0" indent="-381000" rtl="0">
              <a:spcBef>
                <a:spcPts val="0"/>
              </a:spcBef>
              <a:spcAft>
                <a:spcPts val="0"/>
              </a:spcAft>
              <a:buSzPts val="2400"/>
              <a:buChar char="●"/>
            </a:pPr>
            <a:r>
              <a:rPr lang="en-US" sz="2400"/>
              <a:t>This ratio compares income levels against the the Federal poverty level. </a:t>
            </a:r>
            <a:endParaRPr sz="2400"/>
          </a:p>
          <a:p>
            <a:pPr marL="0" lvl="0" indent="0" rtl="0">
              <a:spcBef>
                <a:spcPts val="0"/>
              </a:spcBef>
              <a:spcAft>
                <a:spcPts val="0"/>
              </a:spcAft>
              <a:buNone/>
            </a:pPr>
            <a:endParaRPr sz="2400"/>
          </a:p>
          <a:p>
            <a:pPr marL="0" lvl="0" indent="0" rtl="0">
              <a:spcBef>
                <a:spcPts val="0"/>
              </a:spcBef>
              <a:spcAft>
                <a:spcPts val="0"/>
              </a:spcAft>
              <a:buNone/>
            </a:pPr>
            <a:endParaRPr sz="2400"/>
          </a:p>
          <a:p>
            <a:pPr marL="457200" marR="0" lvl="0" indent="0" algn="l" rtl="0">
              <a:lnSpc>
                <a:spcPct val="100000"/>
              </a:lnSpc>
              <a:spcBef>
                <a:spcPts val="0"/>
              </a:spcBef>
              <a:spcAft>
                <a:spcPts val="0"/>
              </a:spcAft>
              <a:buNone/>
            </a:pPr>
            <a:endParaRPr sz="2400"/>
          </a:p>
          <a:p>
            <a:pPr marL="0" lvl="0" indent="0" rtl="0">
              <a:spcBef>
                <a:spcPts val="0"/>
              </a:spcBef>
              <a:spcAft>
                <a:spcPts val="0"/>
              </a:spcAft>
              <a:buNone/>
            </a:pPr>
            <a:endParaRPr sz="2400"/>
          </a:p>
        </p:txBody>
      </p:sp>
      <p:pic>
        <p:nvPicPr>
          <p:cNvPr id="1367" name="Shape 1367"/>
          <p:cNvPicPr preferRelativeResize="0"/>
          <p:nvPr/>
        </p:nvPicPr>
        <p:blipFill>
          <a:blip r:embed="rId3">
            <a:alphaModFix/>
          </a:blip>
          <a:stretch>
            <a:fillRect/>
          </a:stretch>
        </p:blipFill>
        <p:spPr>
          <a:xfrm>
            <a:off x="6096000" y="2311550"/>
            <a:ext cx="5523826" cy="2234900"/>
          </a:xfrm>
          <a:prstGeom prst="rect">
            <a:avLst/>
          </a:prstGeom>
          <a:noFill/>
          <a:ln>
            <a:noFill/>
          </a:ln>
        </p:spPr>
      </p:pic>
      <p:sp>
        <p:nvSpPr>
          <p:cNvPr id="1368" name="Shape 1368"/>
          <p:cNvSpPr txBox="1"/>
          <p:nvPr/>
        </p:nvSpPr>
        <p:spPr>
          <a:xfrm>
            <a:off x="4327200" y="6431475"/>
            <a:ext cx="3690000" cy="33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a:t>Healthcare.gov, 2018; Community Commons 2018 </a:t>
            </a:r>
            <a:endParaRPr sz="10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Shape 1374"/>
          <p:cNvSpPr txBox="1">
            <a:spLocks noGrp="1"/>
          </p:cNvSpPr>
          <p:nvPr>
            <p:ph type="title"/>
          </p:nvPr>
        </p:nvSpPr>
        <p:spPr>
          <a:xfrm>
            <a:off x="0" y="9665"/>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Raleway"/>
              <a:buNone/>
            </a:pPr>
            <a:r>
              <a:rPr lang="en-US" sz="3600" b="1">
                <a:latin typeface="Raleway"/>
                <a:ea typeface="Raleway"/>
                <a:cs typeface="Raleway"/>
                <a:sym typeface="Raleway"/>
              </a:rPr>
              <a:t>Arlington County Middle Class</a:t>
            </a:r>
            <a:endParaRPr sz="3600" b="1">
              <a:latin typeface="Raleway"/>
              <a:ea typeface="Raleway"/>
              <a:cs typeface="Raleway"/>
              <a:sym typeface="Raleway"/>
            </a:endParaRPr>
          </a:p>
        </p:txBody>
      </p:sp>
      <p:sp>
        <p:nvSpPr>
          <p:cNvPr id="1375" name="Shape 1375"/>
          <p:cNvSpPr txBox="1"/>
          <p:nvPr/>
        </p:nvSpPr>
        <p:spPr>
          <a:xfrm>
            <a:off x="417013" y="6477650"/>
            <a:ext cx="11358000" cy="37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American Community Survey (ACS) years 2010-2016 “Ratio of Income to Poverty Level in the Past 12 Months (ACS 1 Year Estimates”</a:t>
            </a:r>
            <a:endParaRPr/>
          </a:p>
        </p:txBody>
      </p:sp>
      <p:pic>
        <p:nvPicPr>
          <p:cNvPr id="1376" name="Shape 1376"/>
          <p:cNvPicPr preferRelativeResize="0"/>
          <p:nvPr/>
        </p:nvPicPr>
        <p:blipFill>
          <a:blip r:embed="rId3">
            <a:alphaModFix/>
          </a:blip>
          <a:stretch>
            <a:fillRect/>
          </a:stretch>
        </p:blipFill>
        <p:spPr>
          <a:xfrm>
            <a:off x="2464325" y="993650"/>
            <a:ext cx="7540525" cy="5484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Shape 1382"/>
          <p:cNvSpPr txBox="1">
            <a:spLocks noGrp="1"/>
          </p:cNvSpPr>
          <p:nvPr>
            <p:ph type="title"/>
          </p:nvPr>
        </p:nvSpPr>
        <p:spPr>
          <a:xfrm>
            <a:off x="0" y="9665"/>
            <a:ext cx="121920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600"/>
              <a:buFont typeface="Raleway"/>
              <a:buNone/>
            </a:pPr>
            <a:r>
              <a:rPr lang="en-US" sz="3600" b="1">
                <a:latin typeface="Raleway"/>
                <a:ea typeface="Raleway"/>
                <a:cs typeface="Raleway"/>
                <a:sym typeface="Raleway"/>
              </a:rPr>
              <a:t>Earnings and Wages</a:t>
            </a:r>
            <a:endParaRPr/>
          </a:p>
        </p:txBody>
      </p:sp>
      <p:sp>
        <p:nvSpPr>
          <p:cNvPr id="1383" name="Shape 1383"/>
          <p:cNvSpPr txBox="1"/>
          <p:nvPr/>
        </p:nvSpPr>
        <p:spPr>
          <a:xfrm>
            <a:off x="555800" y="1222977"/>
            <a:ext cx="11080500" cy="5186400"/>
          </a:xfrm>
          <a:prstGeom prst="rect">
            <a:avLst/>
          </a:prstGeom>
          <a:noFill/>
          <a:ln>
            <a:noFill/>
          </a:ln>
        </p:spPr>
        <p:txBody>
          <a:bodyPr spcFirstLastPara="1" wrap="square" lIns="91425" tIns="45700" rIns="91425" bIns="45700" anchor="t" anchorCtr="0">
            <a:noAutofit/>
          </a:bodyPr>
          <a:lstStyle/>
          <a:p>
            <a:pPr marL="457200" marR="0" lvl="0" indent="-381000" algn="l" rtl="0">
              <a:spcBef>
                <a:spcPts val="0"/>
              </a:spcBef>
              <a:spcAft>
                <a:spcPts val="0"/>
              </a:spcAft>
              <a:buSzPts val="2400"/>
              <a:buFont typeface="Trebuchet MS"/>
              <a:buChar char="●"/>
            </a:pPr>
            <a:r>
              <a:rPr lang="en-US" sz="2400">
                <a:latin typeface="Trebuchet MS"/>
                <a:ea typeface="Trebuchet MS"/>
                <a:cs typeface="Trebuchet MS"/>
                <a:sym typeface="Trebuchet MS"/>
              </a:rPr>
              <a:t>The ability of Arlington County residents to earn a sufficient wage underpins the impacts of available housing, and the middle class.</a:t>
            </a:r>
            <a:endParaRPr sz="2400">
              <a:latin typeface="Trebuchet MS"/>
              <a:ea typeface="Trebuchet MS"/>
              <a:cs typeface="Trebuchet MS"/>
              <a:sym typeface="Trebuchet MS"/>
            </a:endParaRPr>
          </a:p>
          <a:p>
            <a:pPr marL="0" marR="0" lvl="0" indent="0" algn="l" rtl="0">
              <a:spcBef>
                <a:spcPts val="0"/>
              </a:spcBef>
              <a:spcAft>
                <a:spcPts val="0"/>
              </a:spcAft>
              <a:buNone/>
            </a:pPr>
            <a:endParaRPr sz="2400">
              <a:latin typeface="Trebuchet MS"/>
              <a:ea typeface="Trebuchet MS"/>
              <a:cs typeface="Trebuchet MS"/>
              <a:sym typeface="Trebuchet MS"/>
            </a:endParaRPr>
          </a:p>
          <a:p>
            <a:pPr marL="457200" marR="0" lvl="0" indent="-381000" algn="l" rtl="0">
              <a:spcBef>
                <a:spcPts val="0"/>
              </a:spcBef>
              <a:spcAft>
                <a:spcPts val="0"/>
              </a:spcAft>
              <a:buSzPts val="2400"/>
              <a:buFont typeface="Trebuchet MS"/>
              <a:buChar char="●"/>
            </a:pPr>
            <a:r>
              <a:rPr lang="en-US" sz="2400">
                <a:latin typeface="Trebuchet MS"/>
                <a:ea typeface="Trebuchet MS"/>
                <a:cs typeface="Trebuchet MS"/>
                <a:sym typeface="Trebuchet MS"/>
              </a:rPr>
              <a:t>The initial research question was to understand the changes in local industry composition and worker earnings to better understand access to housing and the change in the middle class</a:t>
            </a:r>
            <a:endParaRPr sz="2400">
              <a:latin typeface="Trebuchet MS"/>
              <a:ea typeface="Trebuchet MS"/>
              <a:cs typeface="Trebuchet MS"/>
              <a:sym typeface="Trebuchet MS"/>
            </a:endParaRPr>
          </a:p>
          <a:p>
            <a:pPr marL="0" marR="0" lvl="0" indent="0" algn="l" rtl="0">
              <a:spcBef>
                <a:spcPts val="0"/>
              </a:spcBef>
              <a:spcAft>
                <a:spcPts val="0"/>
              </a:spcAft>
              <a:buNone/>
            </a:pPr>
            <a:endParaRPr sz="2400">
              <a:latin typeface="Trebuchet MS"/>
              <a:ea typeface="Trebuchet MS"/>
              <a:cs typeface="Trebuchet MS"/>
              <a:sym typeface="Trebuchet MS"/>
            </a:endParaRPr>
          </a:p>
          <a:p>
            <a:pPr marL="457200" marR="0" lvl="0" indent="-381000" algn="l" rtl="0">
              <a:spcBef>
                <a:spcPts val="0"/>
              </a:spcBef>
              <a:spcAft>
                <a:spcPts val="0"/>
              </a:spcAft>
              <a:buSzPts val="2400"/>
              <a:buFont typeface="Trebuchet MS"/>
              <a:buChar char="●"/>
            </a:pPr>
            <a:r>
              <a:rPr lang="en-US" sz="2400">
                <a:latin typeface="Trebuchet MS"/>
                <a:ea typeface="Trebuchet MS"/>
                <a:cs typeface="Trebuchet MS"/>
                <a:sym typeface="Trebuchet MS"/>
              </a:rPr>
              <a:t>Coupled data from 2006-2016 American Community Survey Data and Bureau of Labor Statistics.</a:t>
            </a:r>
            <a:endParaRPr sz="2400">
              <a:latin typeface="Trebuchet MS"/>
              <a:ea typeface="Trebuchet MS"/>
              <a:cs typeface="Trebuchet MS"/>
              <a:sym typeface="Trebuchet M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Shape 1389"/>
          <p:cNvSpPr txBox="1">
            <a:spLocks noGrp="1"/>
          </p:cNvSpPr>
          <p:nvPr>
            <p:ph type="title"/>
          </p:nvPr>
        </p:nvSpPr>
        <p:spPr>
          <a:xfrm>
            <a:off x="0" y="9665"/>
            <a:ext cx="121920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600"/>
              <a:buFont typeface="Raleway"/>
              <a:buNone/>
            </a:pPr>
            <a:r>
              <a:rPr lang="en-US" sz="3600" b="1">
                <a:latin typeface="Raleway"/>
                <a:ea typeface="Raleway"/>
                <a:cs typeface="Raleway"/>
                <a:sym typeface="Raleway"/>
              </a:rPr>
              <a:t>Earnings and Wages</a:t>
            </a:r>
            <a:endParaRPr/>
          </a:p>
        </p:txBody>
      </p:sp>
      <p:sp>
        <p:nvSpPr>
          <p:cNvPr id="1390" name="Shape 1390"/>
          <p:cNvSpPr txBox="1"/>
          <p:nvPr/>
        </p:nvSpPr>
        <p:spPr>
          <a:xfrm>
            <a:off x="2116475" y="1214350"/>
            <a:ext cx="6977100" cy="2225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1391" name="Shape 1391"/>
          <p:cNvPicPr preferRelativeResize="0"/>
          <p:nvPr/>
        </p:nvPicPr>
        <p:blipFill rotWithShape="1">
          <a:blip r:embed="rId3">
            <a:alphaModFix/>
          </a:blip>
          <a:srcRect l="6050"/>
          <a:stretch/>
        </p:blipFill>
        <p:spPr>
          <a:xfrm>
            <a:off x="6987975" y="2930625"/>
            <a:ext cx="3952975" cy="1258775"/>
          </a:xfrm>
          <a:prstGeom prst="rect">
            <a:avLst/>
          </a:prstGeom>
          <a:noFill/>
          <a:ln>
            <a:noFill/>
          </a:ln>
        </p:spPr>
      </p:pic>
      <p:pic>
        <p:nvPicPr>
          <p:cNvPr id="1392" name="Shape 1392"/>
          <p:cNvPicPr preferRelativeResize="0"/>
          <p:nvPr/>
        </p:nvPicPr>
        <p:blipFill>
          <a:blip r:embed="rId4">
            <a:alphaModFix/>
          </a:blip>
          <a:stretch>
            <a:fillRect/>
          </a:stretch>
        </p:blipFill>
        <p:spPr>
          <a:xfrm>
            <a:off x="816975" y="989925"/>
            <a:ext cx="5194225" cy="5868076"/>
          </a:xfrm>
          <a:prstGeom prst="rect">
            <a:avLst/>
          </a:prstGeom>
          <a:noFill/>
          <a:ln>
            <a:noFill/>
          </a:ln>
        </p:spPr>
      </p:pic>
      <p:cxnSp>
        <p:nvCxnSpPr>
          <p:cNvPr id="1393" name="Shape 1393"/>
          <p:cNvCxnSpPr/>
          <p:nvPr/>
        </p:nvCxnSpPr>
        <p:spPr>
          <a:xfrm>
            <a:off x="6019950" y="1005125"/>
            <a:ext cx="0" cy="5822700"/>
          </a:xfrm>
          <a:prstGeom prst="straightConnector1">
            <a:avLst/>
          </a:prstGeom>
          <a:noFill/>
          <a:ln w="9525" cap="flat" cmpd="sng">
            <a:solidFill>
              <a:schemeClr val="dk2"/>
            </a:solidFill>
            <a:prstDash val="solid"/>
            <a:round/>
            <a:headEnd type="none" w="med" len="med"/>
            <a:tailEnd type="none" w="med" len="med"/>
          </a:ln>
        </p:spPr>
      </p:cxnSp>
      <p:sp>
        <p:nvSpPr>
          <p:cNvPr id="1394" name="Shape 1394"/>
          <p:cNvSpPr txBox="1"/>
          <p:nvPr/>
        </p:nvSpPr>
        <p:spPr>
          <a:xfrm>
            <a:off x="6987975" y="6231400"/>
            <a:ext cx="3690000" cy="33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a:t>Bureau of Labor Statistics NAICS High Level, 1 Area; On the Map</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title"/>
          </p:nvPr>
        </p:nvSpPr>
        <p:spPr>
          <a:xfrm>
            <a:off x="609600" y="279400"/>
            <a:ext cx="10972800" cy="11430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solidFill>
                  <a:srgbClr val="233E50"/>
                </a:solidFill>
                <a:latin typeface="Raleway"/>
                <a:ea typeface="Raleway"/>
                <a:cs typeface="Raleway"/>
                <a:sym typeface="Raleway"/>
              </a:rPr>
              <a:t>IPEDS Data Exploration</a:t>
            </a:r>
            <a:endParaRPr>
              <a:solidFill>
                <a:srgbClr val="233E50"/>
              </a:solidFill>
              <a:latin typeface="Raleway"/>
              <a:ea typeface="Raleway"/>
              <a:cs typeface="Raleway"/>
              <a:sym typeface="Raleway"/>
            </a:endParaRPr>
          </a:p>
        </p:txBody>
      </p:sp>
      <p:sp>
        <p:nvSpPr>
          <p:cNvPr id="617" name="Shape 617"/>
          <p:cNvSpPr txBox="1"/>
          <p:nvPr/>
        </p:nvSpPr>
        <p:spPr>
          <a:xfrm>
            <a:off x="839725" y="1215950"/>
            <a:ext cx="10146900" cy="3823500"/>
          </a:xfrm>
          <a:prstGeom prst="rect">
            <a:avLst/>
          </a:prstGeom>
          <a:noFill/>
          <a:ln>
            <a:noFill/>
          </a:ln>
        </p:spPr>
        <p:txBody>
          <a:bodyPr spcFirstLastPara="1" wrap="square" lIns="91425" tIns="91425" rIns="91425" bIns="91425" anchor="t" anchorCtr="0">
            <a:noAutofit/>
          </a:bodyPr>
          <a:lstStyle/>
          <a:p>
            <a:pPr marL="457200" lvl="0" indent="-419100" rtl="0">
              <a:spcBef>
                <a:spcPts val="0"/>
              </a:spcBef>
              <a:spcAft>
                <a:spcPts val="0"/>
              </a:spcAft>
              <a:buSzPts val="3000"/>
              <a:buFont typeface="Trebuchet MS"/>
              <a:buChar char="●"/>
            </a:pPr>
            <a:r>
              <a:rPr lang="en-US" sz="3000">
                <a:latin typeface="Trebuchet MS"/>
                <a:ea typeface="Trebuchet MS"/>
                <a:cs typeface="Trebuchet MS"/>
                <a:sym typeface="Trebuchet MS"/>
              </a:rPr>
              <a:t>IPEDS is a system of surveys conducted by the National Center for Education Statistics</a:t>
            </a:r>
            <a:endParaRPr sz="3000">
              <a:latin typeface="Trebuchet MS"/>
              <a:ea typeface="Trebuchet MS"/>
              <a:cs typeface="Trebuchet MS"/>
              <a:sym typeface="Trebuchet MS"/>
            </a:endParaRPr>
          </a:p>
          <a:p>
            <a:pPr marL="914400" lvl="1" indent="-419100" rtl="0">
              <a:spcBef>
                <a:spcPts val="0"/>
              </a:spcBef>
              <a:spcAft>
                <a:spcPts val="0"/>
              </a:spcAft>
              <a:buSzPts val="3000"/>
              <a:buFont typeface="Trebuchet MS"/>
              <a:buChar char="○"/>
            </a:pPr>
            <a:r>
              <a:rPr lang="en-US" sz="3000">
                <a:latin typeface="Trebuchet MS"/>
                <a:ea typeface="Trebuchet MS"/>
                <a:cs typeface="Trebuchet MS"/>
                <a:sym typeface="Trebuchet MS"/>
              </a:rPr>
              <a:t>Provides publically available data across 12 surveys</a:t>
            </a:r>
            <a:endParaRPr sz="3000">
              <a:latin typeface="Trebuchet MS"/>
              <a:ea typeface="Trebuchet MS"/>
              <a:cs typeface="Trebuchet MS"/>
              <a:sym typeface="Trebuchet MS"/>
            </a:endParaRPr>
          </a:p>
          <a:p>
            <a:pPr marL="914400" lvl="1" indent="-419100" rtl="0">
              <a:spcBef>
                <a:spcPts val="0"/>
              </a:spcBef>
              <a:spcAft>
                <a:spcPts val="0"/>
              </a:spcAft>
              <a:buSzPts val="3000"/>
              <a:buFont typeface="Trebuchet MS"/>
              <a:buChar char="○"/>
            </a:pPr>
            <a:r>
              <a:rPr lang="en-US" sz="3000">
                <a:latin typeface="Trebuchet MS"/>
                <a:ea typeface="Trebuchet MS"/>
                <a:cs typeface="Trebuchet MS"/>
                <a:sym typeface="Trebuchet MS"/>
              </a:rPr>
              <a:t>The unit of analysis is the institution</a:t>
            </a:r>
            <a:endParaRPr sz="3000">
              <a:latin typeface="Trebuchet MS"/>
              <a:ea typeface="Trebuchet MS"/>
              <a:cs typeface="Trebuchet MS"/>
              <a:sym typeface="Trebuchet MS"/>
            </a:endParaRPr>
          </a:p>
          <a:p>
            <a:pPr marL="914400" lvl="1" indent="-419100" rtl="0">
              <a:spcBef>
                <a:spcPts val="0"/>
              </a:spcBef>
              <a:spcAft>
                <a:spcPts val="0"/>
              </a:spcAft>
              <a:buClr>
                <a:schemeClr val="dk1"/>
              </a:buClr>
              <a:buSzPts val="3000"/>
              <a:buFont typeface="Trebuchet MS"/>
              <a:buChar char="○"/>
            </a:pPr>
            <a:r>
              <a:rPr lang="en-US" sz="3000">
                <a:solidFill>
                  <a:schemeClr val="dk1"/>
                </a:solidFill>
                <a:latin typeface="Trebuchet MS"/>
                <a:ea typeface="Trebuchet MS"/>
                <a:cs typeface="Trebuchet MS"/>
                <a:sym typeface="Trebuchet MS"/>
              </a:rPr>
              <a:t>Some survey results go back to 1980</a:t>
            </a:r>
            <a:endParaRPr sz="3000">
              <a:latin typeface="Trebuchet MS"/>
              <a:ea typeface="Trebuchet MS"/>
              <a:cs typeface="Trebuchet MS"/>
              <a:sym typeface="Trebuchet MS"/>
            </a:endParaRPr>
          </a:p>
          <a:p>
            <a:pPr marL="457200" lvl="0" indent="-419100" rtl="0">
              <a:spcBef>
                <a:spcPts val="0"/>
              </a:spcBef>
              <a:spcAft>
                <a:spcPts val="0"/>
              </a:spcAft>
              <a:buSzPts val="3000"/>
              <a:buFont typeface="Trebuchet MS"/>
              <a:buChar char="●"/>
            </a:pPr>
            <a:r>
              <a:rPr lang="en-US" sz="3000">
                <a:latin typeface="Trebuchet MS"/>
                <a:ea typeface="Trebuchet MS"/>
                <a:cs typeface="Trebuchet MS"/>
                <a:sym typeface="Trebuchet MS"/>
              </a:rPr>
              <a:t>We combined 5 years of data across 4 of the surveys (i.e., institutional characteristics, completions, fall enrollment, outcome measures)</a:t>
            </a:r>
            <a:endParaRPr sz="3000">
              <a:latin typeface="Trebuchet MS"/>
              <a:ea typeface="Trebuchet MS"/>
              <a:cs typeface="Trebuchet MS"/>
              <a:sym typeface="Trebuchet MS"/>
            </a:endParaRPr>
          </a:p>
          <a:p>
            <a:pPr marL="914400" lvl="1" indent="-419100" rtl="0">
              <a:spcBef>
                <a:spcPts val="0"/>
              </a:spcBef>
              <a:spcAft>
                <a:spcPts val="0"/>
              </a:spcAft>
              <a:buSzPts val="3000"/>
              <a:buFont typeface="Trebuchet MS"/>
              <a:buChar char="○"/>
            </a:pPr>
            <a:r>
              <a:rPr lang="en-US" sz="3000">
                <a:latin typeface="Trebuchet MS"/>
                <a:ea typeface="Trebuchet MS"/>
                <a:cs typeface="Trebuchet MS"/>
                <a:sym typeface="Trebuchet MS"/>
              </a:rPr>
              <a:t>Reviewed over 400 variables across these surveys and selected approximately 50 to profile and explore</a:t>
            </a:r>
            <a:endParaRPr sz="3000">
              <a:latin typeface="Trebuchet MS"/>
              <a:ea typeface="Trebuchet MS"/>
              <a:cs typeface="Trebuchet MS"/>
              <a:sym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Shape 1400"/>
          <p:cNvSpPr txBox="1">
            <a:spLocks noGrp="1"/>
          </p:cNvSpPr>
          <p:nvPr>
            <p:ph type="title"/>
          </p:nvPr>
        </p:nvSpPr>
        <p:spPr>
          <a:xfrm>
            <a:off x="0" y="9665"/>
            <a:ext cx="121920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600"/>
              <a:buFont typeface="Raleway"/>
              <a:buNone/>
            </a:pPr>
            <a:r>
              <a:rPr lang="en-US" sz="3600" b="1">
                <a:latin typeface="Raleway"/>
                <a:ea typeface="Raleway"/>
                <a:cs typeface="Raleway"/>
                <a:sym typeface="Raleway"/>
              </a:rPr>
              <a:t>Next Steps:</a:t>
            </a:r>
            <a:endParaRPr sz="4400" b="0" i="0" u="none" strike="noStrike" cap="none">
              <a:solidFill>
                <a:schemeClr val="dk1"/>
              </a:solidFill>
              <a:latin typeface="Helvetica Neue"/>
              <a:ea typeface="Helvetica Neue"/>
              <a:cs typeface="Helvetica Neue"/>
              <a:sym typeface="Helvetica Neue"/>
            </a:endParaRPr>
          </a:p>
        </p:txBody>
      </p:sp>
      <p:sp>
        <p:nvSpPr>
          <p:cNvPr id="1401" name="Shape 1401"/>
          <p:cNvSpPr txBox="1"/>
          <p:nvPr/>
        </p:nvSpPr>
        <p:spPr>
          <a:xfrm>
            <a:off x="494271" y="1152665"/>
            <a:ext cx="10997400" cy="526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Trebuchet MS"/>
                <a:ea typeface="Trebuchet MS"/>
                <a:cs typeface="Trebuchet MS"/>
                <a:sym typeface="Trebuchet MS"/>
              </a:rPr>
              <a:t>By the next quarterly CPN meeting describe the state of housing inequality in Arlington</a:t>
            </a:r>
            <a:r>
              <a:rPr lang="en-US" sz="1800" b="1">
                <a:latin typeface="Trebuchet MS"/>
                <a:ea typeface="Trebuchet MS"/>
                <a:cs typeface="Trebuchet MS"/>
                <a:sym typeface="Trebuchet MS"/>
              </a:rPr>
              <a:t>:</a:t>
            </a:r>
            <a:endParaRPr sz="1800"/>
          </a:p>
          <a:p>
            <a:pPr marL="0" marR="0" lvl="0" indent="0" algn="l" rtl="0">
              <a:lnSpc>
                <a:spcPct val="10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457200" marR="0" lvl="0" indent="-342900" algn="l" rtl="0">
              <a:lnSpc>
                <a:spcPct val="100000"/>
              </a:lnSpc>
              <a:spcBef>
                <a:spcPts val="0"/>
              </a:spcBef>
              <a:spcAft>
                <a:spcPts val="0"/>
              </a:spcAft>
              <a:buClr>
                <a:srgbClr val="000000"/>
              </a:buClr>
              <a:buSzPts val="1800"/>
              <a:buFont typeface="Trebuchet MS"/>
              <a:buAutoNum type="arabicPeriod"/>
            </a:pPr>
            <a:r>
              <a:rPr lang="en-US" sz="1800" b="1" i="0" u="none" strike="noStrike" cap="none">
                <a:solidFill>
                  <a:srgbClr val="000000"/>
                </a:solidFill>
                <a:latin typeface="Trebuchet MS"/>
                <a:ea typeface="Trebuchet MS"/>
                <a:cs typeface="Trebuchet MS"/>
                <a:sym typeface="Trebuchet MS"/>
              </a:rPr>
              <a:t>Measures will describe inequality at two levels: </a:t>
            </a:r>
            <a:endParaRPr sz="1800"/>
          </a:p>
          <a:p>
            <a:pPr marL="914400" marR="0" lvl="0" indent="-342900" algn="l" rtl="0">
              <a:lnSpc>
                <a:spcPct val="100000"/>
              </a:lnSpc>
              <a:spcBef>
                <a:spcPts val="0"/>
              </a:spcBef>
              <a:spcAft>
                <a:spcPts val="0"/>
              </a:spcAft>
              <a:buClr>
                <a:srgbClr val="000000"/>
              </a:buClr>
              <a:buSzPts val="1800"/>
              <a:buFont typeface="Trebuchet MS"/>
              <a:buAutoNum type="alphaUcPeriod"/>
            </a:pPr>
            <a:r>
              <a:rPr lang="en-US" sz="1800" b="1" i="0" u="none" strike="noStrike" cap="none">
                <a:solidFill>
                  <a:srgbClr val="000000"/>
                </a:solidFill>
                <a:latin typeface="Trebuchet MS"/>
                <a:ea typeface="Trebuchet MS"/>
                <a:cs typeface="Trebuchet MS"/>
                <a:sym typeface="Trebuchet MS"/>
              </a:rPr>
              <a:t>At the </a:t>
            </a:r>
            <a:r>
              <a:rPr lang="en-US" sz="1800" b="1">
                <a:latin typeface="Trebuchet MS"/>
                <a:ea typeface="Trebuchet MS"/>
                <a:cs typeface="Trebuchet MS"/>
                <a:sym typeface="Trebuchet MS"/>
              </a:rPr>
              <a:t>county Level</a:t>
            </a:r>
            <a:r>
              <a:rPr lang="en-US" sz="1800" b="0" i="0" u="none" strike="noStrike" cap="none">
                <a:solidFill>
                  <a:srgbClr val="000000"/>
                </a:solidFill>
                <a:latin typeface="Trebuchet MS"/>
                <a:ea typeface="Trebuchet MS"/>
                <a:cs typeface="Trebuchet MS"/>
                <a:sym typeface="Trebuchet MS"/>
              </a:rPr>
              <a:t>:</a:t>
            </a:r>
            <a:endParaRPr sz="1800"/>
          </a:p>
          <a:p>
            <a:pPr marL="1257300" marR="0" lvl="0" indent="-3048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Trebuchet MS"/>
                <a:ea typeface="Trebuchet MS"/>
                <a:cs typeface="Trebuchet MS"/>
                <a:sym typeface="Trebuchet MS"/>
              </a:rPr>
              <a:t>Does Arlington provide sufficient jobs to support rental prices?  </a:t>
            </a:r>
            <a:endParaRPr sz="1800"/>
          </a:p>
          <a:p>
            <a:pPr marL="1257300" marR="0" lvl="0" indent="-3048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Trebuchet MS"/>
                <a:ea typeface="Trebuchet MS"/>
                <a:cs typeface="Trebuchet MS"/>
                <a:sym typeface="Trebuchet MS"/>
              </a:rPr>
              <a:t>If lower &amp; middle class households paid 30% of their household income on housing how much more of their income would be available to spend in their community?</a:t>
            </a:r>
            <a:endParaRPr sz="1800"/>
          </a:p>
          <a:p>
            <a:pPr marL="1257300" marR="0" lvl="0" indent="-3048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Trebuchet MS"/>
                <a:ea typeface="Trebuchet MS"/>
                <a:cs typeface="Trebuchet MS"/>
                <a:sym typeface="Trebuchet MS"/>
              </a:rPr>
              <a:t>Based on household incomes in Arlington, what would the distribution of rental prices need to be in order for a household to spend no more than 30% of their household income on rent. </a:t>
            </a:r>
            <a:endParaRPr sz="1800"/>
          </a:p>
          <a:p>
            <a:pPr marL="1257300" marR="0" lvl="0" indent="-30480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Trebuchet MS"/>
                <a:ea typeface="Trebuchet MS"/>
                <a:cs typeface="Trebuchet MS"/>
                <a:sym typeface="Trebuchet MS"/>
              </a:rPr>
              <a:t>What are the eviction rates?  </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None/>
            </a:pPr>
            <a:endParaRPr sz="1800">
              <a:latin typeface="Trebuchet MS"/>
              <a:ea typeface="Trebuchet MS"/>
              <a:cs typeface="Trebuchet MS"/>
              <a:sym typeface="Trebuchet MS"/>
            </a:endParaRPr>
          </a:p>
          <a:p>
            <a:pPr marL="457200" lvl="0" indent="0" rtl="0">
              <a:spcBef>
                <a:spcPts val="0"/>
              </a:spcBef>
              <a:spcAft>
                <a:spcPts val="0"/>
              </a:spcAft>
              <a:buSzPts val="1100"/>
              <a:buFont typeface="Arial"/>
              <a:buNone/>
            </a:pPr>
            <a:r>
              <a:rPr lang="en-US" sz="1800">
                <a:solidFill>
                  <a:schemeClr val="dk1"/>
                </a:solidFill>
                <a:latin typeface="Trebuchet MS"/>
                <a:ea typeface="Trebuchet MS"/>
                <a:cs typeface="Trebuchet MS"/>
                <a:sym typeface="Trebuchet MS"/>
              </a:rPr>
              <a:t>B.   </a:t>
            </a:r>
            <a:r>
              <a:rPr lang="en-US" sz="1800" b="1">
                <a:solidFill>
                  <a:schemeClr val="dk1"/>
                </a:solidFill>
                <a:latin typeface="Trebuchet MS"/>
                <a:ea typeface="Trebuchet MS"/>
                <a:cs typeface="Trebuchet MS"/>
                <a:sym typeface="Trebuchet MS"/>
              </a:rPr>
              <a:t>At the census block group or neighborhood level:</a:t>
            </a:r>
            <a:endParaRPr sz="1800" b="1">
              <a:solidFill>
                <a:schemeClr val="dk1"/>
              </a:solidFill>
            </a:endParaRPr>
          </a:p>
          <a:p>
            <a:pPr marL="1257300" lvl="0" indent="-304800" rtl="0">
              <a:spcBef>
                <a:spcPts val="0"/>
              </a:spcBef>
              <a:spcAft>
                <a:spcPts val="0"/>
              </a:spcAft>
              <a:buClr>
                <a:schemeClr val="dk1"/>
              </a:buClr>
              <a:buSzPts val="1800"/>
              <a:buChar char="•"/>
            </a:pPr>
            <a:r>
              <a:rPr lang="en-US" sz="1800">
                <a:solidFill>
                  <a:schemeClr val="dk1"/>
                </a:solidFill>
                <a:latin typeface="Trebuchet MS"/>
                <a:ea typeface="Trebuchet MS"/>
                <a:cs typeface="Trebuchet MS"/>
                <a:sym typeface="Trebuchet MS"/>
              </a:rPr>
              <a:t>Where do the lower &amp; middle class households with housing burdens &gt; 30% live?  </a:t>
            </a:r>
            <a:endParaRPr sz="1800">
              <a:solidFill>
                <a:schemeClr val="dk1"/>
              </a:solidFill>
            </a:endParaRPr>
          </a:p>
          <a:p>
            <a:pPr marL="1257300" lvl="0" indent="-304800" rtl="0">
              <a:spcBef>
                <a:spcPts val="0"/>
              </a:spcBef>
              <a:spcAft>
                <a:spcPts val="0"/>
              </a:spcAft>
              <a:buClr>
                <a:schemeClr val="dk1"/>
              </a:buClr>
              <a:buSzPts val="1800"/>
              <a:buChar char="•"/>
            </a:pPr>
            <a:r>
              <a:rPr lang="en-US" sz="1800">
                <a:solidFill>
                  <a:schemeClr val="dk1"/>
                </a:solidFill>
                <a:latin typeface="Trebuchet MS"/>
                <a:ea typeface="Trebuchet MS"/>
                <a:cs typeface="Trebuchet MS"/>
                <a:sym typeface="Trebuchet MS"/>
              </a:rPr>
              <a:t>In these communities, is there access to affordable healthy food?</a:t>
            </a:r>
            <a:endParaRPr sz="1800">
              <a:solidFill>
                <a:schemeClr val="dk1"/>
              </a:solidFill>
            </a:endParaRPr>
          </a:p>
          <a:p>
            <a:pPr marL="1257300" lvl="0" indent="-304800" rtl="0">
              <a:spcBef>
                <a:spcPts val="0"/>
              </a:spcBef>
              <a:spcAft>
                <a:spcPts val="0"/>
              </a:spcAft>
              <a:buClr>
                <a:schemeClr val="dk1"/>
              </a:buClr>
              <a:buSzPts val="1800"/>
              <a:buChar char="•"/>
            </a:pPr>
            <a:r>
              <a:rPr lang="en-US" sz="1800">
                <a:solidFill>
                  <a:schemeClr val="dk1"/>
                </a:solidFill>
                <a:latin typeface="Trebuchet MS"/>
                <a:ea typeface="Trebuchet MS"/>
                <a:cs typeface="Trebuchet MS"/>
                <a:sym typeface="Trebuchet MS"/>
              </a:rPr>
              <a:t>In these communities, is there access to transportation?</a:t>
            </a:r>
            <a:endParaRPr sz="1800">
              <a:solidFill>
                <a:schemeClr val="dk1"/>
              </a:solidFill>
              <a:latin typeface="Trebuchet MS"/>
              <a:ea typeface="Trebuchet MS"/>
              <a:cs typeface="Trebuchet MS"/>
              <a:sym typeface="Trebuchet MS"/>
            </a:endParaRPr>
          </a:p>
          <a:p>
            <a:pPr marL="0" lvl="0" indent="0" rtl="0">
              <a:spcBef>
                <a:spcPts val="0"/>
              </a:spcBef>
              <a:spcAft>
                <a:spcPts val="0"/>
              </a:spcAft>
              <a:buNone/>
            </a:pPr>
            <a:endParaRPr sz="1800">
              <a:solidFill>
                <a:schemeClr val="dk1"/>
              </a:solidFill>
              <a:latin typeface="Trebuchet MS"/>
              <a:ea typeface="Trebuchet MS"/>
              <a:cs typeface="Trebuchet MS"/>
              <a:sym typeface="Trebuchet MS"/>
            </a:endParaRPr>
          </a:p>
          <a:p>
            <a:pPr marL="0" lvl="0" indent="0" rtl="0">
              <a:spcBef>
                <a:spcPts val="0"/>
              </a:spcBef>
              <a:spcAft>
                <a:spcPts val="0"/>
              </a:spcAft>
              <a:buNone/>
            </a:pPr>
            <a:r>
              <a:rPr lang="en-US" sz="1800" b="1">
                <a:solidFill>
                  <a:schemeClr val="dk1"/>
                </a:solidFill>
                <a:latin typeface="Trebuchet MS"/>
                <a:ea typeface="Trebuchet MS"/>
                <a:cs typeface="Trebuchet MS"/>
                <a:sym typeface="Trebuchet MS"/>
              </a:rPr>
              <a:t>2. Provide a summary of the results of the equity survey</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Shape 1407"/>
          <p:cNvSpPr txBox="1">
            <a:spLocks noGrp="1"/>
          </p:cNvSpPr>
          <p:nvPr>
            <p:ph type="title"/>
          </p:nvPr>
        </p:nvSpPr>
        <p:spPr>
          <a:xfrm>
            <a:off x="609600" y="2857405"/>
            <a:ext cx="10972800" cy="11433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None/>
            </a:pPr>
            <a:r>
              <a:rPr lang="en-US" sz="7300" b="1">
                <a:solidFill>
                  <a:schemeClr val="dk2"/>
                </a:solidFill>
                <a:latin typeface="Raleway"/>
                <a:ea typeface="Raleway"/>
                <a:cs typeface="Raleway"/>
                <a:sym typeface="Raleway"/>
              </a:rPr>
              <a:t>Questions?</a:t>
            </a:r>
            <a:endParaRPr sz="6400" b="1">
              <a:solidFill>
                <a:schemeClr val="dk2"/>
              </a:solidFill>
              <a:latin typeface="Raleway"/>
              <a:ea typeface="Raleway"/>
              <a:cs typeface="Raleway"/>
              <a:sym typeface="Raleway"/>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Shape 1412"/>
          <p:cNvSpPr txBox="1">
            <a:spLocks noGrp="1"/>
          </p:cNvSpPr>
          <p:nvPr>
            <p:ph type="title"/>
          </p:nvPr>
        </p:nvSpPr>
        <p:spPr>
          <a:xfrm>
            <a:off x="609600" y="279400"/>
            <a:ext cx="10972800" cy="114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1413" name="Shape 1413" descr="Biocomplexity-PP-SectionTitle5-SDAL-BKGD-Light_2015-11.jpg"/>
          <p:cNvPicPr preferRelativeResize="0"/>
          <p:nvPr/>
        </p:nvPicPr>
        <p:blipFill rotWithShape="1">
          <a:blip r:embed="rId3">
            <a:alphaModFix/>
          </a:blip>
          <a:srcRect/>
          <a:stretch/>
        </p:blipFill>
        <p:spPr>
          <a:xfrm>
            <a:off x="1" y="0"/>
            <a:ext cx="16212765" cy="9143999"/>
          </a:xfrm>
          <a:prstGeom prst="rect">
            <a:avLst/>
          </a:prstGeom>
          <a:noFill/>
          <a:ln>
            <a:noFill/>
          </a:ln>
        </p:spPr>
      </p:pic>
      <p:sp>
        <p:nvSpPr>
          <p:cNvPr id="1414" name="Shape 1414"/>
          <p:cNvSpPr txBox="1"/>
          <p:nvPr/>
        </p:nvSpPr>
        <p:spPr>
          <a:xfrm>
            <a:off x="479167" y="644767"/>
            <a:ext cx="7924500" cy="39999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5000" b="1">
                <a:solidFill>
                  <a:srgbClr val="233E50"/>
                </a:solidFill>
                <a:latin typeface="Raleway"/>
                <a:ea typeface="Raleway"/>
                <a:cs typeface="Raleway"/>
                <a:sym typeface="Raleway"/>
              </a:rPr>
              <a:t>DHS Record Linkage Phase II</a:t>
            </a:r>
            <a:endParaRPr sz="5000">
              <a:solidFill>
                <a:schemeClr val="dk1"/>
              </a:solidFill>
            </a:endParaRPr>
          </a:p>
        </p:txBody>
      </p:sp>
      <p:sp>
        <p:nvSpPr>
          <p:cNvPr id="1415" name="Shape 1415"/>
          <p:cNvSpPr txBox="1"/>
          <p:nvPr/>
        </p:nvSpPr>
        <p:spPr>
          <a:xfrm>
            <a:off x="479167" y="4849633"/>
            <a:ext cx="11456700" cy="39999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en-US" sz="3400">
                <a:solidFill>
                  <a:schemeClr val="dk1"/>
                </a:solidFill>
                <a:latin typeface="Raleway"/>
                <a:ea typeface="Raleway"/>
                <a:cs typeface="Raleway"/>
                <a:sym typeface="Raleway"/>
              </a:rPr>
              <a:t>PI: Ian Crandell</a:t>
            </a:r>
            <a:endParaRPr sz="3400">
              <a:solidFill>
                <a:schemeClr val="dk1"/>
              </a:solidFill>
              <a:latin typeface="Raleway"/>
              <a:ea typeface="Raleway"/>
              <a:cs typeface="Raleway"/>
              <a:sym typeface="Raleway"/>
            </a:endParaRPr>
          </a:p>
          <a:p>
            <a:pPr marL="0" lvl="0" indent="0" rtl="0">
              <a:spcBef>
                <a:spcPts val="0"/>
              </a:spcBef>
              <a:spcAft>
                <a:spcPts val="0"/>
              </a:spcAft>
              <a:buNone/>
            </a:pPr>
            <a:r>
              <a:rPr lang="en-US" sz="3400">
                <a:solidFill>
                  <a:schemeClr val="dk1"/>
                </a:solidFill>
                <a:latin typeface="Raleway"/>
                <a:ea typeface="Raleway"/>
                <a:cs typeface="Raleway"/>
                <a:sym typeface="Raleway"/>
              </a:rPr>
              <a:t>Team: Aaron Schroeder, Fangfang Lee, Keren Chen, </a:t>
            </a:r>
            <a:endParaRPr sz="3400">
              <a:solidFill>
                <a:schemeClr val="dk1"/>
              </a:solidFill>
              <a:latin typeface="Raleway"/>
              <a:ea typeface="Raleway"/>
              <a:cs typeface="Raleway"/>
              <a:sym typeface="Raleway"/>
            </a:endParaRPr>
          </a:p>
          <a:p>
            <a:pPr marL="0" lvl="0" indent="0" rtl="0">
              <a:spcBef>
                <a:spcPts val="0"/>
              </a:spcBef>
              <a:spcAft>
                <a:spcPts val="0"/>
              </a:spcAft>
              <a:buNone/>
            </a:pPr>
            <a:r>
              <a:rPr lang="en-US" sz="3400">
                <a:solidFill>
                  <a:schemeClr val="dk1"/>
                </a:solidFill>
                <a:latin typeface="Raleway"/>
                <a:ea typeface="Raleway"/>
                <a:cs typeface="Raleway"/>
                <a:sym typeface="Raleway"/>
              </a:rPr>
              <a:t>Sponsor: Michael-dharma Irwin, Arlington Department of Human Services (DHS)</a:t>
            </a:r>
            <a:endParaRPr sz="3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Shape 1421"/>
          <p:cNvSpPr txBox="1"/>
          <p:nvPr/>
        </p:nvSpPr>
        <p:spPr>
          <a:xfrm>
            <a:off x="1338475" y="300825"/>
            <a:ext cx="10280100" cy="13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5000">
                <a:solidFill>
                  <a:srgbClr val="233E50"/>
                </a:solidFill>
                <a:latin typeface="Trebuchet MS"/>
                <a:ea typeface="Trebuchet MS"/>
                <a:cs typeface="Trebuchet MS"/>
                <a:sym typeface="Trebuchet MS"/>
              </a:rPr>
              <a:t>Objectives</a:t>
            </a:r>
            <a:endParaRPr>
              <a:latin typeface="Trebuchet MS"/>
              <a:ea typeface="Trebuchet MS"/>
              <a:cs typeface="Trebuchet MS"/>
              <a:sym typeface="Trebuchet MS"/>
            </a:endParaRPr>
          </a:p>
        </p:txBody>
      </p:sp>
      <p:sp>
        <p:nvSpPr>
          <p:cNvPr id="1422" name="Shape 1422"/>
          <p:cNvSpPr txBox="1"/>
          <p:nvPr/>
        </p:nvSpPr>
        <p:spPr>
          <a:xfrm>
            <a:off x="924525" y="1183925"/>
            <a:ext cx="10956300" cy="5243400"/>
          </a:xfrm>
          <a:prstGeom prst="rect">
            <a:avLst/>
          </a:prstGeom>
          <a:noFill/>
          <a:ln>
            <a:noFill/>
          </a:ln>
        </p:spPr>
        <p:txBody>
          <a:bodyPr spcFirstLastPara="1" wrap="square" lIns="91425" tIns="91425" rIns="91425" bIns="91425" anchor="t" anchorCtr="0">
            <a:noAutofit/>
          </a:bodyPr>
          <a:lstStyle/>
          <a:p>
            <a:pPr marL="457200" lvl="0" indent="-387350" rtl="0">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Overall Goal</a:t>
            </a:r>
            <a:endParaRPr sz="2500">
              <a:solidFill>
                <a:schemeClr val="dk1"/>
              </a:solidFill>
              <a:latin typeface="Trebuchet MS"/>
              <a:ea typeface="Trebuchet MS"/>
              <a:cs typeface="Trebuchet MS"/>
              <a:sym typeface="Trebuchet MS"/>
            </a:endParaRPr>
          </a:p>
          <a:p>
            <a:pPr marL="914400" lvl="1" indent="-387350" rtl="0">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Create effective linkage between four different data systems for the Department of Human Services (DHS) in Arlington &amp; discover unique clients</a:t>
            </a:r>
            <a:endParaRPr sz="2500">
              <a:solidFill>
                <a:schemeClr val="dk1"/>
              </a:solidFill>
              <a:latin typeface="Trebuchet MS"/>
              <a:ea typeface="Trebuchet MS"/>
              <a:cs typeface="Trebuchet MS"/>
              <a:sym typeface="Trebuchet MS"/>
            </a:endParaRPr>
          </a:p>
          <a:p>
            <a:pPr marL="914400" lvl="1" indent="-387350" rtl="0">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Improve from last year’s progress</a:t>
            </a:r>
            <a:endParaRPr sz="2500">
              <a:solidFill>
                <a:schemeClr val="dk1"/>
              </a:solidFill>
              <a:latin typeface="Trebuchet MS"/>
              <a:ea typeface="Trebuchet MS"/>
              <a:cs typeface="Trebuchet MS"/>
              <a:sym typeface="Trebuchet MS"/>
            </a:endParaRPr>
          </a:p>
          <a:p>
            <a:pPr marL="457200" lvl="0" indent="-387350" rtl="0">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Tasks:</a:t>
            </a:r>
            <a:endParaRPr sz="2500">
              <a:solidFill>
                <a:schemeClr val="dk1"/>
              </a:solidFill>
              <a:latin typeface="Trebuchet MS"/>
              <a:ea typeface="Trebuchet MS"/>
              <a:cs typeface="Trebuchet MS"/>
              <a:sym typeface="Trebuchet MS"/>
            </a:endParaRPr>
          </a:p>
          <a:p>
            <a:pPr marL="914400" lvl="1" indent="-387350" rtl="0">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Implement deterministic deduplication in each system on social security number (ssn) before passing the result to probabilistic deduplication and linkage</a:t>
            </a:r>
            <a:endParaRPr sz="2500">
              <a:solidFill>
                <a:schemeClr val="dk1"/>
              </a:solidFill>
              <a:latin typeface="Trebuchet MS"/>
              <a:ea typeface="Trebuchet MS"/>
              <a:cs typeface="Trebuchet MS"/>
              <a:sym typeface="Trebuchet MS"/>
            </a:endParaRPr>
          </a:p>
          <a:p>
            <a:pPr marL="914400" lvl="1" indent="-387350" rtl="0">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Explore effective geocoding/address parsing options</a:t>
            </a:r>
            <a:endParaRPr sz="2500">
              <a:solidFill>
                <a:schemeClr val="dk1"/>
              </a:solidFill>
              <a:latin typeface="Trebuchet MS"/>
              <a:ea typeface="Trebuchet MS"/>
              <a:cs typeface="Trebuchet MS"/>
              <a:sym typeface="Trebuchet MS"/>
            </a:endParaRPr>
          </a:p>
          <a:p>
            <a:pPr marL="914400" lvl="1" indent="-387350" rtl="0">
              <a:spcBef>
                <a:spcPts val="0"/>
              </a:spcBef>
              <a:spcAft>
                <a:spcPts val="0"/>
              </a:spcAft>
              <a:buClr>
                <a:schemeClr val="dk1"/>
              </a:buClr>
              <a:buSzPts val="2500"/>
              <a:buFont typeface="Trebuchet MS"/>
              <a:buChar char="○"/>
            </a:pPr>
            <a:r>
              <a:rPr lang="en-US" sz="2500">
                <a:solidFill>
                  <a:schemeClr val="dk1"/>
                </a:solidFill>
                <a:latin typeface="Trebuchet MS"/>
                <a:ea typeface="Trebuchet MS"/>
                <a:cs typeface="Trebuchet MS"/>
                <a:sym typeface="Trebuchet MS"/>
              </a:rPr>
              <a:t>Create machine learning algorithms that automate the linkage process while optimizes the cutoff for linking/deduplication</a:t>
            </a:r>
            <a:endParaRPr sz="2500">
              <a:solidFill>
                <a:schemeClr val="dk1"/>
              </a:solidFill>
              <a:latin typeface="Trebuchet MS"/>
              <a:ea typeface="Trebuchet MS"/>
              <a:cs typeface="Trebuchet MS"/>
              <a:sym typeface="Trebuchet MS"/>
            </a:endParaRPr>
          </a:p>
          <a:p>
            <a:pPr marL="457200" lvl="0" indent="0" rtl="0">
              <a:spcBef>
                <a:spcPts val="0"/>
              </a:spcBef>
              <a:spcAft>
                <a:spcPts val="0"/>
              </a:spcAft>
              <a:buClr>
                <a:schemeClr val="dk1"/>
              </a:buClr>
              <a:buSzPts val="1100"/>
              <a:buFont typeface="Arial"/>
              <a:buNone/>
            </a:pPr>
            <a:endParaRPr sz="2500">
              <a:solidFill>
                <a:schemeClr val="dk1"/>
              </a:solidFill>
              <a:latin typeface="Trebuchet MS"/>
              <a:ea typeface="Trebuchet MS"/>
              <a:cs typeface="Trebuchet MS"/>
              <a:sym typeface="Trebuchet MS"/>
            </a:endParaRPr>
          </a:p>
          <a:p>
            <a:pPr marL="0" lvl="0" indent="0">
              <a:spcBef>
                <a:spcPts val="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Shape 1428"/>
          <p:cNvSpPr txBox="1"/>
          <p:nvPr/>
        </p:nvSpPr>
        <p:spPr>
          <a:xfrm>
            <a:off x="317375" y="397400"/>
            <a:ext cx="10983900" cy="1393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4800">
                <a:latin typeface="Trebuchet MS"/>
                <a:ea typeface="Trebuchet MS"/>
                <a:cs typeface="Trebuchet MS"/>
                <a:sym typeface="Trebuchet MS"/>
              </a:rPr>
              <a:t>Method</a:t>
            </a:r>
            <a:endParaRPr sz="4800">
              <a:latin typeface="Trebuchet MS"/>
              <a:ea typeface="Trebuchet MS"/>
              <a:cs typeface="Trebuchet MS"/>
              <a:sym typeface="Trebuchet MS"/>
            </a:endParaRPr>
          </a:p>
        </p:txBody>
      </p:sp>
      <p:sp>
        <p:nvSpPr>
          <p:cNvPr id="1429" name="Shape 1429"/>
          <p:cNvSpPr txBox="1"/>
          <p:nvPr/>
        </p:nvSpPr>
        <p:spPr>
          <a:xfrm>
            <a:off x="689950" y="1363325"/>
            <a:ext cx="11135700" cy="5064300"/>
          </a:xfrm>
          <a:prstGeom prst="rect">
            <a:avLst/>
          </a:prstGeom>
          <a:noFill/>
          <a:ln>
            <a:noFill/>
          </a:ln>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US" sz="2000"/>
              <a:t>Deterministic Linkage: if two fields do not match exactly, label as not a match </a:t>
            </a:r>
            <a:endParaRPr sz="2000"/>
          </a:p>
          <a:p>
            <a:pPr marL="457200" lvl="0" indent="-355600" rtl="0">
              <a:spcBef>
                <a:spcPts val="0"/>
              </a:spcBef>
              <a:spcAft>
                <a:spcPts val="0"/>
              </a:spcAft>
              <a:buSzPts val="2000"/>
              <a:buChar char="❖"/>
            </a:pPr>
            <a:r>
              <a:rPr lang="en-US" sz="2000"/>
              <a:t>Probabilistic Linkage:</a:t>
            </a:r>
            <a:endParaRPr sz="2000"/>
          </a:p>
          <a:p>
            <a:pPr marL="457200" lvl="0" indent="0">
              <a:spcBef>
                <a:spcPts val="0"/>
              </a:spcBef>
              <a:spcAft>
                <a:spcPts val="0"/>
              </a:spcAft>
              <a:buNone/>
            </a:pPr>
            <a:endParaRPr sz="2000"/>
          </a:p>
        </p:txBody>
      </p:sp>
      <p:pic>
        <p:nvPicPr>
          <p:cNvPr id="1430" name="Shape 1430"/>
          <p:cNvPicPr preferRelativeResize="0"/>
          <p:nvPr/>
        </p:nvPicPr>
        <p:blipFill>
          <a:blip r:embed="rId3">
            <a:alphaModFix/>
          </a:blip>
          <a:stretch>
            <a:fillRect/>
          </a:stretch>
        </p:blipFill>
        <p:spPr>
          <a:xfrm>
            <a:off x="700675" y="2146400"/>
            <a:ext cx="10790649" cy="2197075"/>
          </a:xfrm>
          <a:prstGeom prst="rect">
            <a:avLst/>
          </a:prstGeom>
          <a:noFill/>
          <a:ln>
            <a:noFill/>
          </a:ln>
        </p:spPr>
      </p:pic>
      <p:pic>
        <p:nvPicPr>
          <p:cNvPr id="1431" name="Shape 1431"/>
          <p:cNvPicPr preferRelativeResize="0"/>
          <p:nvPr/>
        </p:nvPicPr>
        <p:blipFill>
          <a:blip r:embed="rId4">
            <a:alphaModFix/>
          </a:blip>
          <a:stretch>
            <a:fillRect/>
          </a:stretch>
        </p:blipFill>
        <p:spPr>
          <a:xfrm>
            <a:off x="1502625" y="4464100"/>
            <a:ext cx="9048750" cy="1524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Shape 1437"/>
          <p:cNvSpPr txBox="1"/>
          <p:nvPr/>
        </p:nvSpPr>
        <p:spPr>
          <a:xfrm>
            <a:off x="4719175" y="2053250"/>
            <a:ext cx="7948200" cy="927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38" name="Shape 1438"/>
          <p:cNvSpPr txBox="1"/>
          <p:nvPr/>
        </p:nvSpPr>
        <p:spPr>
          <a:xfrm>
            <a:off x="883125" y="397400"/>
            <a:ext cx="10694100" cy="1738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4800">
                <a:latin typeface="Trebuchet MS"/>
                <a:ea typeface="Trebuchet MS"/>
                <a:cs typeface="Trebuchet MS"/>
                <a:sym typeface="Trebuchet MS"/>
              </a:rPr>
              <a:t>Data Sources</a:t>
            </a:r>
            <a:endParaRPr sz="4800">
              <a:latin typeface="Trebuchet MS"/>
              <a:ea typeface="Trebuchet MS"/>
              <a:cs typeface="Trebuchet MS"/>
              <a:sym typeface="Trebuchet MS"/>
            </a:endParaRPr>
          </a:p>
        </p:txBody>
      </p:sp>
      <p:sp>
        <p:nvSpPr>
          <p:cNvPr id="1439" name="Shape 1439"/>
          <p:cNvSpPr txBox="1"/>
          <p:nvPr/>
        </p:nvSpPr>
        <p:spPr>
          <a:xfrm>
            <a:off x="896925" y="1294325"/>
            <a:ext cx="10804500" cy="5257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sz="2000"/>
          </a:p>
        </p:txBody>
      </p:sp>
      <p:graphicFrame>
        <p:nvGraphicFramePr>
          <p:cNvPr id="1440" name="Shape 1440"/>
          <p:cNvGraphicFramePr/>
          <p:nvPr/>
        </p:nvGraphicFramePr>
        <p:xfrm>
          <a:off x="952500" y="1615600"/>
          <a:ext cx="3000000" cy="3000000"/>
        </p:xfrm>
        <a:graphic>
          <a:graphicData uri="http://schemas.openxmlformats.org/drawingml/2006/table">
            <a:tbl>
              <a:tblPr>
                <a:noFill/>
                <a:tableStyleId>{BEDEFDB7-53FC-4B04-BE80-10A9E02BBE09}</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gridCol w="2057400">
                  <a:extLst>
                    <a:ext uri="{9D8B030D-6E8A-4147-A177-3AD203B41FA5}">
                      <a16:colId xmlns:a16="http://schemas.microsoft.com/office/drawing/2014/main" val="20004"/>
                    </a:ext>
                  </a:extLst>
                </a:gridCol>
              </a:tblGrid>
              <a:tr h="381000">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r>
                        <a:rPr lang="en-US"/>
                        <a:t>Anasazi</a:t>
                      </a:r>
                      <a:endParaRPr/>
                    </a:p>
                  </a:txBody>
                  <a:tcPr marL="91425" marR="91425" marT="91425" marB="91425"/>
                </a:tc>
                <a:tc>
                  <a:txBody>
                    <a:bodyPr/>
                    <a:lstStyle/>
                    <a:p>
                      <a:pPr marL="0" lvl="0" indent="0">
                        <a:spcBef>
                          <a:spcPts val="0"/>
                        </a:spcBef>
                        <a:spcAft>
                          <a:spcPts val="0"/>
                        </a:spcAft>
                        <a:buNone/>
                      </a:pPr>
                      <a:r>
                        <a:rPr lang="en-US"/>
                        <a:t>ETO</a:t>
                      </a:r>
                      <a:endParaRPr/>
                    </a:p>
                  </a:txBody>
                  <a:tcPr marL="91425" marR="91425" marT="91425" marB="91425"/>
                </a:tc>
                <a:tc>
                  <a:txBody>
                    <a:bodyPr/>
                    <a:lstStyle/>
                    <a:p>
                      <a:pPr marL="0" lvl="0" indent="0">
                        <a:spcBef>
                          <a:spcPts val="0"/>
                        </a:spcBef>
                        <a:spcAft>
                          <a:spcPts val="0"/>
                        </a:spcAft>
                        <a:buNone/>
                      </a:pPr>
                      <a:r>
                        <a:rPr lang="en-US"/>
                        <a:t>WVS</a:t>
                      </a:r>
                      <a:endParaRPr/>
                    </a:p>
                  </a:txBody>
                  <a:tcPr marL="91425" marR="91425" marT="91425" marB="91425"/>
                </a:tc>
                <a:tc>
                  <a:txBody>
                    <a:bodyPr/>
                    <a:lstStyle/>
                    <a:p>
                      <a:pPr marL="0" lvl="0" indent="0">
                        <a:spcBef>
                          <a:spcPts val="0"/>
                        </a:spcBef>
                        <a:spcAft>
                          <a:spcPts val="0"/>
                        </a:spcAft>
                        <a:buNone/>
                      </a:pPr>
                      <a:r>
                        <a:rPr lang="en-US">
                          <a:solidFill>
                            <a:srgbClr val="38761D"/>
                          </a:solidFill>
                        </a:rPr>
                        <a:t>HCV (New)</a:t>
                      </a:r>
                      <a:endParaRPr>
                        <a:solidFill>
                          <a:srgbClr val="38761D"/>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a:t>Columns</a:t>
                      </a:r>
                      <a:endParaRPr/>
                    </a:p>
                  </a:txBody>
                  <a:tcPr marL="91425" marR="91425" marT="91425" marB="91425"/>
                </a:tc>
                <a:tc>
                  <a:txBody>
                    <a:bodyPr/>
                    <a:lstStyle/>
                    <a:p>
                      <a:pPr marL="0" lvl="0" indent="0">
                        <a:spcBef>
                          <a:spcPts val="0"/>
                        </a:spcBef>
                        <a:spcAft>
                          <a:spcPts val="0"/>
                        </a:spcAft>
                        <a:buNone/>
                      </a:pPr>
                      <a:r>
                        <a:rPr lang="en-US"/>
                        <a:t>44</a:t>
                      </a:r>
                      <a:endParaRPr/>
                    </a:p>
                  </a:txBody>
                  <a:tcPr marL="91425" marR="91425" marT="91425" marB="91425"/>
                </a:tc>
                <a:tc>
                  <a:txBody>
                    <a:bodyPr/>
                    <a:lstStyle/>
                    <a:p>
                      <a:pPr marL="0" lvl="0" indent="0">
                        <a:spcBef>
                          <a:spcPts val="0"/>
                        </a:spcBef>
                        <a:spcAft>
                          <a:spcPts val="0"/>
                        </a:spcAft>
                        <a:buNone/>
                      </a:pPr>
                      <a:r>
                        <a:rPr lang="en-US"/>
                        <a:t>37</a:t>
                      </a:r>
                      <a:endParaRPr/>
                    </a:p>
                  </a:txBody>
                  <a:tcPr marL="91425" marR="91425" marT="91425" marB="91425"/>
                </a:tc>
                <a:tc>
                  <a:txBody>
                    <a:bodyPr/>
                    <a:lstStyle/>
                    <a:p>
                      <a:pPr marL="0" lvl="0" indent="0">
                        <a:spcBef>
                          <a:spcPts val="0"/>
                        </a:spcBef>
                        <a:spcAft>
                          <a:spcPts val="0"/>
                        </a:spcAft>
                        <a:buNone/>
                      </a:pPr>
                      <a:r>
                        <a:rPr lang="en-US"/>
                        <a:t>33</a:t>
                      </a:r>
                      <a:endParaRPr/>
                    </a:p>
                  </a:txBody>
                  <a:tcPr marL="91425" marR="91425" marT="91425" marB="91425"/>
                </a:tc>
                <a:tc>
                  <a:txBody>
                    <a:bodyPr/>
                    <a:lstStyle/>
                    <a:p>
                      <a:pPr marL="0" lvl="0" indent="0">
                        <a:spcBef>
                          <a:spcPts val="0"/>
                        </a:spcBef>
                        <a:spcAft>
                          <a:spcPts val="0"/>
                        </a:spcAft>
                        <a:buNone/>
                      </a:pPr>
                      <a:r>
                        <a:rPr lang="en-US"/>
                        <a:t>37</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a:t>Rows</a:t>
                      </a:r>
                      <a:endParaRPr/>
                    </a:p>
                  </a:txBody>
                  <a:tcPr marL="91425" marR="91425" marT="91425" marB="91425"/>
                </a:tc>
                <a:tc>
                  <a:txBody>
                    <a:bodyPr/>
                    <a:lstStyle/>
                    <a:p>
                      <a:pPr marL="0" lvl="0" indent="0">
                        <a:spcBef>
                          <a:spcPts val="0"/>
                        </a:spcBef>
                        <a:spcAft>
                          <a:spcPts val="0"/>
                        </a:spcAft>
                        <a:buNone/>
                      </a:pPr>
                      <a:r>
                        <a:rPr lang="en-US"/>
                        <a:t>56533</a:t>
                      </a:r>
                      <a:endParaRPr/>
                    </a:p>
                  </a:txBody>
                  <a:tcPr marL="91425" marR="91425" marT="91425" marB="91425"/>
                </a:tc>
                <a:tc>
                  <a:txBody>
                    <a:bodyPr/>
                    <a:lstStyle/>
                    <a:p>
                      <a:pPr marL="0" lvl="0" indent="0">
                        <a:spcBef>
                          <a:spcPts val="0"/>
                        </a:spcBef>
                        <a:spcAft>
                          <a:spcPts val="0"/>
                        </a:spcAft>
                        <a:buNone/>
                      </a:pPr>
                      <a:r>
                        <a:rPr lang="en-US"/>
                        <a:t>25775</a:t>
                      </a:r>
                      <a:endParaRPr/>
                    </a:p>
                  </a:txBody>
                  <a:tcPr marL="91425" marR="91425" marT="91425" marB="91425"/>
                </a:tc>
                <a:tc>
                  <a:txBody>
                    <a:bodyPr/>
                    <a:lstStyle/>
                    <a:p>
                      <a:pPr marL="0" lvl="0" indent="0">
                        <a:spcBef>
                          <a:spcPts val="0"/>
                        </a:spcBef>
                        <a:spcAft>
                          <a:spcPts val="0"/>
                        </a:spcAft>
                        <a:buNone/>
                      </a:pPr>
                      <a:r>
                        <a:rPr lang="en-US"/>
                        <a:t>64927</a:t>
                      </a:r>
                      <a:endParaRPr/>
                    </a:p>
                  </a:txBody>
                  <a:tcPr marL="91425" marR="91425" marT="91425" marB="91425"/>
                </a:tc>
                <a:tc>
                  <a:txBody>
                    <a:bodyPr/>
                    <a:lstStyle/>
                    <a:p>
                      <a:pPr marL="0" lvl="0" indent="0">
                        <a:spcBef>
                          <a:spcPts val="0"/>
                        </a:spcBef>
                        <a:spcAft>
                          <a:spcPts val="0"/>
                        </a:spcAft>
                        <a:buNone/>
                      </a:pPr>
                      <a:r>
                        <a:rPr lang="en-US"/>
                        <a:t>4347</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Shape 1446"/>
          <p:cNvSpPr txBox="1"/>
          <p:nvPr/>
        </p:nvSpPr>
        <p:spPr>
          <a:xfrm>
            <a:off x="855525" y="590600"/>
            <a:ext cx="10983900" cy="1255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5000">
                <a:latin typeface="Trebuchet MS"/>
                <a:ea typeface="Trebuchet MS"/>
                <a:cs typeface="Trebuchet MS"/>
                <a:sym typeface="Trebuchet MS"/>
              </a:rPr>
              <a:t>Workflow</a:t>
            </a:r>
            <a:endParaRPr sz="5000">
              <a:latin typeface="Trebuchet MS"/>
              <a:ea typeface="Trebuchet MS"/>
              <a:cs typeface="Trebuchet MS"/>
              <a:sym typeface="Trebuchet MS"/>
            </a:endParaRPr>
          </a:p>
        </p:txBody>
      </p:sp>
      <p:sp>
        <p:nvSpPr>
          <p:cNvPr id="1447" name="Shape 1447"/>
          <p:cNvSpPr txBox="1"/>
          <p:nvPr/>
        </p:nvSpPr>
        <p:spPr>
          <a:xfrm>
            <a:off x="1159100" y="1473700"/>
            <a:ext cx="10542300" cy="4884900"/>
          </a:xfrm>
          <a:prstGeom prst="rect">
            <a:avLst/>
          </a:prstGeom>
          <a:noFill/>
          <a:ln>
            <a:noFill/>
          </a:ln>
        </p:spPr>
        <p:txBody>
          <a:bodyPr spcFirstLastPara="1" wrap="square" lIns="91425" tIns="91425" rIns="91425" bIns="91425" anchor="t" anchorCtr="0">
            <a:noAutofit/>
          </a:bodyPr>
          <a:lstStyle/>
          <a:p>
            <a:pPr marL="457200" lvl="0" indent="-381000" rtl="0">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Prepare and format new data</a:t>
            </a:r>
            <a:endParaRPr sz="2400">
              <a:latin typeface="Trebuchet MS"/>
              <a:ea typeface="Trebuchet MS"/>
              <a:cs typeface="Trebuchet MS"/>
              <a:sym typeface="Trebuchet MS"/>
            </a:endParaRPr>
          </a:p>
          <a:p>
            <a:pPr marL="457200" lvl="0" indent="-381000" rtl="0">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Parse Address and Geocode</a:t>
            </a:r>
            <a:endParaRPr sz="2400">
              <a:latin typeface="Trebuchet MS"/>
              <a:ea typeface="Trebuchet MS"/>
              <a:cs typeface="Trebuchet MS"/>
              <a:sym typeface="Trebuchet MS"/>
            </a:endParaRPr>
          </a:p>
          <a:p>
            <a:pPr marL="457200" lvl="0" indent="-381000" rtl="0">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Deduplication within each individual data system</a:t>
            </a:r>
            <a:endParaRPr sz="2400">
              <a:latin typeface="Trebuchet MS"/>
              <a:ea typeface="Trebuchet MS"/>
              <a:cs typeface="Trebuchet MS"/>
              <a:sym typeface="Trebuchet MS"/>
            </a:endParaRPr>
          </a:p>
          <a:p>
            <a:pPr marL="914400" lvl="1" indent="-381000" rtl="0">
              <a:lnSpc>
                <a:spcPct val="150000"/>
              </a:lnSpc>
              <a:spcBef>
                <a:spcPts val="0"/>
              </a:spcBef>
              <a:spcAft>
                <a:spcPts val="0"/>
              </a:spcAft>
              <a:buSzPts val="2400"/>
              <a:buFont typeface="Trebuchet MS"/>
              <a:buAutoNum type="alphaLcPeriod"/>
            </a:pPr>
            <a:r>
              <a:rPr lang="en-US" sz="2400">
                <a:latin typeface="Trebuchet MS"/>
                <a:ea typeface="Trebuchet MS"/>
                <a:cs typeface="Trebuchet MS"/>
                <a:sym typeface="Trebuchet MS"/>
              </a:rPr>
              <a:t>Deterministic Deduplication</a:t>
            </a:r>
            <a:endParaRPr sz="2400">
              <a:latin typeface="Trebuchet MS"/>
              <a:ea typeface="Trebuchet MS"/>
              <a:cs typeface="Trebuchet MS"/>
              <a:sym typeface="Trebuchet MS"/>
            </a:endParaRPr>
          </a:p>
          <a:p>
            <a:pPr marL="914400" lvl="1" indent="-381000" rtl="0">
              <a:lnSpc>
                <a:spcPct val="150000"/>
              </a:lnSpc>
              <a:spcBef>
                <a:spcPts val="0"/>
              </a:spcBef>
              <a:spcAft>
                <a:spcPts val="0"/>
              </a:spcAft>
              <a:buSzPts val="2400"/>
              <a:buFont typeface="Trebuchet MS"/>
              <a:buAutoNum type="alphaLcPeriod"/>
            </a:pPr>
            <a:r>
              <a:rPr lang="en-US" sz="2400">
                <a:latin typeface="Trebuchet MS"/>
                <a:ea typeface="Trebuchet MS"/>
                <a:cs typeface="Trebuchet MS"/>
                <a:sym typeface="Trebuchet MS"/>
              </a:rPr>
              <a:t>Probabilistic Deduplication</a:t>
            </a:r>
            <a:endParaRPr sz="2400">
              <a:latin typeface="Trebuchet MS"/>
              <a:ea typeface="Trebuchet MS"/>
              <a:cs typeface="Trebuchet MS"/>
              <a:sym typeface="Trebuchet MS"/>
            </a:endParaRPr>
          </a:p>
          <a:p>
            <a:pPr marL="457200" lvl="0" indent="-381000" rtl="0">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Linkage across four systems</a:t>
            </a:r>
            <a:endParaRPr sz="2400">
              <a:latin typeface="Trebuchet MS"/>
              <a:ea typeface="Trebuchet MS"/>
              <a:cs typeface="Trebuchet MS"/>
              <a:sym typeface="Trebuchet MS"/>
            </a:endParaRPr>
          </a:p>
          <a:p>
            <a:pPr marL="457200" lvl="0" indent="-381000">
              <a:lnSpc>
                <a:spcPct val="150000"/>
              </a:lnSpc>
              <a:spcBef>
                <a:spcPts val="0"/>
              </a:spcBef>
              <a:spcAft>
                <a:spcPts val="0"/>
              </a:spcAft>
              <a:buSzPts val="2400"/>
              <a:buFont typeface="Trebuchet MS"/>
              <a:buAutoNum type="arabicPeriod"/>
            </a:pPr>
            <a:r>
              <a:rPr lang="en-US" sz="2400">
                <a:latin typeface="Trebuchet MS"/>
                <a:ea typeface="Trebuchet MS"/>
                <a:cs typeface="Trebuchet MS"/>
                <a:sym typeface="Trebuchet MS"/>
              </a:rPr>
              <a:t>Build predictive models</a:t>
            </a:r>
            <a:endParaRPr sz="2400">
              <a:latin typeface="Trebuchet MS"/>
              <a:ea typeface="Trebuchet MS"/>
              <a:cs typeface="Trebuchet MS"/>
              <a:sym typeface="Trebuchet M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Shape 1453"/>
          <p:cNvSpPr txBox="1"/>
          <p:nvPr/>
        </p:nvSpPr>
        <p:spPr>
          <a:xfrm>
            <a:off x="11570621" y="6473031"/>
            <a:ext cx="621300" cy="37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97</a:t>
            </a:fld>
            <a:endParaRPr sz="1900">
              <a:solidFill>
                <a:srgbClr val="FFFFFF"/>
              </a:solidFill>
              <a:latin typeface="Helvetica Neue Light"/>
              <a:ea typeface="Helvetica Neue Light"/>
              <a:cs typeface="Helvetica Neue Light"/>
              <a:sym typeface="Helvetica Neue Light"/>
            </a:endParaRPr>
          </a:p>
        </p:txBody>
      </p:sp>
      <p:sp>
        <p:nvSpPr>
          <p:cNvPr id="1454" name="Shape 1454"/>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Clr>
                <a:srgbClr val="233E50"/>
              </a:buClr>
              <a:buSzPts val="4400"/>
              <a:buFont typeface="Raleway"/>
              <a:buNone/>
            </a:pPr>
            <a:r>
              <a:rPr lang="en-US" sz="4400">
                <a:solidFill>
                  <a:srgbClr val="233E50"/>
                </a:solidFill>
              </a:rPr>
              <a:t>New Dataset--HCV</a:t>
            </a:r>
            <a:endParaRPr/>
          </a:p>
        </p:txBody>
      </p:sp>
      <p:sp>
        <p:nvSpPr>
          <p:cNvPr id="1455" name="Shape 1455"/>
          <p:cNvSpPr txBox="1"/>
          <p:nvPr/>
        </p:nvSpPr>
        <p:spPr>
          <a:xfrm>
            <a:off x="316633" y="1429000"/>
            <a:ext cx="6159300" cy="39999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3100">
                <a:solidFill>
                  <a:schemeClr val="dk1"/>
                </a:solidFill>
                <a:latin typeface="Trebuchet MS"/>
                <a:ea typeface="Trebuchet MS"/>
                <a:cs typeface="Trebuchet MS"/>
                <a:sym typeface="Trebuchet MS"/>
              </a:rPr>
              <a:t>Stages</a:t>
            </a:r>
            <a:endParaRPr sz="3100">
              <a:solidFill>
                <a:schemeClr val="dk1"/>
              </a:solidFill>
              <a:latin typeface="Trebuchet MS"/>
              <a:ea typeface="Trebuchet MS"/>
              <a:cs typeface="Trebuchet MS"/>
              <a:sym typeface="Trebuchet MS"/>
            </a:endParaRPr>
          </a:p>
          <a:p>
            <a:pPr marL="342900" marR="0" lvl="0" indent="-355600" algn="l" rtl="0">
              <a:lnSpc>
                <a:spcPct val="100000"/>
              </a:lnSpc>
              <a:spcBef>
                <a:spcPts val="1500"/>
              </a:spcBef>
              <a:spcAft>
                <a:spcPts val="0"/>
              </a:spcAft>
              <a:buClr>
                <a:schemeClr val="dk1"/>
              </a:buClr>
              <a:buSzPts val="2400"/>
              <a:buFont typeface="Trebuchet MS"/>
              <a:buChar char="•"/>
            </a:pPr>
            <a:r>
              <a:rPr lang="en-US" sz="2400" b="1" u="sng">
                <a:solidFill>
                  <a:schemeClr val="dk1"/>
                </a:solidFill>
                <a:latin typeface="Trebuchet MS"/>
                <a:ea typeface="Trebuchet MS"/>
                <a:cs typeface="Trebuchet MS"/>
                <a:sym typeface="Trebuchet MS"/>
              </a:rPr>
              <a:t>Preparing data</a:t>
            </a:r>
            <a:endParaRPr sz="2400" b="1" u="sng">
              <a:solidFill>
                <a:schemeClr val="dk1"/>
              </a:solidFill>
              <a:latin typeface="Trebuchet MS"/>
              <a:ea typeface="Trebuchet MS"/>
              <a:cs typeface="Trebuchet MS"/>
              <a:sym typeface="Trebuchet MS"/>
            </a:endParaRPr>
          </a:p>
          <a:p>
            <a:pPr marL="342900" marR="0" lvl="0" indent="-355600" algn="l" rtl="0">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Geocoding/Address Parsing</a:t>
            </a:r>
            <a:endParaRPr sz="2400">
              <a:solidFill>
                <a:schemeClr val="dk1"/>
              </a:solidFill>
              <a:latin typeface="Trebuchet MS"/>
              <a:ea typeface="Trebuchet MS"/>
              <a:cs typeface="Trebuchet MS"/>
              <a:sym typeface="Trebuchet MS"/>
            </a:endParaRPr>
          </a:p>
          <a:p>
            <a:pPr marL="342900" marR="0" lvl="0" indent="-355600" algn="l" rtl="0">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Deduplication (deterministic/probabilistic)</a:t>
            </a:r>
            <a:endParaRPr sz="2400">
              <a:solidFill>
                <a:schemeClr val="dk1"/>
              </a:solidFill>
              <a:latin typeface="Trebuchet MS"/>
              <a:ea typeface="Trebuchet MS"/>
              <a:cs typeface="Trebuchet MS"/>
              <a:sym typeface="Trebuchet MS"/>
            </a:endParaRPr>
          </a:p>
          <a:p>
            <a:pPr marL="342900" marR="0" lvl="0" indent="-355600" algn="l" rtl="0">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Combining datasets</a:t>
            </a:r>
            <a:endParaRPr sz="2400">
              <a:solidFill>
                <a:schemeClr val="dk1"/>
              </a:solidFill>
              <a:latin typeface="Trebuchet MS"/>
              <a:ea typeface="Trebuchet MS"/>
              <a:cs typeface="Trebuchet MS"/>
              <a:sym typeface="Trebuchet MS"/>
            </a:endParaRPr>
          </a:p>
        </p:txBody>
      </p:sp>
      <p:sp>
        <p:nvSpPr>
          <p:cNvPr id="1456" name="Shape 1456"/>
          <p:cNvSpPr txBox="1"/>
          <p:nvPr/>
        </p:nvSpPr>
        <p:spPr>
          <a:xfrm>
            <a:off x="6096000" y="1429000"/>
            <a:ext cx="5474700" cy="2888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US" sz="3100">
                <a:solidFill>
                  <a:schemeClr val="dk1"/>
                </a:solidFill>
                <a:latin typeface="Trebuchet MS"/>
                <a:ea typeface="Trebuchet MS"/>
                <a:cs typeface="Trebuchet MS"/>
                <a:sym typeface="Trebuchet MS"/>
              </a:rPr>
              <a:t>Progress</a:t>
            </a:r>
            <a:endParaRPr sz="2400">
              <a:solidFill>
                <a:schemeClr val="dk1"/>
              </a:solidFill>
              <a:latin typeface="Trebuchet MS"/>
              <a:ea typeface="Trebuchet MS"/>
              <a:cs typeface="Trebuchet MS"/>
              <a:sym typeface="Trebuchet MS"/>
            </a:endParaRPr>
          </a:p>
          <a:p>
            <a:pPr marL="342900" lvl="0" indent="-355600" rtl="0">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Selecting columns to work with:</a:t>
            </a:r>
            <a:endParaRPr sz="2400">
              <a:solidFill>
                <a:schemeClr val="dk1"/>
              </a:solidFill>
              <a:latin typeface="Trebuchet MS"/>
              <a:ea typeface="Trebuchet MS"/>
              <a:cs typeface="Trebuchet MS"/>
              <a:sym typeface="Trebuchet MS"/>
            </a:endParaRPr>
          </a:p>
          <a:p>
            <a:pPr marL="0" lvl="0" indent="609600" rtl="0">
              <a:spcBef>
                <a:spcPts val="1500"/>
              </a:spcBef>
              <a:spcAft>
                <a:spcPts val="0"/>
              </a:spcAft>
              <a:buNone/>
            </a:pPr>
            <a:r>
              <a:rPr lang="en-US" sz="2400">
                <a:solidFill>
                  <a:schemeClr val="dk1"/>
                </a:solidFill>
                <a:latin typeface="Trebuchet MS"/>
                <a:ea typeface="Trebuchet MS"/>
                <a:cs typeface="Trebuchet MS"/>
                <a:sym typeface="Trebuchet MS"/>
              </a:rPr>
              <a:t>customer IDs</a:t>
            </a:r>
            <a:endParaRPr sz="2400">
              <a:solidFill>
                <a:schemeClr val="dk1"/>
              </a:solidFill>
              <a:latin typeface="Trebuchet MS"/>
              <a:ea typeface="Trebuchet MS"/>
              <a:cs typeface="Trebuchet MS"/>
              <a:sym typeface="Trebuchet MS"/>
            </a:endParaRPr>
          </a:p>
          <a:p>
            <a:pPr marL="0" lvl="0" indent="609600" rtl="0">
              <a:spcBef>
                <a:spcPts val="1500"/>
              </a:spcBef>
              <a:spcAft>
                <a:spcPts val="0"/>
              </a:spcAft>
              <a:buNone/>
            </a:pPr>
            <a:r>
              <a:rPr lang="en-US" sz="2400">
                <a:solidFill>
                  <a:schemeClr val="dk1"/>
                </a:solidFill>
                <a:latin typeface="Trebuchet MS"/>
                <a:ea typeface="Trebuchet MS"/>
                <a:cs typeface="Trebuchet MS"/>
                <a:sym typeface="Trebuchet MS"/>
              </a:rPr>
              <a:t>customer personal information</a:t>
            </a:r>
            <a:endParaRPr sz="2400">
              <a:solidFill>
                <a:schemeClr val="dk1"/>
              </a:solidFill>
              <a:latin typeface="Trebuchet MS"/>
              <a:ea typeface="Trebuchet MS"/>
              <a:cs typeface="Trebuchet MS"/>
              <a:sym typeface="Trebuchet MS"/>
            </a:endParaRPr>
          </a:p>
          <a:p>
            <a:pPr marL="0" lvl="0" indent="609600" rtl="0">
              <a:spcBef>
                <a:spcPts val="1500"/>
              </a:spcBef>
              <a:spcAft>
                <a:spcPts val="0"/>
              </a:spcAft>
              <a:buNone/>
            </a:pPr>
            <a:r>
              <a:rPr lang="en-US" sz="2400">
                <a:solidFill>
                  <a:schemeClr val="dk1"/>
                </a:solidFill>
                <a:latin typeface="Trebuchet MS"/>
                <a:ea typeface="Trebuchet MS"/>
                <a:cs typeface="Trebuchet MS"/>
                <a:sym typeface="Trebuchet MS"/>
              </a:rPr>
              <a:t>customer residential information</a:t>
            </a:r>
            <a:endParaRPr sz="2400">
              <a:solidFill>
                <a:schemeClr val="dk1"/>
              </a:solidFill>
              <a:latin typeface="Trebuchet MS"/>
              <a:ea typeface="Trebuchet MS"/>
              <a:cs typeface="Trebuchet MS"/>
              <a:sym typeface="Trebuchet MS"/>
            </a:endParaRPr>
          </a:p>
          <a:p>
            <a:pPr marL="0" lvl="0" indent="609600" rtl="0">
              <a:spcBef>
                <a:spcPts val="1500"/>
              </a:spcBef>
              <a:spcAft>
                <a:spcPts val="0"/>
              </a:spcAft>
              <a:buNone/>
            </a:pPr>
            <a:r>
              <a:rPr lang="en-US" sz="2400">
                <a:solidFill>
                  <a:schemeClr val="dk1"/>
                </a:solidFill>
                <a:latin typeface="Trebuchet MS"/>
                <a:ea typeface="Trebuchet MS"/>
                <a:cs typeface="Trebuchet MS"/>
                <a:sym typeface="Trebuchet MS"/>
              </a:rPr>
              <a:t>voucher &amp; staff information</a:t>
            </a:r>
            <a:endParaRPr sz="2400">
              <a:solidFill>
                <a:schemeClr val="dk1"/>
              </a:solidFill>
              <a:latin typeface="Trebuchet MS"/>
              <a:ea typeface="Trebuchet MS"/>
              <a:cs typeface="Trebuchet MS"/>
              <a:sym typeface="Trebuchet MS"/>
            </a:endParaRPr>
          </a:p>
          <a:p>
            <a:pPr marL="342900" lvl="0" indent="-355600" rtl="0">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Data Standardisation</a:t>
            </a:r>
            <a:endParaRPr sz="2400">
              <a:solidFill>
                <a:schemeClr val="dk1"/>
              </a:solidFill>
              <a:latin typeface="Trebuchet MS"/>
              <a:ea typeface="Trebuchet MS"/>
              <a:cs typeface="Trebuchet MS"/>
              <a:sym typeface="Trebuchet MS"/>
            </a:endParaRPr>
          </a:p>
        </p:txBody>
      </p:sp>
      <p:cxnSp>
        <p:nvCxnSpPr>
          <p:cNvPr id="1457" name="Shape 1457"/>
          <p:cNvCxnSpPr/>
          <p:nvPr/>
        </p:nvCxnSpPr>
        <p:spPr>
          <a:xfrm>
            <a:off x="2993767" y="2439867"/>
            <a:ext cx="2862000" cy="132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Shape 1463"/>
          <p:cNvSpPr txBox="1"/>
          <p:nvPr/>
        </p:nvSpPr>
        <p:spPr>
          <a:xfrm>
            <a:off x="11570621" y="6473031"/>
            <a:ext cx="621300" cy="37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98</a:t>
            </a:fld>
            <a:endParaRPr sz="1900">
              <a:solidFill>
                <a:srgbClr val="FFFFFF"/>
              </a:solidFill>
              <a:latin typeface="Helvetica Neue Light"/>
              <a:ea typeface="Helvetica Neue Light"/>
              <a:cs typeface="Helvetica Neue Light"/>
              <a:sym typeface="Helvetica Neue Light"/>
            </a:endParaRPr>
          </a:p>
        </p:txBody>
      </p:sp>
      <p:sp>
        <p:nvSpPr>
          <p:cNvPr id="1464" name="Shape 1464"/>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HCV Results</a:t>
            </a:r>
            <a:endParaRPr/>
          </a:p>
        </p:txBody>
      </p:sp>
      <p:sp>
        <p:nvSpPr>
          <p:cNvPr id="1465" name="Shape 1465"/>
          <p:cNvSpPr txBox="1"/>
          <p:nvPr/>
        </p:nvSpPr>
        <p:spPr>
          <a:xfrm>
            <a:off x="1987400" y="1169833"/>
            <a:ext cx="8217300" cy="5303100"/>
          </a:xfrm>
          <a:prstGeom prst="rect">
            <a:avLst/>
          </a:prstGeom>
          <a:noFill/>
          <a:ln>
            <a:noFill/>
          </a:ln>
        </p:spPr>
        <p:txBody>
          <a:bodyPr spcFirstLastPara="1" wrap="square" lIns="121900" tIns="121900" rIns="121900" bIns="121900" anchor="t" anchorCtr="0">
            <a:noAutofit/>
          </a:bodyPr>
          <a:lstStyle/>
          <a:p>
            <a:pPr marL="342900" marR="0" lvl="0" indent="-355600" algn="l" rtl="0">
              <a:lnSpc>
                <a:spcPct val="100000"/>
              </a:lnSpc>
              <a:spcBef>
                <a:spcPts val="1500"/>
              </a:spcBef>
              <a:spcAft>
                <a:spcPts val="0"/>
              </a:spcAft>
              <a:buSzPts val="2400"/>
              <a:buFont typeface="Trebuchet MS"/>
              <a:buChar char="•"/>
            </a:pPr>
            <a:r>
              <a:rPr lang="en-US" sz="2400">
                <a:latin typeface="Trebuchet MS"/>
                <a:ea typeface="Trebuchet MS"/>
                <a:cs typeface="Trebuchet MS"/>
                <a:sym typeface="Trebuchet MS"/>
              </a:rPr>
              <a:t>Started with 37 columns, now have 23 columns, may end up with fewer columns</a:t>
            </a:r>
            <a:endParaRPr sz="2400">
              <a:latin typeface="Trebuchet MS"/>
              <a:ea typeface="Trebuchet MS"/>
              <a:cs typeface="Trebuchet MS"/>
              <a:sym typeface="Trebuchet MS"/>
            </a:endParaRPr>
          </a:p>
          <a:p>
            <a:pPr marL="342900" marR="0" lvl="0" indent="-355600" algn="l" rtl="0">
              <a:lnSpc>
                <a:spcPct val="100000"/>
              </a:lnSpc>
              <a:spcBef>
                <a:spcPts val="1500"/>
              </a:spcBef>
              <a:spcAft>
                <a:spcPts val="0"/>
              </a:spcAft>
              <a:buSzPts val="2400"/>
              <a:buFont typeface="Trebuchet MS"/>
              <a:buChar char="•"/>
            </a:pPr>
            <a:r>
              <a:rPr lang="en-US" sz="2400">
                <a:latin typeface="Trebuchet MS"/>
                <a:ea typeface="Trebuchet MS"/>
                <a:cs typeface="Trebuchet MS"/>
                <a:sym typeface="Trebuchet MS"/>
              </a:rPr>
              <a:t>Standardisation</a:t>
            </a:r>
            <a:endParaRPr sz="2400">
              <a:latin typeface="Trebuchet MS"/>
              <a:ea typeface="Trebuchet MS"/>
              <a:cs typeface="Trebuchet MS"/>
              <a:sym typeface="Trebuchet MS"/>
            </a:endParaRPr>
          </a:p>
          <a:p>
            <a:pPr marL="914400" lvl="1" indent="-368300" rtl="0">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Separated DoB columns into 3 columns</a:t>
            </a:r>
            <a:endParaRPr sz="2400">
              <a:solidFill>
                <a:schemeClr val="dk1"/>
              </a:solidFill>
              <a:latin typeface="Trebuchet MS"/>
              <a:ea typeface="Trebuchet MS"/>
              <a:cs typeface="Trebuchet MS"/>
              <a:sym typeface="Trebuchet MS"/>
            </a:endParaRPr>
          </a:p>
          <a:p>
            <a:pPr marL="914400" marR="0" lvl="1" indent="-368300" algn="l" rtl="0">
              <a:lnSpc>
                <a:spcPct val="100000"/>
              </a:lnSpc>
              <a:spcBef>
                <a:spcPts val="1500"/>
              </a:spcBef>
              <a:spcAft>
                <a:spcPts val="0"/>
              </a:spcAft>
              <a:buSzPts val="2400"/>
              <a:buFont typeface="Trebuchet MS"/>
              <a:buChar char="○"/>
            </a:pPr>
            <a:r>
              <a:rPr lang="en-US" sz="2400">
                <a:solidFill>
                  <a:schemeClr val="dk1"/>
                </a:solidFill>
                <a:latin typeface="Trebuchet MS"/>
                <a:ea typeface="Trebuchet MS"/>
                <a:cs typeface="Trebuchet MS"/>
                <a:sym typeface="Trebuchet MS"/>
              </a:rPr>
              <a:t>Race columns 1-5 → a single race column</a:t>
            </a:r>
            <a:endParaRPr sz="2400">
              <a:solidFill>
                <a:schemeClr val="dk1"/>
              </a:solidFill>
              <a:latin typeface="Trebuchet MS"/>
              <a:ea typeface="Trebuchet MS"/>
              <a:cs typeface="Trebuchet MS"/>
              <a:sym typeface="Trebuchet MS"/>
            </a:endParaRPr>
          </a:p>
          <a:p>
            <a:pPr marL="914400" marR="0" lvl="1" indent="-368300" algn="l" rtl="0">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Address Columns  → a single address column</a:t>
            </a:r>
            <a:endParaRPr sz="2400">
              <a:solidFill>
                <a:schemeClr val="dk1"/>
              </a:solidFill>
              <a:latin typeface="Trebuchet MS"/>
              <a:ea typeface="Trebuchet MS"/>
              <a:cs typeface="Trebuchet MS"/>
              <a:sym typeface="Trebuchet MS"/>
            </a:endParaRPr>
          </a:p>
          <a:p>
            <a:pPr marL="914400" marR="0" lvl="1" indent="-368300" algn="l" rtl="0">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Unified data format &amp; column names</a:t>
            </a:r>
            <a:endParaRPr sz="2400">
              <a:solidFill>
                <a:schemeClr val="dk1"/>
              </a:solidFill>
              <a:latin typeface="Trebuchet MS"/>
              <a:ea typeface="Trebuchet MS"/>
              <a:cs typeface="Trebuchet MS"/>
              <a:sym typeface="Trebuchet MS"/>
            </a:endParaRPr>
          </a:p>
          <a:p>
            <a:pPr marL="914400" marR="0" lvl="1" indent="-368300" algn="l" rtl="0">
              <a:lnSpc>
                <a:spcPct val="100000"/>
              </a:lnSpc>
              <a:spcBef>
                <a:spcPts val="1500"/>
              </a:spcBef>
              <a:spcAft>
                <a:spcPts val="0"/>
              </a:spcAft>
              <a:buSzPts val="2400"/>
              <a:buFont typeface="Trebuchet MS"/>
              <a:buChar char="○"/>
            </a:pPr>
            <a:r>
              <a:rPr lang="en-US" sz="2400">
                <a:latin typeface="Trebuchet MS"/>
                <a:ea typeface="Trebuchet MS"/>
                <a:cs typeface="Trebuchet MS"/>
                <a:sym typeface="Trebuchet MS"/>
              </a:rPr>
              <a:t>NA rows: 0</a:t>
            </a:r>
            <a:endParaRPr sz="2400">
              <a:latin typeface="Trebuchet MS"/>
              <a:ea typeface="Trebuchet MS"/>
              <a:cs typeface="Trebuchet MS"/>
              <a:sym typeface="Trebuchet MS"/>
            </a:endParaRPr>
          </a:p>
          <a:p>
            <a:pPr marL="914400" marR="0" lvl="1" indent="-368300" algn="l" rtl="0">
              <a:lnSpc>
                <a:spcPct val="100000"/>
              </a:lnSpc>
              <a:spcBef>
                <a:spcPts val="1500"/>
              </a:spcBef>
              <a:spcAft>
                <a:spcPts val="0"/>
              </a:spcAft>
              <a:buSzPts val="2400"/>
              <a:buFont typeface="Trebuchet MS"/>
              <a:buChar char="○"/>
            </a:pPr>
            <a:r>
              <a:rPr lang="en-US" sz="2400">
                <a:solidFill>
                  <a:schemeClr val="dk1"/>
                </a:solidFill>
                <a:latin typeface="Trebuchet MS"/>
                <a:ea typeface="Trebuchet MS"/>
                <a:cs typeface="Trebuchet MS"/>
                <a:sym typeface="Trebuchet MS"/>
              </a:rPr>
              <a:t>DoB in the future: 0</a:t>
            </a:r>
            <a:endParaRPr sz="2400">
              <a:solidFill>
                <a:schemeClr val="dk1"/>
              </a:solidFill>
              <a:latin typeface="Trebuchet MS"/>
              <a:ea typeface="Trebuchet MS"/>
              <a:cs typeface="Trebuchet MS"/>
              <a:sym typeface="Trebuchet MS"/>
            </a:endParaRPr>
          </a:p>
          <a:p>
            <a:pPr marL="914400" marR="0" lvl="1" indent="-368300" algn="l" rtl="0">
              <a:lnSpc>
                <a:spcPct val="100000"/>
              </a:lnSpc>
              <a:spcBef>
                <a:spcPts val="1500"/>
              </a:spcBef>
              <a:spcAft>
                <a:spcPts val="0"/>
              </a:spcAft>
              <a:buClr>
                <a:schemeClr val="dk1"/>
              </a:buClr>
              <a:buSzPts val="2400"/>
              <a:buFont typeface="Trebuchet MS"/>
              <a:buChar char="○"/>
            </a:pPr>
            <a:r>
              <a:rPr lang="en-US" sz="2400">
                <a:solidFill>
                  <a:schemeClr val="dk1"/>
                </a:solidFill>
                <a:latin typeface="Trebuchet MS"/>
                <a:ea typeface="Trebuchet MS"/>
                <a:cs typeface="Trebuchet MS"/>
                <a:sym typeface="Trebuchet MS"/>
              </a:rPr>
              <a:t>Invalid SSN: 181</a:t>
            </a:r>
            <a:endParaRPr sz="2400">
              <a:solidFill>
                <a:schemeClr val="dk1"/>
              </a:solidFill>
              <a:latin typeface="Trebuchet MS"/>
              <a:ea typeface="Trebuchet MS"/>
              <a:cs typeface="Trebuchet MS"/>
              <a:sym typeface="Trebuchet M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Shape 1471"/>
          <p:cNvSpPr txBox="1"/>
          <p:nvPr/>
        </p:nvSpPr>
        <p:spPr>
          <a:xfrm>
            <a:off x="11570621" y="6473031"/>
            <a:ext cx="621300" cy="379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a:solidFill>
                  <a:srgbClr val="FFFFFF"/>
                </a:solidFill>
                <a:latin typeface="Helvetica Neue Light"/>
                <a:ea typeface="Helvetica Neue Light"/>
                <a:cs typeface="Helvetica Neue Light"/>
                <a:sym typeface="Helvetica Neue Light"/>
              </a:rPr>
              <a:t> </a:t>
            </a:r>
            <a:fld id="{00000000-1234-1234-1234-123412341234}" type="slidenum">
              <a:rPr lang="en-US" sz="1900">
                <a:solidFill>
                  <a:srgbClr val="FFFFFF"/>
                </a:solidFill>
                <a:latin typeface="Helvetica Neue Light"/>
                <a:ea typeface="Helvetica Neue Light"/>
                <a:cs typeface="Helvetica Neue Light"/>
                <a:sym typeface="Helvetica Neue Light"/>
              </a:rPr>
              <a:t>99</a:t>
            </a:fld>
            <a:endParaRPr sz="1900">
              <a:solidFill>
                <a:srgbClr val="FFFFFF"/>
              </a:solidFill>
              <a:latin typeface="Helvetica Neue Light"/>
              <a:ea typeface="Helvetica Neue Light"/>
              <a:cs typeface="Helvetica Neue Light"/>
              <a:sym typeface="Helvetica Neue Light"/>
            </a:endParaRPr>
          </a:p>
        </p:txBody>
      </p:sp>
      <p:sp>
        <p:nvSpPr>
          <p:cNvPr id="1472" name="Shape 1472"/>
          <p:cNvSpPr txBox="1">
            <a:spLocks noGrp="1"/>
          </p:cNvSpPr>
          <p:nvPr>
            <p:ph type="title"/>
          </p:nvPr>
        </p:nvSpPr>
        <p:spPr>
          <a:xfrm>
            <a:off x="831850" y="-16042"/>
            <a:ext cx="10515600" cy="10083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233E50"/>
              </a:buClr>
              <a:buSzPts val="4400"/>
              <a:buFont typeface="Raleway"/>
              <a:buNone/>
            </a:pPr>
            <a:r>
              <a:rPr lang="en-US" sz="4400">
                <a:solidFill>
                  <a:srgbClr val="233E50"/>
                </a:solidFill>
              </a:rPr>
              <a:t>Address Parser/Geocode</a:t>
            </a:r>
            <a:endParaRPr/>
          </a:p>
        </p:txBody>
      </p:sp>
      <p:sp>
        <p:nvSpPr>
          <p:cNvPr id="1473" name="Shape 1473"/>
          <p:cNvSpPr txBox="1"/>
          <p:nvPr/>
        </p:nvSpPr>
        <p:spPr>
          <a:xfrm>
            <a:off x="657900" y="1356967"/>
            <a:ext cx="11102400" cy="4791600"/>
          </a:xfrm>
          <a:prstGeom prst="rect">
            <a:avLst/>
          </a:prstGeom>
          <a:noFill/>
          <a:ln>
            <a:noFill/>
          </a:ln>
        </p:spPr>
        <p:txBody>
          <a:bodyPr spcFirstLastPara="1" wrap="square" lIns="121900" tIns="121900" rIns="121900" bIns="121900" anchor="t" anchorCtr="0">
            <a:noAutofit/>
          </a:bodyPr>
          <a:lstStyle/>
          <a:p>
            <a:pPr marL="609600" lvl="0" indent="-425450" rtl="0">
              <a:lnSpc>
                <a:spcPct val="115000"/>
              </a:lnSpc>
              <a:spcBef>
                <a:spcPts val="0"/>
              </a:spcBef>
              <a:spcAft>
                <a:spcPts val="0"/>
              </a:spcAft>
              <a:buSzPts val="1900"/>
              <a:buChar char="❖"/>
            </a:pPr>
            <a:r>
              <a:rPr lang="en-US" sz="1900"/>
              <a:t>Background: full addresses provided by the sponsors are in unparsed form. We need a secure, private, and inexpensive way to parse the addresses in order to pass them in deduplication and linkage. </a:t>
            </a:r>
            <a:endParaRPr sz="1900"/>
          </a:p>
          <a:p>
            <a:pPr marL="609600" lvl="0" indent="-425450" rtl="0">
              <a:lnSpc>
                <a:spcPct val="115000"/>
              </a:lnSpc>
              <a:spcBef>
                <a:spcPts val="0"/>
              </a:spcBef>
              <a:spcAft>
                <a:spcPts val="0"/>
              </a:spcAft>
              <a:buSzPts val="1900"/>
              <a:buChar char="❖"/>
            </a:pPr>
            <a:r>
              <a:rPr lang="en-US" sz="1900"/>
              <a:t>Methods: Python address parser package (https://parserator.datamade.us/usaddress)</a:t>
            </a:r>
            <a:endParaRPr sz="1900"/>
          </a:p>
          <a:p>
            <a:pPr marL="609600" lvl="0" indent="-425450" rtl="0">
              <a:lnSpc>
                <a:spcPct val="115000"/>
              </a:lnSpc>
              <a:spcBef>
                <a:spcPts val="0"/>
              </a:spcBef>
              <a:spcAft>
                <a:spcPts val="0"/>
              </a:spcAft>
              <a:buSzPts val="1900"/>
              <a:buChar char="❖"/>
            </a:pPr>
            <a:r>
              <a:rPr lang="en-US" sz="1900"/>
              <a:t>Results : Parserator performs comparably with google map API (statistics forthcoming)</a:t>
            </a:r>
            <a:endParaRPr sz="1900"/>
          </a:p>
          <a:p>
            <a:pPr marL="609600" lvl="0" indent="-425450" rtl="0">
              <a:lnSpc>
                <a:spcPct val="115000"/>
              </a:lnSpc>
              <a:spcBef>
                <a:spcPts val="0"/>
              </a:spcBef>
              <a:spcAft>
                <a:spcPts val="0"/>
              </a:spcAft>
              <a:buSzPts val="1900"/>
              <a:buChar char="❖"/>
            </a:pPr>
            <a:r>
              <a:rPr lang="en-US" sz="1900"/>
              <a:t>Example:</a:t>
            </a:r>
            <a:endParaRPr sz="1900"/>
          </a:p>
          <a:p>
            <a:pPr marL="1219200" lvl="1" indent="-425450" rtl="0">
              <a:lnSpc>
                <a:spcPct val="115000"/>
              </a:lnSpc>
              <a:spcBef>
                <a:spcPts val="0"/>
              </a:spcBef>
              <a:spcAft>
                <a:spcPts val="0"/>
              </a:spcAft>
              <a:buSzPts val="1900"/>
              <a:buChar char="➢"/>
            </a:pPr>
            <a:r>
              <a:rPr lang="en-US" sz="1900"/>
              <a:t>full_address = { 90 N 9th street, Arlington, VA, 22203 }</a:t>
            </a:r>
            <a:endParaRPr sz="1900"/>
          </a:p>
          <a:p>
            <a:pPr marL="1219200" lvl="1" indent="-425450" rtl="0">
              <a:lnSpc>
                <a:spcPct val="115000"/>
              </a:lnSpc>
              <a:spcBef>
                <a:spcPts val="0"/>
              </a:spcBef>
              <a:spcAft>
                <a:spcPts val="0"/>
              </a:spcAft>
              <a:buSzPts val="1900"/>
              <a:buChar char="➢"/>
            </a:pPr>
            <a:endParaRPr sz="1900"/>
          </a:p>
        </p:txBody>
      </p:sp>
      <p:pic>
        <p:nvPicPr>
          <p:cNvPr id="1474" name="Shape 1474"/>
          <p:cNvPicPr preferRelativeResize="0"/>
          <p:nvPr/>
        </p:nvPicPr>
        <p:blipFill>
          <a:blip r:embed="rId3">
            <a:alphaModFix/>
          </a:blip>
          <a:stretch>
            <a:fillRect/>
          </a:stretch>
        </p:blipFill>
        <p:spPr>
          <a:xfrm>
            <a:off x="2029765" y="3873100"/>
            <a:ext cx="4559701" cy="2727899"/>
          </a:xfrm>
          <a:prstGeom prst="rect">
            <a:avLst/>
          </a:prstGeom>
          <a:noFill/>
          <a:ln>
            <a:noFill/>
          </a:ln>
        </p:spPr>
      </p:pic>
    </p:spTree>
  </p:cSld>
  <p:clrMapOvr>
    <a:masterClrMapping/>
  </p:clrMapOvr>
</p:sld>
</file>

<file path=ppt/theme/theme1.xml><?xml version="1.0" encoding="utf-8"?>
<a:theme xmlns:a="http://schemas.openxmlformats.org/drawingml/2006/main" name="8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DAL 2017">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SDAL_Biocomplex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12295</Words>
  <Application>Microsoft Macintosh PowerPoint</Application>
  <PresentationFormat>Widescreen</PresentationFormat>
  <Paragraphs>1797</Paragraphs>
  <Slides>138</Slides>
  <Notes>138</Notes>
  <HiddenSlides>0</HiddenSlides>
  <MMClips>0</MMClips>
  <ScaleCrop>false</ScaleCrop>
  <HeadingPairs>
    <vt:vector size="6" baseType="variant">
      <vt:variant>
        <vt:lpstr>Fonts Used</vt:lpstr>
      </vt:variant>
      <vt:variant>
        <vt:i4>15</vt:i4>
      </vt:variant>
      <vt:variant>
        <vt:lpstr>Theme</vt:lpstr>
      </vt:variant>
      <vt:variant>
        <vt:i4>14</vt:i4>
      </vt:variant>
      <vt:variant>
        <vt:lpstr>Slide Titles</vt:lpstr>
      </vt:variant>
      <vt:variant>
        <vt:i4>138</vt:i4>
      </vt:variant>
    </vt:vector>
  </HeadingPairs>
  <TitlesOfParts>
    <vt:vector size="167" baseType="lpstr">
      <vt:lpstr>Helvetica Neue</vt:lpstr>
      <vt:lpstr>Raleway</vt:lpstr>
      <vt:lpstr>Trebuchet MS</vt:lpstr>
      <vt:lpstr>Cabin</vt:lpstr>
      <vt:lpstr>Raleway Light</vt:lpstr>
      <vt:lpstr>Helvetica Neue Light</vt:lpstr>
      <vt:lpstr>Gill Sans</vt:lpstr>
      <vt:lpstr>Calibri</vt:lpstr>
      <vt:lpstr>Times New Roman</vt:lpstr>
      <vt:lpstr>Lato</vt:lpstr>
      <vt:lpstr>Arial</vt:lpstr>
      <vt:lpstr>Raleway SemiBold</vt:lpstr>
      <vt:lpstr>Verdana</vt:lpstr>
      <vt:lpstr>Roboto</vt:lpstr>
      <vt:lpstr>Raleway Medium</vt:lpstr>
      <vt:lpstr>8_SDAL_Biocomplexity</vt:lpstr>
      <vt:lpstr>Office Theme</vt:lpstr>
      <vt:lpstr>1_SDAL 2017</vt:lpstr>
      <vt:lpstr>2_SDAL_Biocomplexity</vt:lpstr>
      <vt:lpstr>7_Office Theme</vt:lpstr>
      <vt:lpstr>Office Theme</vt:lpstr>
      <vt:lpstr>Office Theme</vt:lpstr>
      <vt:lpstr>8_SDAL_Biocomplexity</vt:lpstr>
      <vt:lpstr>Office Theme</vt:lpstr>
      <vt:lpstr>Office Theme</vt:lpstr>
      <vt:lpstr>Office Theme</vt:lpstr>
      <vt:lpstr>Office Theme</vt:lpstr>
      <vt:lpstr>Office Theme</vt:lpstr>
      <vt:lpstr>Custom</vt:lpstr>
      <vt:lpstr>   </vt:lpstr>
      <vt:lpstr>PowerPoint Presentation</vt:lpstr>
      <vt:lpstr>PowerPoint Presentation</vt:lpstr>
      <vt:lpstr>Research Question</vt:lpstr>
      <vt:lpstr>Introduction</vt:lpstr>
      <vt:lpstr>Importance</vt:lpstr>
      <vt:lpstr>STEM Pathways Data Map (Work-in-Progress)</vt:lpstr>
      <vt:lpstr>Data Discovery</vt:lpstr>
      <vt:lpstr>IPEDS Data Exploration</vt:lpstr>
      <vt:lpstr>Institutions in Virginia</vt:lpstr>
      <vt:lpstr>Enrollment by Student Level (Full-time and Part-time)</vt:lpstr>
      <vt:lpstr>Enrollment in Distance Education</vt:lpstr>
      <vt:lpstr>What are MOOCs?</vt:lpstr>
      <vt:lpstr>Examples of MOOCs</vt:lpstr>
      <vt:lpstr>HarvardX / MITX Summary Data</vt:lpstr>
      <vt:lpstr>Next Steps</vt:lpstr>
      <vt:lpstr>Measuring Business Innovation Using Non-Traditional Data Sources </vt:lpstr>
      <vt:lpstr>Business Innovation in Pharma</vt:lpstr>
      <vt:lpstr>Data Source I: FDA Medical Device Databases</vt:lpstr>
      <vt:lpstr>Data Analysis: FDA Databases</vt:lpstr>
      <vt:lpstr>Data Source II: Trade Journals</vt:lpstr>
      <vt:lpstr>Trade Journals: Surgical Products Magazine</vt:lpstr>
      <vt:lpstr>Trade Journals: Surgical Products Magazine</vt:lpstr>
      <vt:lpstr>Trade Journals: Medical Design Briefs</vt:lpstr>
      <vt:lpstr>Trade Journals: Medical Design Briefs</vt:lpstr>
      <vt:lpstr>ProQuest</vt:lpstr>
      <vt:lpstr>Example ProQuest Data</vt:lpstr>
      <vt:lpstr>PowerPoint Presentation</vt:lpstr>
      <vt:lpstr>Labeling Exercise</vt:lpstr>
      <vt:lpstr>Method: Classification Tree</vt:lpstr>
      <vt:lpstr>Method: Classification Tree Performance</vt:lpstr>
      <vt:lpstr>Next Steps</vt:lpstr>
      <vt:lpstr>Measuring the Impact and Scope of Open Source Software (OSS) Innovation </vt:lpstr>
      <vt:lpstr>Project Overview</vt:lpstr>
      <vt:lpstr>Research Questions</vt:lpstr>
      <vt:lpstr>OSS Definition</vt:lpstr>
      <vt:lpstr>Core Concepts</vt:lpstr>
      <vt:lpstr>PowerPoint Presentation</vt:lpstr>
      <vt:lpstr>Core Concepts</vt:lpstr>
      <vt:lpstr>PowerPoint Presentation</vt:lpstr>
      <vt:lpstr>Core Concepts</vt:lpstr>
      <vt:lpstr>Strategy</vt:lpstr>
      <vt:lpstr>Data Collection</vt:lpstr>
      <vt:lpstr>Data Profiling</vt:lpstr>
      <vt:lpstr>Next Steps</vt:lpstr>
      <vt:lpstr>PowerPoint Presentation</vt:lpstr>
      <vt:lpstr>Agenda</vt:lpstr>
      <vt:lpstr>Research Questions</vt:lpstr>
      <vt:lpstr>Admissions Patterns for  Alternate Enrollment</vt:lpstr>
      <vt:lpstr>Progression Patterns for  Student Success</vt:lpstr>
      <vt:lpstr>Overall Data Sources</vt:lpstr>
      <vt:lpstr>Project Plan &amp; Next Steps</vt:lpstr>
      <vt:lpstr>Questions?</vt:lpstr>
      <vt:lpstr>PowerPoint Presentation</vt:lpstr>
      <vt:lpstr>Agenda</vt:lpstr>
      <vt:lpstr>Project Goals</vt:lpstr>
      <vt:lpstr>Progress</vt:lpstr>
      <vt:lpstr>Radon</vt:lpstr>
      <vt:lpstr>Air Quality</vt:lpstr>
      <vt:lpstr>Project Plan &amp; Next Steps</vt:lpstr>
      <vt:lpstr>Questions?</vt:lpstr>
      <vt:lpstr>ARI2: How Embeddedness of  Army Enlisted Soldiers  Affects Job Performance</vt:lpstr>
      <vt:lpstr>Outline</vt:lpstr>
      <vt:lpstr>Project Overview</vt:lpstr>
      <vt:lpstr>Literature Review</vt:lpstr>
      <vt:lpstr>Data Discovery</vt:lpstr>
      <vt:lpstr>PowerPoint Presentation</vt:lpstr>
      <vt:lpstr>Data Exploration</vt:lpstr>
      <vt:lpstr>Next Steps</vt:lpstr>
      <vt:lpstr>Questions?</vt:lpstr>
      <vt:lpstr>Midpoint Presentation for the Roanoke Valley-Alleghany Regional Project  </vt:lpstr>
      <vt:lpstr>Project Goal(s) </vt:lpstr>
      <vt:lpstr>Community Indicators</vt:lpstr>
      <vt:lpstr>Indicator Worksheet </vt:lpstr>
      <vt:lpstr>Roanoke Valley - Alleghany Regional Facts</vt:lpstr>
      <vt:lpstr>Qualitative Analysis for Each County and City Covington as an Example</vt:lpstr>
      <vt:lpstr>Data Facts for Each County and City -  Covington City as an Example  </vt:lpstr>
      <vt:lpstr>Composite Indicators</vt:lpstr>
      <vt:lpstr>Next Steps - Focus on Workforce Development </vt:lpstr>
      <vt:lpstr>PowerPoint Presentation</vt:lpstr>
      <vt:lpstr>Questions?</vt:lpstr>
      <vt:lpstr>Arlington Equity Project </vt:lpstr>
      <vt:lpstr>Equity vs. Equality</vt:lpstr>
      <vt:lpstr>Affordable Housing</vt:lpstr>
      <vt:lpstr>Affordable Housing</vt:lpstr>
      <vt:lpstr>Arlington County Middle Class</vt:lpstr>
      <vt:lpstr>Arlington County Middle Class</vt:lpstr>
      <vt:lpstr>Earnings and Wages</vt:lpstr>
      <vt:lpstr>Earnings and Wages</vt:lpstr>
      <vt:lpstr>Next Steps:</vt:lpstr>
      <vt:lpstr>Questions?</vt:lpstr>
      <vt:lpstr>PowerPoint Presentation</vt:lpstr>
      <vt:lpstr>PowerPoint Presentation</vt:lpstr>
      <vt:lpstr>PowerPoint Presentation</vt:lpstr>
      <vt:lpstr>PowerPoint Presentation</vt:lpstr>
      <vt:lpstr>PowerPoint Presentation</vt:lpstr>
      <vt:lpstr>New Dataset--HCV</vt:lpstr>
      <vt:lpstr>HCV Results</vt:lpstr>
      <vt:lpstr>Address Parser/Geocode</vt:lpstr>
      <vt:lpstr>Deterministic Linkage</vt:lpstr>
      <vt:lpstr>The ‘Lucy’ Problem</vt:lpstr>
      <vt:lpstr>Next Steps</vt:lpstr>
      <vt:lpstr>Alcohol-Related Crime Reduction Strategies for Restaurants and Nightlife in Arlington (ACPD) </vt:lpstr>
      <vt:lpstr>Introduction contd.</vt:lpstr>
      <vt:lpstr>Project Goals </vt:lpstr>
      <vt:lpstr>PowerPoint Presentation</vt:lpstr>
      <vt:lpstr>Crime Data &amp; Restaurants</vt:lpstr>
      <vt:lpstr>Social &amp; Economic Impact Analysis</vt:lpstr>
      <vt:lpstr>Data Collection</vt:lpstr>
      <vt:lpstr>Exploratory Data Analysis (EDA)</vt:lpstr>
      <vt:lpstr>Initial EDA</vt:lpstr>
      <vt:lpstr>Proposed Methods: Difference-in-Difference [DID]</vt:lpstr>
      <vt:lpstr>Proposed Methods: Hotspot Analysis and GWR</vt:lpstr>
      <vt:lpstr>Strategy Going Forward</vt:lpstr>
      <vt:lpstr>Classifying Families and Households for  VA Government  Stakeholders using Existing Administrative Records</vt:lpstr>
      <vt:lpstr>Outline</vt:lpstr>
      <vt:lpstr>Virginia Department of Social Services</vt:lpstr>
      <vt:lpstr>Project Status</vt:lpstr>
      <vt:lpstr>Project Overview</vt:lpstr>
      <vt:lpstr>Data Discovery: A Glance at Stakeholders</vt:lpstr>
      <vt:lpstr>The Problem </vt:lpstr>
      <vt:lpstr>Data Exploration: Data Dictionaries</vt:lpstr>
      <vt:lpstr>Data Exploration: Data Dictionaries</vt:lpstr>
      <vt:lpstr>Next Steps</vt:lpstr>
      <vt:lpstr>Questions</vt:lpstr>
      <vt:lpstr>PowerPoint Presentation</vt:lpstr>
      <vt:lpstr>UMFS: Increasing Retention and Decreasing Disruptions in Special-Needs Foster Care </vt:lpstr>
      <vt:lpstr>UMFS</vt:lpstr>
      <vt:lpstr>Project Overview</vt:lpstr>
      <vt:lpstr>Literature Review &amp; Summary (1)</vt:lpstr>
      <vt:lpstr>Literature Review &amp; Summary (2)</vt:lpstr>
      <vt:lpstr>Data Sources</vt:lpstr>
      <vt:lpstr>Foster Parent Date of Birth: RIC and UMFS</vt:lpstr>
      <vt:lpstr>PowerPoint Presentation</vt:lpstr>
      <vt:lpstr>Next Steps</vt:lpstr>
      <vt:lpstr>Questions</vt:lpstr>
      <vt:lpstr>Bibliography (1)</vt:lpstr>
      <vt:lpstr>Bibliography (2)</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Stephanie Shipp</cp:lastModifiedBy>
  <cp:revision>1</cp:revision>
  <dcterms:modified xsi:type="dcterms:W3CDTF">2018-07-21T13:00:09Z</dcterms:modified>
</cp:coreProperties>
</file>